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93" r:id="rId4"/>
    <p:sldId id="257" r:id="rId5"/>
    <p:sldId id="258" r:id="rId6"/>
    <p:sldId id="259" r:id="rId7"/>
    <p:sldId id="262" r:id="rId8"/>
    <p:sldId id="263" r:id="rId9"/>
    <p:sldId id="268" r:id="rId10"/>
    <p:sldId id="264" r:id="rId11"/>
    <p:sldId id="265" r:id="rId12"/>
    <p:sldId id="267" r:id="rId13"/>
    <p:sldId id="266" r:id="rId14"/>
    <p:sldId id="269" r:id="rId15"/>
    <p:sldId id="272" r:id="rId16"/>
    <p:sldId id="287" r:id="rId17"/>
    <p:sldId id="289" r:id="rId18"/>
    <p:sldId id="284" r:id="rId19"/>
    <p:sldId id="286" r:id="rId20"/>
    <p:sldId id="283" r:id="rId21"/>
    <p:sldId id="282" r:id="rId22"/>
    <p:sldId id="277" r:id="rId23"/>
    <p:sldId id="279" r:id="rId24"/>
    <p:sldId id="280" r:id="rId25"/>
    <p:sldId id="278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892" autoAdjust="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4B96B-7303-4F51-AE7E-37B351B04E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35CA99D-C623-4510-87CF-1C036479F2DB}">
      <dgm:prSet/>
      <dgm:spPr/>
      <dgm:t>
        <a:bodyPr/>
        <a:lstStyle/>
        <a:p>
          <a:r>
            <a:rPr lang="es-CL" dirty="0"/>
            <a:t>Luego de inscribirte para rendir la PTU, sólo queda prepararte  y continuar el Proceso de Admisión 2021.</a:t>
          </a:r>
          <a:endParaRPr lang="en-US" dirty="0"/>
        </a:p>
      </dgm:t>
    </dgm:pt>
    <dgm:pt modelId="{CB7DBC9A-DFE5-4858-995D-D38B0781CAE0}" type="parTrans" cxnId="{ECC20DB1-C8FB-4CCA-A345-802426B11C79}">
      <dgm:prSet/>
      <dgm:spPr/>
      <dgm:t>
        <a:bodyPr/>
        <a:lstStyle/>
        <a:p>
          <a:endParaRPr lang="en-US"/>
        </a:p>
      </dgm:t>
    </dgm:pt>
    <dgm:pt modelId="{C84E2254-AB88-4F22-BDC1-CAD6B9528CFA}" type="sibTrans" cxnId="{ECC20DB1-C8FB-4CCA-A345-802426B11C79}">
      <dgm:prSet/>
      <dgm:spPr/>
      <dgm:t>
        <a:bodyPr/>
        <a:lstStyle/>
        <a:p>
          <a:endParaRPr lang="en-US"/>
        </a:p>
      </dgm:t>
    </dgm:pt>
    <dgm:pt modelId="{F6BD3698-373C-424B-9F48-EDE0DC284454}">
      <dgm:prSet/>
      <dgm:spPr/>
      <dgm:t>
        <a:bodyPr/>
        <a:lstStyle/>
        <a:p>
          <a:r>
            <a:rPr lang="es-CL" dirty="0"/>
            <a:t>Momentos  importantes que debes considerar para poder ingresar a la educación superior.</a:t>
          </a:r>
          <a:endParaRPr lang="en-US" dirty="0"/>
        </a:p>
      </dgm:t>
    </dgm:pt>
    <dgm:pt modelId="{A1097B23-7A26-4745-86BF-0143A410930B}" type="parTrans" cxnId="{A49C10E5-FC92-4005-BC03-D0EC304C6E70}">
      <dgm:prSet/>
      <dgm:spPr/>
      <dgm:t>
        <a:bodyPr/>
        <a:lstStyle/>
        <a:p>
          <a:endParaRPr lang="en-US"/>
        </a:p>
      </dgm:t>
    </dgm:pt>
    <dgm:pt modelId="{D288CCBD-5BFB-4AAB-9658-9C7EE6945E69}" type="sibTrans" cxnId="{A49C10E5-FC92-4005-BC03-D0EC304C6E70}">
      <dgm:prSet/>
      <dgm:spPr/>
      <dgm:t>
        <a:bodyPr/>
        <a:lstStyle/>
        <a:p>
          <a:endParaRPr lang="en-US"/>
        </a:p>
      </dgm:t>
    </dgm:pt>
    <dgm:pt modelId="{B05C354C-77A4-4C58-BFCC-DBB33EF7F2FA}" type="pres">
      <dgm:prSet presAssocID="{43E4B96B-7303-4F51-AE7E-37B351B04E97}" presName="root" presStyleCnt="0">
        <dgm:presLayoutVars>
          <dgm:dir/>
          <dgm:resizeHandles val="exact"/>
        </dgm:presLayoutVars>
      </dgm:prSet>
      <dgm:spPr/>
    </dgm:pt>
    <dgm:pt modelId="{F736FD6F-2814-41A9-8954-612796941000}" type="pres">
      <dgm:prSet presAssocID="{B35CA99D-C623-4510-87CF-1C036479F2DB}" presName="compNode" presStyleCnt="0"/>
      <dgm:spPr/>
    </dgm:pt>
    <dgm:pt modelId="{E204525E-A8DA-4BA5-BD25-B8D2E1E532D0}" type="pres">
      <dgm:prSet presAssocID="{B35CA99D-C623-4510-87CF-1C036479F2DB}" presName="bgRect" presStyleLbl="bgShp" presStyleIdx="0" presStyleCnt="2"/>
      <dgm:spPr/>
    </dgm:pt>
    <dgm:pt modelId="{9BEEC03A-9AFB-4522-8940-D4AEBC81B0B6}" type="pres">
      <dgm:prSet presAssocID="{B35CA99D-C623-4510-87CF-1C036479F2D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0E69981-B599-4E21-9D8B-1BF235D742D6}" type="pres">
      <dgm:prSet presAssocID="{B35CA99D-C623-4510-87CF-1C036479F2DB}" presName="spaceRect" presStyleCnt="0"/>
      <dgm:spPr/>
    </dgm:pt>
    <dgm:pt modelId="{4061A945-F2DA-4D2E-B978-EDCAB0B4428D}" type="pres">
      <dgm:prSet presAssocID="{B35CA99D-C623-4510-87CF-1C036479F2DB}" presName="parTx" presStyleLbl="revTx" presStyleIdx="0" presStyleCnt="2">
        <dgm:presLayoutVars>
          <dgm:chMax val="0"/>
          <dgm:chPref val="0"/>
        </dgm:presLayoutVars>
      </dgm:prSet>
      <dgm:spPr/>
    </dgm:pt>
    <dgm:pt modelId="{8320C60B-420F-4254-AFB4-603EB8206617}" type="pres">
      <dgm:prSet presAssocID="{C84E2254-AB88-4F22-BDC1-CAD6B9528CFA}" presName="sibTrans" presStyleCnt="0"/>
      <dgm:spPr/>
    </dgm:pt>
    <dgm:pt modelId="{3BF66AE2-5CF7-4255-876E-403FECCCB0A4}" type="pres">
      <dgm:prSet presAssocID="{F6BD3698-373C-424B-9F48-EDE0DC284454}" presName="compNode" presStyleCnt="0"/>
      <dgm:spPr/>
    </dgm:pt>
    <dgm:pt modelId="{FA180F27-08A3-4443-B79A-C2C761B7B2E0}" type="pres">
      <dgm:prSet presAssocID="{F6BD3698-373C-424B-9F48-EDE0DC284454}" presName="bgRect" presStyleLbl="bgShp" presStyleIdx="1" presStyleCnt="2"/>
      <dgm:spPr/>
    </dgm:pt>
    <dgm:pt modelId="{7ADD4A04-2E27-496D-B493-06C60E41E686}" type="pres">
      <dgm:prSet presAssocID="{F6BD3698-373C-424B-9F48-EDE0DC2844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70DB475-370B-4A42-B5CE-045E56947E66}" type="pres">
      <dgm:prSet presAssocID="{F6BD3698-373C-424B-9F48-EDE0DC284454}" presName="spaceRect" presStyleCnt="0"/>
      <dgm:spPr/>
    </dgm:pt>
    <dgm:pt modelId="{7380A09E-E598-461E-8CD1-46FACDF101AE}" type="pres">
      <dgm:prSet presAssocID="{F6BD3698-373C-424B-9F48-EDE0DC28445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8CFA674-7A59-4916-91CA-9EADE7321FBC}" type="presOf" srcId="{F6BD3698-373C-424B-9F48-EDE0DC284454}" destId="{7380A09E-E598-461E-8CD1-46FACDF101AE}" srcOrd="0" destOrd="0" presId="urn:microsoft.com/office/officeart/2018/2/layout/IconVerticalSolidList"/>
    <dgm:cxn modelId="{ECC20DB1-C8FB-4CCA-A345-802426B11C79}" srcId="{43E4B96B-7303-4F51-AE7E-37B351B04E97}" destId="{B35CA99D-C623-4510-87CF-1C036479F2DB}" srcOrd="0" destOrd="0" parTransId="{CB7DBC9A-DFE5-4858-995D-D38B0781CAE0}" sibTransId="{C84E2254-AB88-4F22-BDC1-CAD6B9528CFA}"/>
    <dgm:cxn modelId="{DD843DC8-73B5-453F-9EE5-A385AAEECEEE}" type="presOf" srcId="{43E4B96B-7303-4F51-AE7E-37B351B04E97}" destId="{B05C354C-77A4-4C58-BFCC-DBB33EF7F2FA}" srcOrd="0" destOrd="0" presId="urn:microsoft.com/office/officeart/2018/2/layout/IconVerticalSolidList"/>
    <dgm:cxn modelId="{A49C10E5-FC92-4005-BC03-D0EC304C6E70}" srcId="{43E4B96B-7303-4F51-AE7E-37B351B04E97}" destId="{F6BD3698-373C-424B-9F48-EDE0DC284454}" srcOrd="1" destOrd="0" parTransId="{A1097B23-7A26-4745-86BF-0143A410930B}" sibTransId="{D288CCBD-5BFB-4AAB-9658-9C7EE6945E69}"/>
    <dgm:cxn modelId="{0F47D0F2-65D2-4600-BB6C-30799AD64D5B}" type="presOf" srcId="{B35CA99D-C623-4510-87CF-1C036479F2DB}" destId="{4061A945-F2DA-4D2E-B978-EDCAB0B4428D}" srcOrd="0" destOrd="0" presId="urn:microsoft.com/office/officeart/2018/2/layout/IconVerticalSolidList"/>
    <dgm:cxn modelId="{EB71783E-8935-4370-BBD8-4B4FCFADF68E}" type="presParOf" srcId="{B05C354C-77A4-4C58-BFCC-DBB33EF7F2FA}" destId="{F736FD6F-2814-41A9-8954-612796941000}" srcOrd="0" destOrd="0" presId="urn:microsoft.com/office/officeart/2018/2/layout/IconVerticalSolidList"/>
    <dgm:cxn modelId="{DADD862D-03F5-4325-BA34-DC755416A6A8}" type="presParOf" srcId="{F736FD6F-2814-41A9-8954-612796941000}" destId="{E204525E-A8DA-4BA5-BD25-B8D2E1E532D0}" srcOrd="0" destOrd="0" presId="urn:microsoft.com/office/officeart/2018/2/layout/IconVerticalSolidList"/>
    <dgm:cxn modelId="{16DE62EF-D4EC-4EDF-9050-46E82BF1CF4A}" type="presParOf" srcId="{F736FD6F-2814-41A9-8954-612796941000}" destId="{9BEEC03A-9AFB-4522-8940-D4AEBC81B0B6}" srcOrd="1" destOrd="0" presId="urn:microsoft.com/office/officeart/2018/2/layout/IconVerticalSolidList"/>
    <dgm:cxn modelId="{6C850947-B2D9-47DA-AB77-90CFB3C1D403}" type="presParOf" srcId="{F736FD6F-2814-41A9-8954-612796941000}" destId="{A0E69981-B599-4E21-9D8B-1BF235D742D6}" srcOrd="2" destOrd="0" presId="urn:microsoft.com/office/officeart/2018/2/layout/IconVerticalSolidList"/>
    <dgm:cxn modelId="{4A25B155-4CD6-4C63-8A6B-286A6D20B262}" type="presParOf" srcId="{F736FD6F-2814-41A9-8954-612796941000}" destId="{4061A945-F2DA-4D2E-B978-EDCAB0B4428D}" srcOrd="3" destOrd="0" presId="urn:microsoft.com/office/officeart/2018/2/layout/IconVerticalSolidList"/>
    <dgm:cxn modelId="{1A6390FC-AC7B-4242-B77A-B5EE00CF4C0C}" type="presParOf" srcId="{B05C354C-77A4-4C58-BFCC-DBB33EF7F2FA}" destId="{8320C60B-420F-4254-AFB4-603EB8206617}" srcOrd="1" destOrd="0" presId="urn:microsoft.com/office/officeart/2018/2/layout/IconVerticalSolidList"/>
    <dgm:cxn modelId="{7913E633-AA5B-4A1E-A31A-2666FC946F0E}" type="presParOf" srcId="{B05C354C-77A4-4C58-BFCC-DBB33EF7F2FA}" destId="{3BF66AE2-5CF7-4255-876E-403FECCCB0A4}" srcOrd="2" destOrd="0" presId="urn:microsoft.com/office/officeart/2018/2/layout/IconVerticalSolidList"/>
    <dgm:cxn modelId="{2EBF7A86-8D6E-4A48-AF26-64E7C04682A8}" type="presParOf" srcId="{3BF66AE2-5CF7-4255-876E-403FECCCB0A4}" destId="{FA180F27-08A3-4443-B79A-C2C761B7B2E0}" srcOrd="0" destOrd="0" presId="urn:microsoft.com/office/officeart/2018/2/layout/IconVerticalSolidList"/>
    <dgm:cxn modelId="{D92B068C-4DAA-4238-9464-C329B10287A2}" type="presParOf" srcId="{3BF66AE2-5CF7-4255-876E-403FECCCB0A4}" destId="{7ADD4A04-2E27-496D-B493-06C60E41E686}" srcOrd="1" destOrd="0" presId="urn:microsoft.com/office/officeart/2018/2/layout/IconVerticalSolidList"/>
    <dgm:cxn modelId="{A4FFA752-02FD-4A2A-B82A-E1364223BDC0}" type="presParOf" srcId="{3BF66AE2-5CF7-4255-876E-403FECCCB0A4}" destId="{E70DB475-370B-4A42-B5CE-045E56947E66}" srcOrd="2" destOrd="0" presId="urn:microsoft.com/office/officeart/2018/2/layout/IconVerticalSolidList"/>
    <dgm:cxn modelId="{D0D3325F-5E28-4F4B-9471-7422C26672ED}" type="presParOf" srcId="{3BF66AE2-5CF7-4255-876E-403FECCCB0A4}" destId="{7380A09E-E598-461E-8CD1-46FACDF101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4CABD-82DE-4957-807B-40DCAE02AC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01151BF-DEE5-42BD-B119-9CCD80458B6B}">
      <dgm:prSet/>
      <dgm:spPr/>
      <dgm:t>
        <a:bodyPr/>
        <a:lstStyle/>
        <a:p>
          <a:r>
            <a:rPr lang="es-CL" dirty="0"/>
            <a:t>A un mes de haber rendido la PSU, tendrás la posibilidad de conocer los resultados que obtuviste. </a:t>
          </a:r>
          <a:endParaRPr lang="en-US" dirty="0"/>
        </a:p>
      </dgm:t>
    </dgm:pt>
    <dgm:pt modelId="{7AECEBB0-CB32-4057-B6F9-87972B245567}" type="parTrans" cxnId="{78BA2D93-E91A-46F3-A85C-6B72B603EE79}">
      <dgm:prSet/>
      <dgm:spPr/>
      <dgm:t>
        <a:bodyPr/>
        <a:lstStyle/>
        <a:p>
          <a:endParaRPr lang="en-US"/>
        </a:p>
      </dgm:t>
    </dgm:pt>
    <dgm:pt modelId="{B9B8F0EE-445E-4C2E-AE33-BC62374C397A}" type="sibTrans" cxnId="{78BA2D93-E91A-46F3-A85C-6B72B603EE79}">
      <dgm:prSet/>
      <dgm:spPr/>
      <dgm:t>
        <a:bodyPr/>
        <a:lstStyle/>
        <a:p>
          <a:endParaRPr lang="en-US"/>
        </a:p>
      </dgm:t>
    </dgm:pt>
    <dgm:pt modelId="{90FA4C8A-E9AF-4F27-8B98-C37A784B5915}">
      <dgm:prSet/>
      <dgm:spPr/>
      <dgm:t>
        <a:bodyPr/>
        <a:lstStyle/>
        <a:p>
          <a:r>
            <a:rPr lang="es-CL"/>
            <a:t>Podrás consultar en línea en</a:t>
          </a:r>
          <a:r>
            <a:rPr lang="es-CL" b="1"/>
            <a:t> enero</a:t>
          </a:r>
          <a:endParaRPr lang="en-US"/>
        </a:p>
      </dgm:t>
    </dgm:pt>
    <dgm:pt modelId="{93EBB79B-B72D-4095-AA1A-DFF1899B9958}" type="parTrans" cxnId="{52676EE1-F220-4051-B75B-53C3984C976F}">
      <dgm:prSet/>
      <dgm:spPr/>
      <dgm:t>
        <a:bodyPr/>
        <a:lstStyle/>
        <a:p>
          <a:endParaRPr lang="en-US"/>
        </a:p>
      </dgm:t>
    </dgm:pt>
    <dgm:pt modelId="{AD15ADB6-11CA-48C8-8464-28BE6CE3917D}" type="sibTrans" cxnId="{52676EE1-F220-4051-B75B-53C3984C976F}">
      <dgm:prSet/>
      <dgm:spPr/>
      <dgm:t>
        <a:bodyPr/>
        <a:lstStyle/>
        <a:p>
          <a:endParaRPr lang="en-US"/>
        </a:p>
      </dgm:t>
    </dgm:pt>
    <dgm:pt modelId="{BDC951C0-6743-4913-B740-79A4E5E1B1E9}" type="pres">
      <dgm:prSet presAssocID="{A394CABD-82DE-4957-807B-40DCAE02AC97}" presName="root" presStyleCnt="0">
        <dgm:presLayoutVars>
          <dgm:dir/>
          <dgm:resizeHandles val="exact"/>
        </dgm:presLayoutVars>
      </dgm:prSet>
      <dgm:spPr/>
    </dgm:pt>
    <dgm:pt modelId="{01836579-65C6-4FF8-AE66-69F62FF57B51}" type="pres">
      <dgm:prSet presAssocID="{C01151BF-DEE5-42BD-B119-9CCD80458B6B}" presName="compNode" presStyleCnt="0"/>
      <dgm:spPr/>
    </dgm:pt>
    <dgm:pt modelId="{D298B71C-2434-4D14-9AA8-DBE40F2FF696}" type="pres">
      <dgm:prSet presAssocID="{C01151BF-DEE5-42BD-B119-9CCD80458B6B}" presName="bgRect" presStyleLbl="bgShp" presStyleIdx="0" presStyleCnt="2"/>
      <dgm:spPr/>
    </dgm:pt>
    <dgm:pt modelId="{6FE01F52-079A-44E8-B5A5-F6523C6A6541}" type="pres">
      <dgm:prSet presAssocID="{C01151BF-DEE5-42BD-B119-9CCD80458B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369B241-2A28-4F0D-88B3-36DC9D51D8E7}" type="pres">
      <dgm:prSet presAssocID="{C01151BF-DEE5-42BD-B119-9CCD80458B6B}" presName="spaceRect" presStyleCnt="0"/>
      <dgm:spPr/>
    </dgm:pt>
    <dgm:pt modelId="{986C98F9-C5B8-491F-A612-8C9F1590F19F}" type="pres">
      <dgm:prSet presAssocID="{C01151BF-DEE5-42BD-B119-9CCD80458B6B}" presName="parTx" presStyleLbl="revTx" presStyleIdx="0" presStyleCnt="2">
        <dgm:presLayoutVars>
          <dgm:chMax val="0"/>
          <dgm:chPref val="0"/>
        </dgm:presLayoutVars>
      </dgm:prSet>
      <dgm:spPr/>
    </dgm:pt>
    <dgm:pt modelId="{EF983DAB-7388-40E1-BDEB-086F8C56B974}" type="pres">
      <dgm:prSet presAssocID="{B9B8F0EE-445E-4C2E-AE33-BC62374C397A}" presName="sibTrans" presStyleCnt="0"/>
      <dgm:spPr/>
    </dgm:pt>
    <dgm:pt modelId="{D35E5EEF-11FF-4AE7-9618-79B47EF1FDED}" type="pres">
      <dgm:prSet presAssocID="{90FA4C8A-E9AF-4F27-8B98-C37A784B5915}" presName="compNode" presStyleCnt="0"/>
      <dgm:spPr/>
    </dgm:pt>
    <dgm:pt modelId="{399E786F-960D-4922-9BCC-1E81469122C2}" type="pres">
      <dgm:prSet presAssocID="{90FA4C8A-E9AF-4F27-8B98-C37A784B5915}" presName="bgRect" presStyleLbl="bgShp" presStyleIdx="1" presStyleCnt="2"/>
      <dgm:spPr/>
    </dgm:pt>
    <dgm:pt modelId="{6B77EB29-A2E3-4EC3-A8FC-A670C7E91497}" type="pres">
      <dgm:prSet presAssocID="{90FA4C8A-E9AF-4F27-8B98-C37A784B59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FBAA980-38B6-468A-A820-7EB6C48194F4}" type="pres">
      <dgm:prSet presAssocID="{90FA4C8A-E9AF-4F27-8B98-C37A784B5915}" presName="spaceRect" presStyleCnt="0"/>
      <dgm:spPr/>
    </dgm:pt>
    <dgm:pt modelId="{8FE9E0BA-1AC4-4F9F-A589-E4FEF4E32E14}" type="pres">
      <dgm:prSet presAssocID="{90FA4C8A-E9AF-4F27-8B98-C37A784B59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904580A-C002-4F98-8143-FD96923E111A}" type="presOf" srcId="{90FA4C8A-E9AF-4F27-8B98-C37A784B5915}" destId="{8FE9E0BA-1AC4-4F9F-A589-E4FEF4E32E14}" srcOrd="0" destOrd="0" presId="urn:microsoft.com/office/officeart/2018/2/layout/IconVerticalSolidList"/>
    <dgm:cxn modelId="{880DE047-CB43-4CC1-9C13-5DE45432DC0A}" type="presOf" srcId="{A394CABD-82DE-4957-807B-40DCAE02AC97}" destId="{BDC951C0-6743-4913-B740-79A4E5E1B1E9}" srcOrd="0" destOrd="0" presId="urn:microsoft.com/office/officeart/2018/2/layout/IconVerticalSolidList"/>
    <dgm:cxn modelId="{78BA2D93-E91A-46F3-A85C-6B72B603EE79}" srcId="{A394CABD-82DE-4957-807B-40DCAE02AC97}" destId="{C01151BF-DEE5-42BD-B119-9CCD80458B6B}" srcOrd="0" destOrd="0" parTransId="{7AECEBB0-CB32-4057-B6F9-87972B245567}" sibTransId="{B9B8F0EE-445E-4C2E-AE33-BC62374C397A}"/>
    <dgm:cxn modelId="{D82E2FBD-4243-4089-8E1A-E1270C0A8F72}" type="presOf" srcId="{C01151BF-DEE5-42BD-B119-9CCD80458B6B}" destId="{986C98F9-C5B8-491F-A612-8C9F1590F19F}" srcOrd="0" destOrd="0" presId="urn:microsoft.com/office/officeart/2018/2/layout/IconVerticalSolidList"/>
    <dgm:cxn modelId="{52676EE1-F220-4051-B75B-53C3984C976F}" srcId="{A394CABD-82DE-4957-807B-40DCAE02AC97}" destId="{90FA4C8A-E9AF-4F27-8B98-C37A784B5915}" srcOrd="1" destOrd="0" parTransId="{93EBB79B-B72D-4095-AA1A-DFF1899B9958}" sibTransId="{AD15ADB6-11CA-48C8-8464-28BE6CE3917D}"/>
    <dgm:cxn modelId="{ACC96134-4854-4C0D-9CD5-F37B74FDED86}" type="presParOf" srcId="{BDC951C0-6743-4913-B740-79A4E5E1B1E9}" destId="{01836579-65C6-4FF8-AE66-69F62FF57B51}" srcOrd="0" destOrd="0" presId="urn:microsoft.com/office/officeart/2018/2/layout/IconVerticalSolidList"/>
    <dgm:cxn modelId="{F043E650-1C84-45A7-AEF3-6CD2EA57CA64}" type="presParOf" srcId="{01836579-65C6-4FF8-AE66-69F62FF57B51}" destId="{D298B71C-2434-4D14-9AA8-DBE40F2FF696}" srcOrd="0" destOrd="0" presId="urn:microsoft.com/office/officeart/2018/2/layout/IconVerticalSolidList"/>
    <dgm:cxn modelId="{C84A7A11-FA0B-4FD8-B98D-8122E924C395}" type="presParOf" srcId="{01836579-65C6-4FF8-AE66-69F62FF57B51}" destId="{6FE01F52-079A-44E8-B5A5-F6523C6A6541}" srcOrd="1" destOrd="0" presId="urn:microsoft.com/office/officeart/2018/2/layout/IconVerticalSolidList"/>
    <dgm:cxn modelId="{90F8B1B9-DF0D-4BD6-A50D-89C9CB2F7EC9}" type="presParOf" srcId="{01836579-65C6-4FF8-AE66-69F62FF57B51}" destId="{1369B241-2A28-4F0D-88B3-36DC9D51D8E7}" srcOrd="2" destOrd="0" presId="urn:microsoft.com/office/officeart/2018/2/layout/IconVerticalSolidList"/>
    <dgm:cxn modelId="{606821BC-4C6B-449B-98E3-C0CB7C1A532F}" type="presParOf" srcId="{01836579-65C6-4FF8-AE66-69F62FF57B51}" destId="{986C98F9-C5B8-491F-A612-8C9F1590F19F}" srcOrd="3" destOrd="0" presId="urn:microsoft.com/office/officeart/2018/2/layout/IconVerticalSolidList"/>
    <dgm:cxn modelId="{4C42016B-DD88-4E21-85BC-E57BB792D854}" type="presParOf" srcId="{BDC951C0-6743-4913-B740-79A4E5E1B1E9}" destId="{EF983DAB-7388-40E1-BDEB-086F8C56B974}" srcOrd="1" destOrd="0" presId="urn:microsoft.com/office/officeart/2018/2/layout/IconVerticalSolidList"/>
    <dgm:cxn modelId="{5235BF8E-F2EA-4D7C-86E2-6AB031C96DD3}" type="presParOf" srcId="{BDC951C0-6743-4913-B740-79A4E5E1B1E9}" destId="{D35E5EEF-11FF-4AE7-9618-79B47EF1FDED}" srcOrd="2" destOrd="0" presId="urn:microsoft.com/office/officeart/2018/2/layout/IconVerticalSolidList"/>
    <dgm:cxn modelId="{5E713CCA-9D78-4DBD-9AC6-E22BBDDEE688}" type="presParOf" srcId="{D35E5EEF-11FF-4AE7-9618-79B47EF1FDED}" destId="{399E786F-960D-4922-9BCC-1E81469122C2}" srcOrd="0" destOrd="0" presId="urn:microsoft.com/office/officeart/2018/2/layout/IconVerticalSolidList"/>
    <dgm:cxn modelId="{555778F8-890E-4F01-9773-BA2D4E8EC475}" type="presParOf" srcId="{D35E5EEF-11FF-4AE7-9618-79B47EF1FDED}" destId="{6B77EB29-A2E3-4EC3-A8FC-A670C7E91497}" srcOrd="1" destOrd="0" presId="urn:microsoft.com/office/officeart/2018/2/layout/IconVerticalSolidList"/>
    <dgm:cxn modelId="{A1C8E4C6-F2A0-4817-9FE6-0CF3B4ECA842}" type="presParOf" srcId="{D35E5EEF-11FF-4AE7-9618-79B47EF1FDED}" destId="{4FBAA980-38B6-468A-A820-7EB6C48194F4}" srcOrd="2" destOrd="0" presId="urn:microsoft.com/office/officeart/2018/2/layout/IconVerticalSolidList"/>
    <dgm:cxn modelId="{F52291ED-D45D-41E4-9999-564616488801}" type="presParOf" srcId="{D35E5EEF-11FF-4AE7-9618-79B47EF1FDED}" destId="{8FE9E0BA-1AC4-4F9F-A589-E4FEF4E32E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BB958-175A-46C6-9236-5324B7D32F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EFB5AC-4FE0-41FA-8B76-A0BAE6476042}">
      <dgm:prSet/>
      <dgm:spPr/>
      <dgm:t>
        <a:bodyPr/>
        <a:lstStyle/>
        <a:p>
          <a:r>
            <a:rPr lang="es-CL"/>
            <a:t>A través de las plataformas de DEMRE, podrás conocer en línea tus resultados de postulación.</a:t>
          </a:r>
          <a:endParaRPr lang="en-US"/>
        </a:p>
      </dgm:t>
    </dgm:pt>
    <dgm:pt modelId="{4D8D9D89-DB64-475F-B0A7-9A84B0F74B8F}" type="parTrans" cxnId="{A155BDCF-594E-45FB-A115-1AB6A19F878D}">
      <dgm:prSet/>
      <dgm:spPr/>
      <dgm:t>
        <a:bodyPr/>
        <a:lstStyle/>
        <a:p>
          <a:endParaRPr lang="en-US"/>
        </a:p>
      </dgm:t>
    </dgm:pt>
    <dgm:pt modelId="{11D58A0E-44D1-4E28-B22B-30800E35618A}" type="sibTrans" cxnId="{A155BDCF-594E-45FB-A115-1AB6A19F878D}">
      <dgm:prSet/>
      <dgm:spPr/>
      <dgm:t>
        <a:bodyPr/>
        <a:lstStyle/>
        <a:p>
          <a:endParaRPr lang="en-US"/>
        </a:p>
      </dgm:t>
    </dgm:pt>
    <dgm:pt modelId="{D572019C-955B-44D0-BA63-858E796781F1}">
      <dgm:prSet/>
      <dgm:spPr/>
      <dgm:t>
        <a:bodyPr/>
        <a:lstStyle/>
        <a:p>
          <a:r>
            <a:rPr lang="es-CL"/>
            <a:t>Esta publicación está programada para el </a:t>
          </a:r>
          <a:r>
            <a:rPr lang="es-CL" b="1"/>
            <a:t> marzo 2021.</a:t>
          </a:r>
          <a:endParaRPr lang="en-US"/>
        </a:p>
      </dgm:t>
    </dgm:pt>
    <dgm:pt modelId="{A81A70F6-6C0E-4ED2-83DB-D36C516C5360}" type="parTrans" cxnId="{0764AA1B-2E1E-4FDF-875D-1DCF2D72DC3A}">
      <dgm:prSet/>
      <dgm:spPr/>
      <dgm:t>
        <a:bodyPr/>
        <a:lstStyle/>
        <a:p>
          <a:endParaRPr lang="en-US"/>
        </a:p>
      </dgm:t>
    </dgm:pt>
    <dgm:pt modelId="{2039DB19-E519-4802-A520-AFA6C8D9245D}" type="sibTrans" cxnId="{0764AA1B-2E1E-4FDF-875D-1DCF2D72DC3A}">
      <dgm:prSet/>
      <dgm:spPr/>
      <dgm:t>
        <a:bodyPr/>
        <a:lstStyle/>
        <a:p>
          <a:endParaRPr lang="en-US"/>
        </a:p>
      </dgm:t>
    </dgm:pt>
    <dgm:pt modelId="{010617AE-7BE1-4EE5-947D-5445EB86E895}">
      <dgm:prSet/>
      <dgm:spPr/>
      <dgm:t>
        <a:bodyPr/>
        <a:lstStyle/>
        <a:p>
          <a:r>
            <a:rPr lang="es-CL"/>
            <a:t>El mismo día será la verificación de la selección.</a:t>
          </a:r>
          <a:endParaRPr lang="en-US"/>
        </a:p>
      </dgm:t>
    </dgm:pt>
    <dgm:pt modelId="{98A2F818-F2DA-4756-94E0-E9A75E104CD8}" type="parTrans" cxnId="{14AEF289-7380-44D4-9428-89DF130C8459}">
      <dgm:prSet/>
      <dgm:spPr/>
      <dgm:t>
        <a:bodyPr/>
        <a:lstStyle/>
        <a:p>
          <a:endParaRPr lang="en-US"/>
        </a:p>
      </dgm:t>
    </dgm:pt>
    <dgm:pt modelId="{CE9F49F1-DFAB-4761-A5FE-83C942D04E89}" type="sibTrans" cxnId="{14AEF289-7380-44D4-9428-89DF130C8459}">
      <dgm:prSet/>
      <dgm:spPr/>
      <dgm:t>
        <a:bodyPr/>
        <a:lstStyle/>
        <a:p>
          <a:endParaRPr lang="en-US"/>
        </a:p>
      </dgm:t>
    </dgm:pt>
    <dgm:pt modelId="{8325885E-888D-42D1-A66A-A2C613FCC88B}" type="pres">
      <dgm:prSet presAssocID="{549BB958-175A-46C6-9236-5324B7D32F38}" presName="root" presStyleCnt="0">
        <dgm:presLayoutVars>
          <dgm:dir/>
          <dgm:resizeHandles val="exact"/>
        </dgm:presLayoutVars>
      </dgm:prSet>
      <dgm:spPr/>
    </dgm:pt>
    <dgm:pt modelId="{A5300D6F-0FB3-4C1C-802A-04EFC20CA324}" type="pres">
      <dgm:prSet presAssocID="{BCEFB5AC-4FE0-41FA-8B76-A0BAE6476042}" presName="compNode" presStyleCnt="0"/>
      <dgm:spPr/>
    </dgm:pt>
    <dgm:pt modelId="{DB88ABF6-C89B-48BC-BA0E-87C4880D18D0}" type="pres">
      <dgm:prSet presAssocID="{BCEFB5AC-4FE0-41FA-8B76-A0BAE6476042}" presName="bgRect" presStyleLbl="bgShp" presStyleIdx="0" presStyleCnt="3"/>
      <dgm:spPr/>
    </dgm:pt>
    <dgm:pt modelId="{888B9594-8E24-48D2-9054-BFD03528296D}" type="pres">
      <dgm:prSet presAssocID="{BCEFB5AC-4FE0-41FA-8B76-A0BAE64760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8DBAC8B6-84BB-4A5F-A811-B905E94A3D17}" type="pres">
      <dgm:prSet presAssocID="{BCEFB5AC-4FE0-41FA-8B76-A0BAE6476042}" presName="spaceRect" presStyleCnt="0"/>
      <dgm:spPr/>
    </dgm:pt>
    <dgm:pt modelId="{E184B97C-8CDC-4C50-BCDA-82CCB9DDE8DA}" type="pres">
      <dgm:prSet presAssocID="{BCEFB5AC-4FE0-41FA-8B76-A0BAE6476042}" presName="parTx" presStyleLbl="revTx" presStyleIdx="0" presStyleCnt="3">
        <dgm:presLayoutVars>
          <dgm:chMax val="0"/>
          <dgm:chPref val="0"/>
        </dgm:presLayoutVars>
      </dgm:prSet>
      <dgm:spPr/>
    </dgm:pt>
    <dgm:pt modelId="{165DD0BF-D2CE-4B53-8784-A5370BD77E16}" type="pres">
      <dgm:prSet presAssocID="{11D58A0E-44D1-4E28-B22B-30800E35618A}" presName="sibTrans" presStyleCnt="0"/>
      <dgm:spPr/>
    </dgm:pt>
    <dgm:pt modelId="{CD702A02-467E-40A6-9BAF-44E673B41526}" type="pres">
      <dgm:prSet presAssocID="{D572019C-955B-44D0-BA63-858E796781F1}" presName="compNode" presStyleCnt="0"/>
      <dgm:spPr/>
    </dgm:pt>
    <dgm:pt modelId="{508E16B6-F847-432B-A783-BB5442E79E7C}" type="pres">
      <dgm:prSet presAssocID="{D572019C-955B-44D0-BA63-858E796781F1}" presName="bgRect" presStyleLbl="bgShp" presStyleIdx="1" presStyleCnt="3"/>
      <dgm:spPr/>
    </dgm:pt>
    <dgm:pt modelId="{D9CEE624-09DF-4EE2-9BB0-D49B4459EE4A}" type="pres">
      <dgm:prSet presAssocID="{D572019C-955B-44D0-BA63-858E796781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A068298-CCBE-41A7-B671-73A8FFE22B84}" type="pres">
      <dgm:prSet presAssocID="{D572019C-955B-44D0-BA63-858E796781F1}" presName="spaceRect" presStyleCnt="0"/>
      <dgm:spPr/>
    </dgm:pt>
    <dgm:pt modelId="{9A11F9D2-26AA-4C5C-9E77-A5E7D46C40A6}" type="pres">
      <dgm:prSet presAssocID="{D572019C-955B-44D0-BA63-858E796781F1}" presName="parTx" presStyleLbl="revTx" presStyleIdx="1" presStyleCnt="3">
        <dgm:presLayoutVars>
          <dgm:chMax val="0"/>
          <dgm:chPref val="0"/>
        </dgm:presLayoutVars>
      </dgm:prSet>
      <dgm:spPr/>
    </dgm:pt>
    <dgm:pt modelId="{DABC0234-5993-4133-A5DC-C42DDAAA849A}" type="pres">
      <dgm:prSet presAssocID="{2039DB19-E519-4802-A520-AFA6C8D9245D}" presName="sibTrans" presStyleCnt="0"/>
      <dgm:spPr/>
    </dgm:pt>
    <dgm:pt modelId="{A47BA81B-53F3-46DE-B165-D4D21BBA619C}" type="pres">
      <dgm:prSet presAssocID="{010617AE-7BE1-4EE5-947D-5445EB86E895}" presName="compNode" presStyleCnt="0"/>
      <dgm:spPr/>
    </dgm:pt>
    <dgm:pt modelId="{0F19C9DB-2045-49E7-9F32-3FEE42A1DFD7}" type="pres">
      <dgm:prSet presAssocID="{010617AE-7BE1-4EE5-947D-5445EB86E895}" presName="bgRect" presStyleLbl="bgShp" presStyleIdx="2" presStyleCnt="3"/>
      <dgm:spPr/>
    </dgm:pt>
    <dgm:pt modelId="{588B07CA-A05A-4DDE-B313-F5E6553C97D9}" type="pres">
      <dgm:prSet presAssocID="{010617AE-7BE1-4EE5-947D-5445EB86E8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9EEA3ACD-2FD2-4A95-A7B0-5C623DA148B3}" type="pres">
      <dgm:prSet presAssocID="{010617AE-7BE1-4EE5-947D-5445EB86E895}" presName="spaceRect" presStyleCnt="0"/>
      <dgm:spPr/>
    </dgm:pt>
    <dgm:pt modelId="{3891706C-6320-41EF-B79A-A84BD2208ABC}" type="pres">
      <dgm:prSet presAssocID="{010617AE-7BE1-4EE5-947D-5445EB86E89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764AA1B-2E1E-4FDF-875D-1DCF2D72DC3A}" srcId="{549BB958-175A-46C6-9236-5324B7D32F38}" destId="{D572019C-955B-44D0-BA63-858E796781F1}" srcOrd="1" destOrd="0" parTransId="{A81A70F6-6C0E-4ED2-83DB-D36C516C5360}" sibTransId="{2039DB19-E519-4802-A520-AFA6C8D9245D}"/>
    <dgm:cxn modelId="{0904004D-7494-4DAF-A021-AD60C0A487A7}" type="presOf" srcId="{BCEFB5AC-4FE0-41FA-8B76-A0BAE6476042}" destId="{E184B97C-8CDC-4C50-BCDA-82CCB9DDE8DA}" srcOrd="0" destOrd="0" presId="urn:microsoft.com/office/officeart/2018/2/layout/IconVerticalSolidList"/>
    <dgm:cxn modelId="{14AEF289-7380-44D4-9428-89DF130C8459}" srcId="{549BB958-175A-46C6-9236-5324B7D32F38}" destId="{010617AE-7BE1-4EE5-947D-5445EB86E895}" srcOrd="2" destOrd="0" parTransId="{98A2F818-F2DA-4756-94E0-E9A75E104CD8}" sibTransId="{CE9F49F1-DFAB-4761-A5FE-83C942D04E89}"/>
    <dgm:cxn modelId="{9D33B4A4-227F-483A-BD3E-F342741061C6}" type="presOf" srcId="{D572019C-955B-44D0-BA63-858E796781F1}" destId="{9A11F9D2-26AA-4C5C-9E77-A5E7D46C40A6}" srcOrd="0" destOrd="0" presId="urn:microsoft.com/office/officeart/2018/2/layout/IconVerticalSolidList"/>
    <dgm:cxn modelId="{0762E5A8-6ADF-4739-9E9E-D362F126107A}" type="presOf" srcId="{549BB958-175A-46C6-9236-5324B7D32F38}" destId="{8325885E-888D-42D1-A66A-A2C613FCC88B}" srcOrd="0" destOrd="0" presId="urn:microsoft.com/office/officeart/2018/2/layout/IconVerticalSolidList"/>
    <dgm:cxn modelId="{A155BDCF-594E-45FB-A115-1AB6A19F878D}" srcId="{549BB958-175A-46C6-9236-5324B7D32F38}" destId="{BCEFB5AC-4FE0-41FA-8B76-A0BAE6476042}" srcOrd="0" destOrd="0" parTransId="{4D8D9D89-DB64-475F-B0A7-9A84B0F74B8F}" sibTransId="{11D58A0E-44D1-4E28-B22B-30800E35618A}"/>
    <dgm:cxn modelId="{8BCB93E4-47B8-4449-8064-158FF12B5D91}" type="presOf" srcId="{010617AE-7BE1-4EE5-947D-5445EB86E895}" destId="{3891706C-6320-41EF-B79A-A84BD2208ABC}" srcOrd="0" destOrd="0" presId="urn:microsoft.com/office/officeart/2018/2/layout/IconVerticalSolidList"/>
    <dgm:cxn modelId="{5B346849-3932-46A4-9A19-3F8AC249BF0A}" type="presParOf" srcId="{8325885E-888D-42D1-A66A-A2C613FCC88B}" destId="{A5300D6F-0FB3-4C1C-802A-04EFC20CA324}" srcOrd="0" destOrd="0" presId="urn:microsoft.com/office/officeart/2018/2/layout/IconVerticalSolidList"/>
    <dgm:cxn modelId="{3530796C-7A5F-4080-BDB1-80DA49CDE5F9}" type="presParOf" srcId="{A5300D6F-0FB3-4C1C-802A-04EFC20CA324}" destId="{DB88ABF6-C89B-48BC-BA0E-87C4880D18D0}" srcOrd="0" destOrd="0" presId="urn:microsoft.com/office/officeart/2018/2/layout/IconVerticalSolidList"/>
    <dgm:cxn modelId="{C66DE5E8-772D-4A01-9D3A-4331CADA2D19}" type="presParOf" srcId="{A5300D6F-0FB3-4C1C-802A-04EFC20CA324}" destId="{888B9594-8E24-48D2-9054-BFD03528296D}" srcOrd="1" destOrd="0" presId="urn:microsoft.com/office/officeart/2018/2/layout/IconVerticalSolidList"/>
    <dgm:cxn modelId="{0EA94466-E3C2-4439-A94B-5D1DB3AB886F}" type="presParOf" srcId="{A5300D6F-0FB3-4C1C-802A-04EFC20CA324}" destId="{8DBAC8B6-84BB-4A5F-A811-B905E94A3D17}" srcOrd="2" destOrd="0" presId="urn:microsoft.com/office/officeart/2018/2/layout/IconVerticalSolidList"/>
    <dgm:cxn modelId="{6D9F8E95-38C2-4059-AA48-8D9E7FFEA1E0}" type="presParOf" srcId="{A5300D6F-0FB3-4C1C-802A-04EFC20CA324}" destId="{E184B97C-8CDC-4C50-BCDA-82CCB9DDE8DA}" srcOrd="3" destOrd="0" presId="urn:microsoft.com/office/officeart/2018/2/layout/IconVerticalSolidList"/>
    <dgm:cxn modelId="{C1B43A20-343D-421E-88BB-3A51723B93E4}" type="presParOf" srcId="{8325885E-888D-42D1-A66A-A2C613FCC88B}" destId="{165DD0BF-D2CE-4B53-8784-A5370BD77E16}" srcOrd="1" destOrd="0" presId="urn:microsoft.com/office/officeart/2018/2/layout/IconVerticalSolidList"/>
    <dgm:cxn modelId="{66D4643D-3FDD-4ED9-AB4D-F6D907521869}" type="presParOf" srcId="{8325885E-888D-42D1-A66A-A2C613FCC88B}" destId="{CD702A02-467E-40A6-9BAF-44E673B41526}" srcOrd="2" destOrd="0" presId="urn:microsoft.com/office/officeart/2018/2/layout/IconVerticalSolidList"/>
    <dgm:cxn modelId="{ED53C4E1-6CF9-4D72-A73C-D55C93B7502A}" type="presParOf" srcId="{CD702A02-467E-40A6-9BAF-44E673B41526}" destId="{508E16B6-F847-432B-A783-BB5442E79E7C}" srcOrd="0" destOrd="0" presId="urn:microsoft.com/office/officeart/2018/2/layout/IconVerticalSolidList"/>
    <dgm:cxn modelId="{C177D3E5-20D4-4832-B5CB-FFD79A3F2321}" type="presParOf" srcId="{CD702A02-467E-40A6-9BAF-44E673B41526}" destId="{D9CEE624-09DF-4EE2-9BB0-D49B4459EE4A}" srcOrd="1" destOrd="0" presId="urn:microsoft.com/office/officeart/2018/2/layout/IconVerticalSolidList"/>
    <dgm:cxn modelId="{9E05CAE6-74F4-4714-9B2D-F668DAFDAA4C}" type="presParOf" srcId="{CD702A02-467E-40A6-9BAF-44E673B41526}" destId="{BA068298-CCBE-41A7-B671-73A8FFE22B84}" srcOrd="2" destOrd="0" presId="urn:microsoft.com/office/officeart/2018/2/layout/IconVerticalSolidList"/>
    <dgm:cxn modelId="{24F5D5F7-A420-4A8A-AD4F-8BB37809BFB4}" type="presParOf" srcId="{CD702A02-467E-40A6-9BAF-44E673B41526}" destId="{9A11F9D2-26AA-4C5C-9E77-A5E7D46C40A6}" srcOrd="3" destOrd="0" presId="urn:microsoft.com/office/officeart/2018/2/layout/IconVerticalSolidList"/>
    <dgm:cxn modelId="{C30C0B05-FA17-472A-A90F-083922588D3B}" type="presParOf" srcId="{8325885E-888D-42D1-A66A-A2C613FCC88B}" destId="{DABC0234-5993-4133-A5DC-C42DDAAA849A}" srcOrd="3" destOrd="0" presId="urn:microsoft.com/office/officeart/2018/2/layout/IconVerticalSolidList"/>
    <dgm:cxn modelId="{955C0010-A66E-4480-BD7B-17E128DEE330}" type="presParOf" srcId="{8325885E-888D-42D1-A66A-A2C613FCC88B}" destId="{A47BA81B-53F3-46DE-B165-D4D21BBA619C}" srcOrd="4" destOrd="0" presId="urn:microsoft.com/office/officeart/2018/2/layout/IconVerticalSolidList"/>
    <dgm:cxn modelId="{337B7F7C-83CA-4953-8BD3-D0A02FF57968}" type="presParOf" srcId="{A47BA81B-53F3-46DE-B165-D4D21BBA619C}" destId="{0F19C9DB-2045-49E7-9F32-3FEE42A1DFD7}" srcOrd="0" destOrd="0" presId="urn:microsoft.com/office/officeart/2018/2/layout/IconVerticalSolidList"/>
    <dgm:cxn modelId="{A71F98A0-4C7D-4D1D-8FC3-F6EA80BA75B4}" type="presParOf" srcId="{A47BA81B-53F3-46DE-B165-D4D21BBA619C}" destId="{588B07CA-A05A-4DDE-B313-F5E6553C97D9}" srcOrd="1" destOrd="0" presId="urn:microsoft.com/office/officeart/2018/2/layout/IconVerticalSolidList"/>
    <dgm:cxn modelId="{C6E9C736-A035-4FFF-B3B4-952DEF31CF61}" type="presParOf" srcId="{A47BA81B-53F3-46DE-B165-D4D21BBA619C}" destId="{9EEA3ACD-2FD2-4A95-A7B0-5C623DA148B3}" srcOrd="2" destOrd="0" presId="urn:microsoft.com/office/officeart/2018/2/layout/IconVerticalSolidList"/>
    <dgm:cxn modelId="{7BF9F7EA-0326-48FB-9490-C552A95D29E5}" type="presParOf" srcId="{A47BA81B-53F3-46DE-B165-D4D21BBA619C}" destId="{3891706C-6320-41EF-B79A-A84BD2208A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25E-A8DA-4BA5-BD25-B8D2E1E532D0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EC03A-9AFB-4522-8940-D4AEBC81B0B6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1A945-F2DA-4D2E-B978-EDCAB0B4428D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Luego de inscribirte para rendir la PTU, sólo queda prepararte  y continuar el Proceso de Admisión 2021.</a:t>
          </a:r>
          <a:endParaRPr lang="en-US" sz="2400" kern="1200" dirty="0"/>
        </a:p>
      </dsp:txBody>
      <dsp:txXfrm>
        <a:off x="2043221" y="958220"/>
        <a:ext cx="4545469" cy="1769022"/>
      </dsp:txXfrm>
    </dsp:sp>
    <dsp:sp modelId="{FA180F27-08A3-4443-B79A-C2C761B7B2E0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D4A04-2E27-496D-B493-06C60E41E686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0A09E-E598-461E-8CD1-46FACDF101AE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Momentos  importantes que debes considerar para poder ingresar a la educación superior.</a:t>
          </a:r>
          <a:endParaRPr lang="en-US" sz="2400" kern="1200" dirty="0"/>
        </a:p>
      </dsp:txBody>
      <dsp:txXfrm>
        <a:off x="2043221" y="3169499"/>
        <a:ext cx="4545469" cy="1769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8B71C-2434-4D14-9AA8-DBE40F2FF696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01F52-079A-44E8-B5A5-F6523C6A6541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C98F9-C5B8-491F-A612-8C9F1590F19F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A un mes de haber rendido la PSU, tendrás la posibilidad de conocer los resultados que obtuviste. </a:t>
          </a:r>
          <a:endParaRPr lang="en-US" sz="2400" kern="1200" dirty="0"/>
        </a:p>
      </dsp:txBody>
      <dsp:txXfrm>
        <a:off x="2039300" y="956381"/>
        <a:ext cx="4474303" cy="1765627"/>
      </dsp:txXfrm>
    </dsp:sp>
    <dsp:sp modelId="{399E786F-960D-4922-9BCC-1E81469122C2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7EB29-A2E3-4EC3-A8FC-A670C7E91497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9E0BA-1AC4-4F9F-A589-E4FEF4E32E14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Podrás consultar en línea en</a:t>
          </a:r>
          <a:r>
            <a:rPr lang="es-CL" sz="2400" b="1" kern="1200"/>
            <a:t> enero</a:t>
          </a:r>
          <a:endParaRPr lang="en-US" sz="2400" kern="1200"/>
        </a:p>
      </dsp:txBody>
      <dsp:txXfrm>
        <a:off x="2039300" y="3163416"/>
        <a:ext cx="4474303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8ABF6-C89B-48BC-BA0E-87C4880D18D0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B9594-8E24-48D2-9054-BFD03528296D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4B97C-8CDC-4C50-BCDA-82CCB9DDE8DA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A través de las plataformas de DEMRE, podrás conocer en línea tus resultados de postulación.</a:t>
          </a:r>
          <a:endParaRPr lang="en-US" sz="2300" kern="1200"/>
        </a:p>
      </dsp:txBody>
      <dsp:txXfrm>
        <a:off x="1866111" y="690"/>
        <a:ext cx="4382288" cy="1615680"/>
      </dsp:txXfrm>
    </dsp:sp>
    <dsp:sp modelId="{508E16B6-F847-432B-A783-BB5442E79E7C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EE624-09DF-4EE2-9BB0-D49B4459EE4A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1F9D2-26AA-4C5C-9E77-A5E7D46C40A6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Esta publicación está programada para el </a:t>
          </a:r>
          <a:r>
            <a:rPr lang="es-CL" sz="2300" b="1" kern="1200"/>
            <a:t> marzo 2021.</a:t>
          </a:r>
          <a:endParaRPr lang="en-US" sz="2300" kern="1200"/>
        </a:p>
      </dsp:txBody>
      <dsp:txXfrm>
        <a:off x="1866111" y="2020291"/>
        <a:ext cx="4382288" cy="1615680"/>
      </dsp:txXfrm>
    </dsp:sp>
    <dsp:sp modelId="{0F19C9DB-2045-49E7-9F32-3FEE42A1DFD7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07CA-A05A-4DDE-B313-F5E6553C97D9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1706C-6320-41EF-B79A-A84BD2208ABC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/>
            <a:t>El mismo día será la verificación de la selección.</a:t>
          </a:r>
          <a:endParaRPr lang="en-US" sz="2300" kern="1200"/>
        </a:p>
      </dsp:txBody>
      <dsp:txXfrm>
        <a:off x="1866111" y="4039891"/>
        <a:ext cx="4382288" cy="161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9B7A1-D289-4A72-97ED-C0EC1465E432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7BA8A-86C3-42DA-B2FF-6FA32F9838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229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7BA8A-86C3-42DA-B2FF-6FA32F98384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70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77AFC-7632-42AE-9B72-5F8AF182B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7A5F64-BD5D-40FD-BF0F-21609606B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D57AE-45CB-4224-8CCA-7FCFDA2F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96154C-2EE4-435B-A3D6-F5ABF90B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7D0093-DB1A-40F7-AD07-24F67227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43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B183C-3F84-46BD-99A4-4A390457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317B4D-4643-4225-A355-E170B9692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8D86E8-785D-4887-B5AE-D1B00CCE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E25F2C-FD81-46EF-8219-387D8F83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F9332-77F8-4E0F-B6D1-26CFB1FF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58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48D224-2131-4EF2-9E73-2CDBFEFDD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4DDA78-D773-4DEF-A20C-49656D9FD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142EB-2F75-4ED7-ABB4-0E72E44D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42D57A-673D-4522-BD95-ACEBAC1E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6A6DC-DE4D-45D6-AD8C-E7B08F48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9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F651C-5366-49C6-A0BF-A11A1CE6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95615-4DD2-46FC-B15B-84038BC83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A42360-1439-49B5-A21B-F897DC37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E1E90-50BB-45ED-B1DF-5C1BFC6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81C93F-F401-4C88-89E8-E937C886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5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363B4-145B-46DB-AD1C-B805A8FD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B9FE82-D5DC-45D1-A588-46DD6F8D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EDA35-C209-4B0A-9B01-44488BD2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C2089F-2F3D-41A6-87DB-81B4B484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9EAC9-523D-4AB2-90D0-E4171579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94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ADAB5-F3E5-4275-B8A4-210B01C4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EE80D4-9816-4B3D-9DD0-FC7AB612D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7424AC-6619-4288-BACD-DC2A46550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298B1B-AD85-43E1-AEB1-C937181C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3888E0-1E4C-44BF-A199-9D4FBC83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6AC980-6FBC-4796-8B3C-30BFCF47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65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10E35-BC5A-44CC-A8D0-23F9B0F0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41696A-D26D-4B17-8A15-37011BACC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3DA38F-2630-4DF1-AD76-6E4AD7D02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521E19-36B2-4F67-BB86-9DE805CC7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82CB73-D702-4BF9-B828-5509E00D3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7ACA59-9916-48EE-BBE7-E82266A7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7449D7-790B-41C2-A6FD-6FAEA0CA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F9D0E-D66F-465D-A167-FDCDBA69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66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D1BAF-2749-4244-970C-7F8D2900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338F69-8F29-4111-B2D7-B87481C2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03C3AC-63DB-42A5-81AE-43429790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9EC88D-A2DC-4A10-B409-EE004001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72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893301-F3AC-4686-A0E2-E65D9138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C9DB5A-5FF0-4D93-A113-125302B4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1C9808-297B-4CE4-9AED-C14CF54B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940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AA1B3-BB32-40EE-9F78-AD0EE6BD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E112C-8560-43F8-AF5D-B53647CB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352270-FBB9-4883-A39A-03D2C3917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2E5F71-DBF2-4A3E-A2B9-035A4066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5AB569-6ED4-439D-852B-0A7BBFC9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522B7E-2753-464E-BF0D-FD161D99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27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5B089-A6A5-4B9D-83E0-2755387B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B43821-6474-4EBB-A734-A62D9A6E2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527817-B005-462B-83EA-1CEA37C27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0F4585-D357-475E-AB92-3E000F37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17F406-7ADD-47C1-9C32-17060CDC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116E29-9136-4F2C-BD98-75C7D79D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10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02CBDE-0C05-43B5-A8F9-B81C4F6E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8D26C8-FEC2-4B59-B328-C5F3F395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3BAF4-4609-4BB9-BA5A-CBE764E8E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C5B3-CC42-4B99-8A3A-72DA018DE5A3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6FD83F-6F1D-4483-ACA4-9B893131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076B7-59E3-4E52-8B79-89A3F768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A2FF-84CD-4D9F-94C1-9F17339AA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7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mre.cl/publicaciones/listado-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ayudamineduc.cl/ficha/gratuidad-educacion-superi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tuidad.cl/preguntas-frecuent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futuro.cl/index.php/futuro-laboral/buscador-por-carrera-d-institucion" TargetMode="External"/><Relationship Id="rId2" Type="http://schemas.openxmlformats.org/officeDocument/2006/relationships/hyperlink" Target="http://www.mifuturo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mifuturo.cl/index.php/donde-y-que-estudiar/buscador-de-instituciones" TargetMode="External"/><Relationship Id="rId4" Type="http://schemas.openxmlformats.org/officeDocument/2006/relationships/hyperlink" Target="http://www.mifuturo.cl/index.php/donde-y-que-estudiar/buscador-de-carrer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ursando.cl/blog/beneficios-estudiantil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44D612-DAD3-4BFB-AB9F-CB5A33E0D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07019" cy="48841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Acceso</a:t>
            </a:r>
            <a:r>
              <a:rPr lang="en-US" sz="4800" dirty="0">
                <a:solidFill>
                  <a:srgbClr val="FFFFFF"/>
                </a:solidFill>
              </a:rPr>
              <a:t> Universitario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4FB98B-5499-47A9-B029-FD8DB2A60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75" y="445477"/>
            <a:ext cx="6465888" cy="2154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Pasos para la reestructuración de un proyecto laboral - Management ...">
            <a:extLst>
              <a:ext uri="{FF2B5EF4-FFF2-40B4-BE49-F238E27FC236}">
                <a16:creationId xmlns:a16="http://schemas.microsoft.com/office/drawing/2014/main" id="{C4876663-9A6F-4A9B-AB9D-36348140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2770188"/>
            <a:ext cx="6465888" cy="35623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9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E402B-D242-49AE-80A1-BF02B3F0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Cursando.cl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podrás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las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carreras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se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están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impartiendo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5" y="329067"/>
            <a:ext cx="3024675" cy="851706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A8B2B83-9812-455E-835C-948612480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8063" y="329067"/>
            <a:ext cx="7033968" cy="5805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141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8F5E220-90B1-4863-958E-02178D90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12" y="365125"/>
            <a:ext cx="8815388" cy="132556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CAMBIO A LA PRUEBA DE ADMISIÓN A LA EDUCACIÓN UNIVERSITARIA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2B69340-70FB-4D4D-A2AB-B0E40AAE0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08" y="1690688"/>
            <a:ext cx="11342077" cy="48021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7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BC2CD8-17E1-48E7-98C2-F3717A60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" y="942365"/>
            <a:ext cx="11680810" cy="55531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983A63-CEB6-42BA-B2CE-B7985D760886}"/>
              </a:ext>
            </a:extLst>
          </p:cNvPr>
          <p:cNvSpPr/>
          <p:nvPr/>
        </p:nvSpPr>
        <p:spPr>
          <a:xfrm>
            <a:off x="175846" y="140677"/>
            <a:ext cx="11553092" cy="9847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Comparación de cambios entre el actual proceso de admisión universitario y el del año2021</a:t>
            </a:r>
          </a:p>
        </p:txBody>
      </p:sp>
    </p:spTree>
    <p:extLst>
      <p:ext uri="{BB962C8B-B14F-4D97-AF65-F5344CB8AC3E}">
        <p14:creationId xmlns:p14="http://schemas.microsoft.com/office/powerpoint/2010/main" val="227483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463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E402B-D242-49AE-80A1-BF02B3F0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Publicaciones Pruebas de Transición a la Educación Superior 2020 - Admisión 2021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https://demre.cl/publicaciones/listado-2021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645868"/>
            <a:ext cx="2569552" cy="79607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652AB4-CE0B-4843-BD53-04AECC977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3768" y="1670538"/>
            <a:ext cx="6945923" cy="4853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810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FBCF8A-5F48-4907-8D9A-F77D7BBD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01175"/>
            <a:ext cx="10905066" cy="5251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1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E402B-D242-49AE-80A1-BF02B3F0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bg1"/>
                </a:solidFill>
              </a:rPr>
              <a:t>¿Cuáles son los momentos que debo considerar  para el Proceso de Admisión 2021?:</a:t>
            </a:r>
            <a:br>
              <a:rPr lang="es-CL">
                <a:solidFill>
                  <a:schemeClr val="bg1"/>
                </a:solidFill>
              </a:rPr>
            </a:br>
            <a:endParaRPr lang="es-CL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D5119927-9033-427E-A32D-BF6972209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8086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511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C5A8A1-34E0-4CE2-BE4A-C428C868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Publicación de locales de rendición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2E97C-1987-4E8E-8709-F0F25B83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sz="2600">
                <a:latin typeface="Lato"/>
              </a:rPr>
              <a:t>Estos locales corresponden al establecimiento educacional donde tendrás que ir a rendir la PSU durante los dos días</a:t>
            </a:r>
          </a:p>
          <a:p>
            <a:endParaRPr lang="es-CL" sz="2600">
              <a:latin typeface="Lato"/>
            </a:endParaRPr>
          </a:p>
          <a:p>
            <a:r>
              <a:rPr lang="es-CL" sz="2600">
                <a:latin typeface="Lato"/>
              </a:rPr>
              <a:t>. La fecha de publicación será publicada por DEMRE de manera oficial. Los locales de rendición son asignados según la comuna que elegiste al momento de inscribirte</a:t>
            </a:r>
          </a:p>
          <a:p>
            <a:endParaRPr lang="es-CL" sz="2600">
              <a:latin typeface="Lato"/>
            </a:endParaRPr>
          </a:p>
          <a:p>
            <a:r>
              <a:rPr lang="es-CL" sz="2600">
                <a:latin typeface="Lato"/>
              </a:rPr>
              <a:t>. Recuerda que existen más de 180 sedes de rendición.</a:t>
            </a:r>
          </a:p>
          <a:p>
            <a:endParaRPr lang="es-CL" sz="2600"/>
          </a:p>
        </p:txBody>
      </p:sp>
    </p:spTree>
    <p:extLst>
      <p:ext uri="{BB962C8B-B14F-4D97-AF65-F5344CB8AC3E}">
        <p14:creationId xmlns:p14="http://schemas.microsoft.com/office/powerpoint/2010/main" val="21825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C5A8A1-34E0-4CE2-BE4A-C428C868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s-CL" sz="3400">
                <a:solidFill>
                  <a:srgbClr val="FFFFFF"/>
                </a:solidFill>
              </a:rPr>
              <a:t>Reconocimiento de salas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2E97C-1987-4E8E-8709-F0F25B83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dirty="0">
                <a:latin typeface="Lato"/>
              </a:rPr>
              <a:t>Este proceso normalmente se realiza en</a:t>
            </a:r>
            <a:r>
              <a:rPr lang="es-CL" b="1" dirty="0">
                <a:latin typeface="Lato"/>
              </a:rPr>
              <a:t> enero 2021, </a:t>
            </a:r>
            <a:r>
              <a:rPr lang="es-CL" dirty="0">
                <a:latin typeface="Lato"/>
              </a:rPr>
              <a:t> te permitirá conocer con exactitud donde tendrás que rendir la PTU, además de poder resolver cualquier duda que tengas sobre la rendición. </a:t>
            </a:r>
          </a:p>
          <a:p>
            <a:endParaRPr lang="es-CL" dirty="0">
              <a:latin typeface="Lato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333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76344E-B387-41DE-BB50-7C33DAA2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Publicación de Resultados de Puntajes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9A7AC97-B435-4F78-A9B7-49633067D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50815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56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76344E-B387-41DE-BB50-7C33DAA2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bg1"/>
                </a:solidFill>
              </a:rPr>
              <a:t>Publicación de Resultados de Selección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F182AD7-E157-48A3-B3B1-0C3D4976D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27932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85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9B55B-AEE9-4EB1-8383-7216F7F8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182" y="365125"/>
            <a:ext cx="8455617" cy="132556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Para tener en cuenta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854C3-AABC-41E1-901D-23901BD9B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668" y="1825625"/>
            <a:ext cx="8316132" cy="435133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dirty="0"/>
              <a:t>En la presentación, se te entregan las direcciones de páginas para que accedas a información detallada de carreras, universidades, gratuidad y becas.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116AB8-61EE-41C0-A3FD-C991B1B49E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316015"/>
            <a:ext cx="1957588" cy="6677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36EC42F-98BA-43F5-B46C-E60D1EDB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4" y="1181100"/>
            <a:ext cx="2331656" cy="3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22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A67023-4326-4D27-973F-EFE657FF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Matrículas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C70B80-C47D-4EC2-BEFC-E21D5E59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5857875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200" b="1" dirty="0">
                <a:latin typeface="Lato"/>
              </a:rPr>
              <a:t>Existen dos periodos de matrícula. </a:t>
            </a:r>
            <a:r>
              <a:rPr lang="es-CL" sz="2200" dirty="0">
                <a:latin typeface="Lato"/>
              </a:rPr>
              <a:t>Recuerda que para ambas etapas deberás llevar los documentos necesarios para realizar la matrícula y que durante los diez días que dura esta fase, los postulantes pueden ejercer su derecho a retracto.</a:t>
            </a:r>
          </a:p>
          <a:p>
            <a:pPr marL="0" indent="0">
              <a:buNone/>
            </a:pPr>
            <a:endParaRPr lang="es-CL" sz="2200" dirty="0">
              <a:latin typeface="Lato"/>
            </a:endParaRPr>
          </a:p>
          <a:p>
            <a:r>
              <a:rPr lang="es-CL" sz="2200" dirty="0">
                <a:latin typeface="Lato"/>
              </a:rPr>
              <a:t>– Primera etapa de Matrículas: Este proceso será para los convocados, comienza en</a:t>
            </a:r>
            <a:r>
              <a:rPr lang="es-CL" sz="2200" b="1" dirty="0">
                <a:latin typeface="Lato"/>
              </a:rPr>
              <a:t> marzo 2021</a:t>
            </a:r>
            <a:r>
              <a:rPr lang="es-CL" sz="2200" dirty="0">
                <a:latin typeface="Lato"/>
              </a:rPr>
              <a:t>para poder matricularte en la universidad que elegiste y quedaste seleccionado. </a:t>
            </a:r>
          </a:p>
          <a:p>
            <a:endParaRPr lang="es-CL" sz="2200" dirty="0">
              <a:latin typeface="Lato"/>
            </a:endParaRPr>
          </a:p>
          <a:p>
            <a:r>
              <a:rPr lang="es-CL" sz="2200" dirty="0">
                <a:latin typeface="Lato"/>
              </a:rPr>
              <a:t>– Segunda etapa de Matrículas: El segundo período es para las listas de espera. </a:t>
            </a:r>
          </a:p>
          <a:p>
            <a:pPr marL="0" indent="0">
              <a:buNone/>
            </a:pPr>
            <a:r>
              <a:rPr lang="es-CL" sz="2200" dirty="0">
                <a:latin typeface="Lato"/>
              </a:rPr>
              <a:t>Esta fecha se abre desde un día </a:t>
            </a:r>
            <a:r>
              <a:rPr lang="es-CL" sz="2200" b="1" dirty="0">
                <a:latin typeface="Lato"/>
              </a:rPr>
              <a:t> de marzo 2021 . </a:t>
            </a:r>
            <a:r>
              <a:rPr lang="es-CL" sz="2200" dirty="0">
                <a:latin typeface="Lato"/>
              </a:rPr>
              <a:t>Siendo la última fecha de este Proceso de Admisión 2020. </a:t>
            </a:r>
          </a:p>
          <a:p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128294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F496617-548F-43AC-9337-2E89ACA3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s-CL" b="1" dirty="0">
                <a:solidFill>
                  <a:srgbClr val="000000"/>
                </a:solidFill>
              </a:rPr>
              <a:t>Gratuidad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Calendario o agenda en dibujos animados plana de icono de pantalla ...">
            <a:extLst>
              <a:ext uri="{FF2B5EF4-FFF2-40B4-BE49-F238E27FC236}">
                <a16:creationId xmlns:a16="http://schemas.microsoft.com/office/drawing/2014/main" id="{606657E9-C09B-4F71-9ACD-E6198658D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r="6014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3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E402B-D242-49AE-80A1-BF02B3F0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5125"/>
            <a:ext cx="9296400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>
                <a:hlinkClick r:id="rId2"/>
              </a:rPr>
              <a:t>https://www.ayudamineduc.cl/ficha/gratuidad-educacion-superior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04C9C8D-C8BB-41EF-95CD-D18159888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436" y="1534332"/>
            <a:ext cx="11220773" cy="5137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82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1E13D0-0508-4DED-A47F-89FA0E425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16" y="128953"/>
            <a:ext cx="9816840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319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D50E6D-7A59-475E-9656-15AAA45B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" y="527538"/>
            <a:ext cx="10955215" cy="5926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3948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E402B-D242-49AE-80A1-BF02B3F0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2" y="365126"/>
            <a:ext cx="3675184" cy="111360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Gratuidad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C4E4625-48D1-44D2-8415-F366EE988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4" y="1690688"/>
            <a:ext cx="5985363" cy="31129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BDC7089-A2FD-4342-BCF7-215232B172A8}"/>
              </a:ext>
            </a:extLst>
          </p:cNvPr>
          <p:cNvSpPr/>
          <p:nvPr/>
        </p:nvSpPr>
        <p:spPr>
          <a:xfrm>
            <a:off x="1606062" y="5015547"/>
            <a:ext cx="6096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s-CL" dirty="0">
                <a:effectLst/>
              </a:rPr>
              <a:t>Para información sobre renuncia, suspensión y renovación de gratuidad revise </a:t>
            </a:r>
            <a:r>
              <a:rPr lang="es-CL" u="sng" strike="noStrike" dirty="0">
                <a:solidFill>
                  <a:srgbClr val="0F69B4"/>
                </a:solidFill>
                <a:effectLst/>
                <a:hlinkClick r:id="rId4"/>
              </a:rPr>
              <a:t>http://www.gratuidad.cl/preguntas-frecuentes/</a:t>
            </a:r>
            <a:endParaRPr lang="es-CL" dirty="0">
              <a:effectLst/>
            </a:endParaRPr>
          </a:p>
          <a:p>
            <a:br>
              <a:rPr lang="es-CL" dirty="0">
                <a:effectLst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96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45282-F584-4828-9ED2-3AAA4ACE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6000" dirty="0"/>
              <a:t>IMPORTANTE               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BC5AD-E52B-4F53-B76A-7373DA474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solidFill>
                  <a:srgbClr val="7030A0"/>
                </a:solidFill>
              </a:rPr>
              <a:t>El período de inscripción para el PROCESO DE ADMISIÓN 2021 -a rendir el 4 y 5 de enero de 2021- se efectuará entre el lunes 20 de julio y viernes 21 de agosto (13:00 horas) de 2020.</a:t>
            </a:r>
          </a:p>
          <a:p>
            <a:r>
              <a:rPr lang="es-CL" dirty="0">
                <a:solidFill>
                  <a:srgbClr val="7030A0"/>
                </a:solidFill>
              </a:rPr>
              <a:t>Período Inscripción Prueba de Transición:</a:t>
            </a:r>
          </a:p>
          <a:p>
            <a:r>
              <a:rPr lang="es-CL" dirty="0">
                <a:solidFill>
                  <a:srgbClr val="7030A0"/>
                </a:solidFill>
              </a:rPr>
              <a:t>Desde: Lunes 20 de julio de 2020 (09:00 horas)</a:t>
            </a:r>
          </a:p>
          <a:p>
            <a:r>
              <a:rPr lang="es-CL" dirty="0">
                <a:solidFill>
                  <a:srgbClr val="7030A0"/>
                </a:solidFill>
              </a:rPr>
              <a:t>Hasta: Viernes 21 de agosto de 2020 (13:00 horas)</a:t>
            </a:r>
          </a:p>
          <a:p>
            <a:r>
              <a:rPr lang="es-CL" dirty="0">
                <a:solidFill>
                  <a:srgbClr val="7030A0"/>
                </a:solidFill>
              </a:rPr>
              <a:t>LA INSCRIPCIÓN ES VÁLIDA SÓLO COMPLETANDO TODOS LOS PASOS Y OBTENIENDO LA TARJETA DE IDENTIFICACIÓN.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017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E0CA9C4-5A23-4F35-A368-BBECD94A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 sz="2400" b="1" dirty="0">
                <a:effectLst/>
              </a:rPr>
              <a:t>El portal </a:t>
            </a:r>
            <a:r>
              <a:rPr lang="es-CL" sz="24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www.mifuturo.cl</a:t>
            </a:r>
            <a:r>
              <a:rPr lang="es-CL" sz="2400" b="1" dirty="0">
                <a:effectLst/>
              </a:rPr>
              <a:t> </a:t>
            </a:r>
            <a:endParaRPr lang="es-CL" sz="2400" b="1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2B94BE-5907-43F6-A4FE-9311EC91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es-CL" sz="2000" dirty="0"/>
              <a:t>P</a:t>
            </a:r>
            <a:r>
              <a:rPr lang="es-CL" sz="2000" dirty="0">
                <a:effectLst/>
              </a:rPr>
              <a:t>osee 4 Buscadores claves para los postulantes:</a:t>
            </a:r>
          </a:p>
          <a:p>
            <a:r>
              <a:rPr lang="es-CL" sz="2000" u="sng" dirty="0">
                <a:hlinkClick r:id="rId3"/>
              </a:rPr>
              <a:t>Buscador de Empleabilidad e Ingresos:</a:t>
            </a:r>
            <a:r>
              <a:rPr lang="es-CL" sz="2000" dirty="0">
                <a:effectLst/>
              </a:rPr>
              <a:t> Información de 1.740 combinaciones de carrera e institución, con datos como el ingreso promedio al 4° año de titulación y empleabilidad al 1er año. Permite comparar la diferencia de ingresos que hay para una misma carrera, dependiendo de la institución donde se estudie.</a:t>
            </a:r>
          </a:p>
          <a:p>
            <a:r>
              <a:rPr lang="es-CL" sz="2000" u="sng" dirty="0">
                <a:hlinkClick r:id="rId4"/>
              </a:rPr>
              <a:t>Buscador de Carreras:</a:t>
            </a:r>
            <a:r>
              <a:rPr lang="es-CL" sz="2000" dirty="0">
                <a:effectLst/>
              </a:rPr>
              <a:t> Contiene toda la oferta académica vigente, con más 10 mil programas en todo Chile, con sus requisitos de ingreso (PSU y ranking de notas), arancel y costo de titulación.</a:t>
            </a:r>
          </a:p>
          <a:p>
            <a:r>
              <a:rPr lang="es-CL" sz="2000" u="sng" dirty="0">
                <a:hlinkClick r:id="rId3"/>
              </a:rPr>
              <a:t>Estadísticas por Carrera:</a:t>
            </a:r>
            <a:r>
              <a:rPr lang="es-CL" sz="2000" dirty="0">
                <a:effectLst/>
              </a:rPr>
              <a:t> Información de ingresos y empleabilidad de 264 carreras genéricas. Muestra el ingreso promedio de las carreras desde el 1er al 5° año después de titularse, y el % de empleabilidad.</a:t>
            </a:r>
          </a:p>
          <a:p>
            <a:r>
              <a:rPr lang="es-CL" sz="2000" u="sng" dirty="0">
                <a:hlinkClick r:id="rId5"/>
              </a:rPr>
              <a:t>Buscador de Instituciones:</a:t>
            </a:r>
            <a:r>
              <a:rPr lang="es-CL" sz="2000" dirty="0">
                <a:effectLst/>
              </a:rPr>
              <a:t> Información de todas instituciones de Educación Superior que hay en Chile (Universidades, Institutos Profesionales y Centros de Formación Técnica). Con datos generales y de acreditación.</a:t>
            </a:r>
          </a:p>
          <a:p>
            <a:pPr marL="0" indent="0">
              <a:buNone/>
            </a:pPr>
            <a:br>
              <a:rPr lang="es-CL" sz="1800" dirty="0">
                <a:effectLst/>
              </a:rPr>
            </a:br>
            <a:endParaRPr lang="es-C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4FB98B-5499-47A9-B029-FD8DB2A603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316015"/>
            <a:ext cx="1957588" cy="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E6F021C-3F43-476A-9D6B-5B87B826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944" y="365125"/>
            <a:ext cx="8220856" cy="132556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CL" dirty="0"/>
              <a:t>¿Qué son las Universidades Acreditadas?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6FB1BA-36B2-4054-9529-52D3F1E075D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Significa que la universidad ha recibido una certificación de calidad en sus procesos, planes de estudio y resultados.</a:t>
            </a:r>
          </a:p>
          <a:p>
            <a:r>
              <a:rPr lang="es-CL" b="1" dirty="0"/>
              <a:t>Podrás optar a beneficios estatales:</a:t>
            </a:r>
            <a:r>
              <a:rPr lang="es-CL" dirty="0"/>
              <a:t> si la universidad en la que piensas estudiar está acreditada, entonces podrás optar a </a:t>
            </a:r>
            <a:r>
              <a:rPr lang="es-CL" dirty="0">
                <a:hlinkClick r:id="rId2"/>
              </a:rPr>
              <a:t>becas, créditos y beneficios estudiantiles</a:t>
            </a:r>
            <a:r>
              <a:rPr lang="es-CL" dirty="0"/>
              <a:t>.</a:t>
            </a:r>
          </a:p>
          <a:p>
            <a:r>
              <a:rPr lang="es-CL" b="1" dirty="0"/>
              <a:t>La universidad estará en constante mejora:</a:t>
            </a:r>
            <a:r>
              <a:rPr lang="es-CL" dirty="0"/>
              <a:t> las instituciones acreditadas no quieren perder su acreditación, por lo que para mantenerla, deben necesariamente ser rigurosas en mantener la calidad de sus planes, instalaciones y procesos internos.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4FB98B-5499-47A9-B029-FD8DB2A60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32A92BB-7285-4249-A642-ABB4146D6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s-CL" sz="4700" b="1" dirty="0">
                <a:solidFill>
                  <a:srgbClr val="FFFFFF"/>
                </a:solidFill>
              </a:rPr>
              <a:t> Universidades chilenas acreditadas (privadas y públicas):</a:t>
            </a:r>
            <a:endParaRPr lang="es-CL" sz="47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4FB98B-5499-47A9-B029-FD8DB2A60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362510"/>
            <a:ext cx="1957588" cy="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4FB98B-5499-47A9-B029-FD8DB2A60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362510"/>
            <a:ext cx="1957588" cy="667778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9A6D06B-4D3E-4F78-96C5-626FF15CA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43964"/>
              </p:ext>
            </p:extLst>
          </p:nvPr>
        </p:nvGraphicFramePr>
        <p:xfrm>
          <a:off x="627370" y="1177768"/>
          <a:ext cx="10937259" cy="531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753">
                  <a:extLst>
                    <a:ext uri="{9D8B030D-6E8A-4147-A177-3AD203B41FA5}">
                      <a16:colId xmlns:a16="http://schemas.microsoft.com/office/drawing/2014/main" val="1471686055"/>
                    </a:ext>
                  </a:extLst>
                </a:gridCol>
                <a:gridCol w="3645753">
                  <a:extLst>
                    <a:ext uri="{9D8B030D-6E8A-4147-A177-3AD203B41FA5}">
                      <a16:colId xmlns:a16="http://schemas.microsoft.com/office/drawing/2014/main" val="1903112090"/>
                    </a:ext>
                  </a:extLst>
                </a:gridCol>
                <a:gridCol w="3645753">
                  <a:extLst>
                    <a:ext uri="{9D8B030D-6E8A-4147-A177-3AD203B41FA5}">
                      <a16:colId xmlns:a16="http://schemas.microsoft.com/office/drawing/2014/main" val="3007636248"/>
                    </a:ext>
                  </a:extLst>
                </a:gridCol>
              </a:tblGrid>
              <a:tr h="882574">
                <a:tc>
                  <a:txBody>
                    <a:bodyPr/>
                    <a:lstStyle/>
                    <a:p>
                      <a:r>
                        <a:rPr lang="es-CL" dirty="0"/>
                        <a:t>Universidad Católica del Maule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Chile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Magallanes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981528"/>
                  </a:ext>
                </a:extLst>
              </a:tr>
              <a:tr h="1147346">
                <a:tc>
                  <a:txBody>
                    <a:bodyPr/>
                    <a:lstStyle/>
                    <a:p>
                      <a:r>
                        <a:rPr lang="es-CL" dirty="0"/>
                        <a:t>Universidad Católica del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La Frontera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Playa Ancha de Ciencias de la Educación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29963"/>
                  </a:ext>
                </a:extLst>
              </a:tr>
              <a:tr h="882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Central de Chile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La Serena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Santiago de Chile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22078"/>
                  </a:ext>
                </a:extLst>
              </a:tr>
              <a:tr h="882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Antofagasta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Las Américas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Talca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498705"/>
                  </a:ext>
                </a:extLst>
              </a:tr>
              <a:tr h="617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Atacama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Los Andes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Tarapacá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84275"/>
                  </a:ext>
                </a:extLst>
              </a:tr>
              <a:tr h="882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Concepción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Los Lagos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Católica de Temuco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3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97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00274FB-97FD-4A56-9810-9B94EC23E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79373"/>
              </p:ext>
            </p:extLst>
          </p:nvPr>
        </p:nvGraphicFramePr>
        <p:xfrm>
          <a:off x="920790" y="591740"/>
          <a:ext cx="1035041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771">
                  <a:extLst>
                    <a:ext uri="{9D8B030D-6E8A-4147-A177-3AD203B41FA5}">
                      <a16:colId xmlns:a16="http://schemas.microsoft.com/office/drawing/2014/main" val="194560907"/>
                    </a:ext>
                  </a:extLst>
                </a:gridCol>
                <a:gridCol w="3396324">
                  <a:extLst>
                    <a:ext uri="{9D8B030D-6E8A-4147-A177-3AD203B41FA5}">
                      <a16:colId xmlns:a16="http://schemas.microsoft.com/office/drawing/2014/main" val="3857977061"/>
                    </a:ext>
                  </a:extLst>
                </a:gridCol>
                <a:gridCol w="3396324">
                  <a:extLst>
                    <a:ext uri="{9D8B030D-6E8A-4147-A177-3AD203B41FA5}">
                      <a16:colId xmlns:a16="http://schemas.microsoft.com/office/drawing/2014/main" val="164242506"/>
                    </a:ext>
                  </a:extLst>
                </a:gridCol>
              </a:tblGrid>
              <a:tr h="231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Católica de Temuco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Chile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Tarapacá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0557"/>
                  </a:ext>
                </a:extLst>
              </a:tr>
              <a:tr h="540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Católica del Maule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La Frontera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Valparaíso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602340"/>
                  </a:ext>
                </a:extLst>
              </a:tr>
              <a:tr h="308977">
                <a:tc>
                  <a:txBody>
                    <a:bodyPr/>
                    <a:lstStyle/>
                    <a:p>
                      <a:r>
                        <a:rPr lang="es-CL" dirty="0"/>
                        <a:t>Universidad Católica del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La Serena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La Frontera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5663"/>
                  </a:ext>
                </a:extLst>
              </a:tr>
              <a:tr h="540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Central de Chile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Universidad de Las Américas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Concepción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386266"/>
                  </a:ext>
                </a:extLst>
              </a:tr>
              <a:tr h="540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Antofagasta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Universidad de Los Andes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Talca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3682"/>
                  </a:ext>
                </a:extLst>
              </a:tr>
              <a:tr h="540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Atacama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Los Lagos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Atacama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01116"/>
                  </a:ext>
                </a:extLst>
              </a:tr>
              <a:tr h="540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Concepción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Magallanes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Santiago de Chile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012390"/>
                  </a:ext>
                </a:extLst>
              </a:tr>
              <a:tr h="540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Chile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Universidad de Playa Ancha de Ciencias de la Educación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0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8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E402B-D242-49AE-80A1-BF02B3F0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241495"/>
            <a:ext cx="3200400" cy="4461163"/>
          </a:xfrm>
        </p:spPr>
        <p:txBody>
          <a:bodyPr>
            <a:normAutofit/>
          </a:bodyPr>
          <a:lstStyle/>
          <a:p>
            <a:r>
              <a:rPr lang="es-CL" sz="3700" b="1" dirty="0"/>
              <a:t>Nuevo sistema de acceso UNIVERSITARIO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41244F74-6029-466C-AB2D-39EF54243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74588"/>
            <a:ext cx="7580569" cy="6425150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 b="1" cap="all" dirty="0"/>
              <a:t>NUEVAS FORMAS DE EVALUACIÓN</a:t>
            </a:r>
          </a:p>
          <a:p>
            <a:r>
              <a:rPr lang="es-CL" sz="2000" dirty="0"/>
              <a:t> Existirán diferentes Pruebas de Acceso Universitario. Estas serán </a:t>
            </a:r>
          </a:p>
          <a:p>
            <a:pPr marL="0" indent="0">
              <a:buNone/>
            </a:pPr>
            <a:r>
              <a:rPr lang="es-CL" sz="2000" dirty="0"/>
              <a:t>Pruebas de Acceso Obligatoria de Competencias Lectoras, Competencias Matemáticas y una serie de pruebas electivas. </a:t>
            </a:r>
          </a:p>
          <a:p>
            <a:pPr marL="0" indent="0">
              <a:buNone/>
            </a:pPr>
            <a:r>
              <a:rPr lang="es-CL" sz="2000" dirty="0"/>
              <a:t>Cada prueba tendrá un máximo de 65 preguntas y no sólo medirá conocimientos, más bien, se enfocará en reconocer las competencias de cada estudiante.</a:t>
            </a:r>
          </a:p>
          <a:p>
            <a:r>
              <a:rPr lang="es-CL" sz="2000" dirty="0"/>
              <a:t> Este cambio se hará de manera gradual.</a:t>
            </a:r>
          </a:p>
          <a:p>
            <a:pPr marL="0" indent="0">
              <a:buNone/>
            </a:pPr>
            <a:r>
              <a:rPr lang="es-CL" sz="2000" dirty="0"/>
              <a:t> Es decir, durante este año y el 2021, se aplicarán Pruebas de Transición que serán reformuladas para ir en línea con el Nuevo Sistema de Acceso Universitario. </a:t>
            </a:r>
          </a:p>
          <a:p>
            <a:pPr marL="0" indent="0">
              <a:buNone/>
            </a:pPr>
            <a:r>
              <a:rPr lang="es-CL" sz="2000" dirty="0"/>
              <a:t>Cambiando contenidos y sumando preguntas que midan competencias y no sólo conocimientos.  </a:t>
            </a:r>
          </a:p>
          <a:p>
            <a:r>
              <a:rPr lang="es-CL" sz="2000" dirty="0"/>
              <a:t>En el futuro, este nuevo sistema permitirá que estudiantes con alto rendimiento escolar, postulen a las diversas universidades, independiente del puntaje que obtengan en las pruebas obligatorias, además de facultar a las Instituciones de Educación Superior, para que aumenten las admisiones especiales, poniendo énfasis en las zonas extremas del país.</a:t>
            </a:r>
          </a:p>
          <a:p>
            <a:endParaRPr lang="es-CL" sz="1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2CF95A-05C0-442E-BDCA-889AB0480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74587"/>
            <a:ext cx="1957588" cy="6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0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109</TotalTime>
  <Words>1151</Words>
  <Application>Microsoft Office PowerPoint</Application>
  <PresentationFormat>Panorámica</PresentationFormat>
  <Paragraphs>106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Tema de Office</vt:lpstr>
      <vt:lpstr>Acceso Universitario  2021</vt:lpstr>
      <vt:lpstr>Para tener en cuenta </vt:lpstr>
      <vt:lpstr>IMPORTANTE                       </vt:lpstr>
      <vt:lpstr>El portal www.mifuturo.cl </vt:lpstr>
      <vt:lpstr>¿Qué son las Universidades Acreditadas?</vt:lpstr>
      <vt:lpstr> Universidades chilenas acreditadas (privadas y públicas):</vt:lpstr>
      <vt:lpstr>Presentación de PowerPoint</vt:lpstr>
      <vt:lpstr>Presentación de PowerPoint</vt:lpstr>
      <vt:lpstr>Nuevo sistema de acceso UNIVERSITARIO</vt:lpstr>
      <vt:lpstr>Cursando.cl podrás ver las carreras que se están impartiendo</vt:lpstr>
      <vt:lpstr>CAMBIO A LA PRUEBA DE ADMISIÓN A LA EDUCACIÓN UNIVERSITARIA</vt:lpstr>
      <vt:lpstr>Presentación de PowerPoint</vt:lpstr>
      <vt:lpstr>Publicaciones Pruebas de Transición a la Educación Superior 2020 - Admisión 2021 https://demre.cl/publicaciones/listado-2021</vt:lpstr>
      <vt:lpstr>Presentación de PowerPoint</vt:lpstr>
      <vt:lpstr>¿Cuáles son los momentos que debo considerar  para el Proceso de Admisión 2021?: </vt:lpstr>
      <vt:lpstr>Publicación de locales de rendición</vt:lpstr>
      <vt:lpstr>Reconocimiento de salas</vt:lpstr>
      <vt:lpstr>Publicación de Resultados de Puntajes</vt:lpstr>
      <vt:lpstr>Publicación de Resultados de Selección</vt:lpstr>
      <vt:lpstr>Matrículas </vt:lpstr>
      <vt:lpstr>Gratuidad</vt:lpstr>
      <vt:lpstr>https://www.ayudamineduc.cl/ficha/gratuidad-educacion-superior</vt:lpstr>
      <vt:lpstr>Presentación de PowerPoint</vt:lpstr>
      <vt:lpstr>Presentación de PowerPoint</vt:lpstr>
      <vt:lpstr>Gratuidad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Laboral 2020</dc:title>
  <dc:creator>Claudia Galdames</dc:creator>
  <cp:lastModifiedBy>YaninnaLepin</cp:lastModifiedBy>
  <cp:revision>10</cp:revision>
  <dcterms:created xsi:type="dcterms:W3CDTF">2020-05-18T20:34:37Z</dcterms:created>
  <dcterms:modified xsi:type="dcterms:W3CDTF">2020-07-17T20:53:28Z</dcterms:modified>
</cp:coreProperties>
</file>