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14"/>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15F55BF-F000-425A-8F7D-648B06069D0A}" type="datetimeFigureOut">
              <a:rPr lang="es-CL" smtClean="0"/>
              <a:pPr/>
              <a:t>17-06-2020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7CAD7851-57F6-4F46-981B-33D23CE8A232}" type="slidenum">
              <a:rPr lang="es-CL" smtClean="0"/>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F55BF-F000-425A-8F7D-648B06069D0A}" type="datetimeFigureOut">
              <a:rPr lang="es-CL" smtClean="0"/>
              <a:pPr/>
              <a:t>17-06-2020</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851-57F6-4F46-981B-33D23CE8A232}" type="slidenum">
              <a:rPr lang="es-CL" smtClean="0"/>
              <a:pPr/>
              <a:t>‹Nº›</a:t>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85786" y="214291"/>
            <a:ext cx="7772400" cy="1143008"/>
          </a:xfrm>
        </p:spPr>
        <p:txBody>
          <a:bodyPr>
            <a:normAutofit fontScale="90000"/>
          </a:bodyPr>
          <a:lstStyle/>
          <a:p>
            <a:r>
              <a:rPr lang="es-ES" sz="2000" dirty="0"/>
              <a:t> </a:t>
            </a:r>
            <a:br>
              <a:rPr lang="es-CL" sz="2000" dirty="0"/>
            </a:br>
            <a:r>
              <a:rPr lang="es-CL" sz="2000" b="1" dirty="0"/>
              <a:t>REVISIÓN Y ANÁLISIS DE </a:t>
            </a:r>
            <a:r>
              <a:rPr lang="es-ES" sz="2000" b="1" u="sng" dirty="0"/>
              <a:t>ACTIVIDAD CALIFICADA</a:t>
            </a:r>
            <a:br>
              <a:rPr lang="es-CL" sz="2000" dirty="0"/>
            </a:br>
            <a:r>
              <a:rPr lang="es-ES" sz="2000" b="1" dirty="0"/>
              <a:t> </a:t>
            </a:r>
            <a:br>
              <a:rPr lang="es-CL" sz="2000" dirty="0"/>
            </a:br>
            <a:r>
              <a:rPr lang="es-ES" sz="2000" b="1" u="sng" dirty="0"/>
              <a:t>Tema: BARRERAS DEFENSIVAS Y VACUNAS</a:t>
            </a:r>
            <a:br>
              <a:rPr lang="es-CL" sz="2000" dirty="0"/>
            </a:br>
            <a:r>
              <a:rPr lang="es-ES" sz="2000" b="1" dirty="0"/>
              <a:t>8º </a:t>
            </a:r>
            <a:r>
              <a:rPr lang="es-ES" sz="2000" b="1" u="sng" dirty="0"/>
              <a:t>Básico</a:t>
            </a:r>
            <a:br>
              <a:rPr lang="es-CL" sz="2000" dirty="0"/>
            </a:br>
            <a:endParaRPr lang="es-CL" sz="2000" dirty="0"/>
          </a:p>
        </p:txBody>
      </p:sp>
      <p:sp>
        <p:nvSpPr>
          <p:cNvPr id="3" name="2 Subtítulo"/>
          <p:cNvSpPr>
            <a:spLocks noGrp="1"/>
          </p:cNvSpPr>
          <p:nvPr>
            <p:ph type="subTitle" idx="1"/>
          </p:nvPr>
        </p:nvSpPr>
        <p:spPr>
          <a:xfrm>
            <a:off x="285720" y="2071678"/>
            <a:ext cx="8572560" cy="785818"/>
          </a:xfrm>
          <a:ln>
            <a:solidFill>
              <a:schemeClr val="accent1"/>
            </a:solidFill>
          </a:ln>
        </p:spPr>
        <p:txBody>
          <a:bodyPr numCol="3">
            <a:normAutofit fontScale="25000" lnSpcReduction="20000"/>
          </a:bodyPr>
          <a:lstStyle/>
          <a:p>
            <a:pPr algn="l">
              <a:buFont typeface="Arial" pitchFamily="34" charset="0"/>
              <a:buChar char="•"/>
            </a:pPr>
            <a:r>
              <a:rPr lang="es-ES_tradnl" sz="2000" b="1" dirty="0">
                <a:solidFill>
                  <a:schemeClr val="tx1"/>
                </a:solidFill>
              </a:rPr>
              <a:t> </a:t>
            </a:r>
            <a:r>
              <a:rPr lang="es-ES_tradnl" sz="6400" b="1" dirty="0">
                <a:solidFill>
                  <a:schemeClr val="tx1"/>
                </a:solidFill>
              </a:rPr>
              <a:t>linfocitos T </a:t>
            </a:r>
            <a:r>
              <a:rPr lang="es-ES_tradnl" sz="6400" b="1" dirty="0" err="1">
                <a:solidFill>
                  <a:schemeClr val="tx1"/>
                </a:solidFill>
              </a:rPr>
              <a:t>citotóxicos</a:t>
            </a:r>
            <a:r>
              <a:rPr lang="es-ES_tradnl" sz="6400" b="1" dirty="0">
                <a:solidFill>
                  <a:schemeClr val="tx1"/>
                </a:solidFill>
              </a:rPr>
              <a:t> </a:t>
            </a:r>
            <a:endParaRPr lang="es-CL" sz="6400" b="1" dirty="0">
              <a:solidFill>
                <a:schemeClr val="tx1"/>
              </a:solidFill>
            </a:endParaRPr>
          </a:p>
          <a:p>
            <a:pPr algn="l">
              <a:buFont typeface="Arial" pitchFamily="34" charset="0"/>
              <a:buChar char="•"/>
            </a:pPr>
            <a:r>
              <a:rPr lang="es-ES_tradnl" sz="6400" b="1" dirty="0" err="1">
                <a:solidFill>
                  <a:schemeClr val="tx1"/>
                </a:solidFill>
              </a:rPr>
              <a:t>neutrófilo</a:t>
            </a:r>
            <a:r>
              <a:rPr lang="es-ES_tradnl" sz="6400" b="1" dirty="0">
                <a:solidFill>
                  <a:schemeClr val="tx1"/>
                </a:solidFill>
              </a:rPr>
              <a:t> </a:t>
            </a:r>
          </a:p>
          <a:p>
            <a:pPr algn="l">
              <a:buFont typeface="Arial" pitchFamily="34" charset="0"/>
              <a:buChar char="•"/>
            </a:pPr>
            <a:endParaRPr lang="es-ES_tradnl" sz="6400" b="1" dirty="0">
              <a:solidFill>
                <a:schemeClr val="tx1"/>
              </a:solidFill>
            </a:endParaRPr>
          </a:p>
          <a:p>
            <a:pPr algn="l">
              <a:buFont typeface="Arial" pitchFamily="34" charset="0"/>
              <a:buChar char="•"/>
            </a:pPr>
            <a:endParaRPr lang="es-CL" sz="6400" b="1" dirty="0">
              <a:solidFill>
                <a:schemeClr val="tx1"/>
              </a:solidFill>
            </a:endParaRPr>
          </a:p>
          <a:p>
            <a:pPr algn="l">
              <a:buFont typeface="Arial" pitchFamily="34" charset="0"/>
              <a:buChar char="•"/>
            </a:pPr>
            <a:endParaRPr lang="es-CL" sz="6400" b="1" dirty="0">
              <a:solidFill>
                <a:schemeClr val="tx1"/>
              </a:solidFill>
            </a:endParaRPr>
          </a:p>
          <a:p>
            <a:pPr algn="l">
              <a:buFont typeface="Arial" pitchFamily="34" charset="0"/>
              <a:buChar char="•"/>
            </a:pPr>
            <a:endParaRPr lang="es-CL" sz="6400" b="1" dirty="0">
              <a:solidFill>
                <a:schemeClr val="tx1"/>
              </a:solidFill>
            </a:endParaRPr>
          </a:p>
          <a:p>
            <a:pPr algn="l">
              <a:buFont typeface="Arial" pitchFamily="34" charset="0"/>
              <a:buChar char="•"/>
            </a:pPr>
            <a:r>
              <a:rPr lang="es-ES_tradnl" sz="6400" b="1" dirty="0" err="1">
                <a:solidFill>
                  <a:schemeClr val="tx1"/>
                </a:solidFill>
              </a:rPr>
              <a:t>lisozima</a:t>
            </a:r>
            <a:r>
              <a:rPr lang="es-ES_tradnl" sz="6400" b="1" dirty="0">
                <a:solidFill>
                  <a:schemeClr val="tx1"/>
                </a:solidFill>
              </a:rPr>
              <a:t> </a:t>
            </a:r>
            <a:endParaRPr lang="es-CL" sz="6400" b="1" dirty="0">
              <a:solidFill>
                <a:schemeClr val="tx1"/>
              </a:solidFill>
            </a:endParaRPr>
          </a:p>
          <a:p>
            <a:pPr algn="l">
              <a:buFont typeface="Arial" pitchFamily="34" charset="0"/>
              <a:buChar char="•"/>
            </a:pPr>
            <a:r>
              <a:rPr lang="es-ES_tradnl" sz="6400" b="1" dirty="0">
                <a:solidFill>
                  <a:schemeClr val="tx1"/>
                </a:solidFill>
              </a:rPr>
              <a:t>macrófago </a:t>
            </a:r>
          </a:p>
          <a:p>
            <a:pPr algn="l">
              <a:buFont typeface="Arial" pitchFamily="34" charset="0"/>
              <a:buChar char="•"/>
            </a:pPr>
            <a:endParaRPr lang="es-ES_tradnl" sz="6400" b="1" dirty="0">
              <a:solidFill>
                <a:schemeClr val="tx1"/>
              </a:solidFill>
            </a:endParaRPr>
          </a:p>
          <a:p>
            <a:pPr algn="l">
              <a:buFont typeface="Arial" pitchFamily="34" charset="0"/>
              <a:buChar char="•"/>
            </a:pPr>
            <a:endParaRPr lang="es-ES_tradnl" sz="6400" b="1" dirty="0">
              <a:solidFill>
                <a:schemeClr val="tx1"/>
              </a:solidFill>
            </a:endParaRPr>
          </a:p>
          <a:p>
            <a:pPr algn="l">
              <a:buFont typeface="Arial" pitchFamily="34" charset="0"/>
              <a:buChar char="•"/>
            </a:pPr>
            <a:endParaRPr lang="es-ES_tradnl" sz="6400" b="1" dirty="0">
              <a:solidFill>
                <a:schemeClr val="tx1"/>
              </a:solidFill>
            </a:endParaRPr>
          </a:p>
          <a:p>
            <a:pPr algn="l">
              <a:buFont typeface="Arial" pitchFamily="34" charset="0"/>
              <a:buChar char="•"/>
            </a:pPr>
            <a:endParaRPr lang="es-CL" sz="6400" b="1" dirty="0">
              <a:solidFill>
                <a:schemeClr val="tx1"/>
              </a:solidFill>
            </a:endParaRPr>
          </a:p>
          <a:p>
            <a:pPr algn="l">
              <a:buFont typeface="Arial" pitchFamily="34" charset="0"/>
              <a:buChar char="•"/>
            </a:pPr>
            <a:r>
              <a:rPr lang="es-ES_tradnl" sz="6400" b="1" dirty="0">
                <a:solidFill>
                  <a:schemeClr val="tx1"/>
                </a:solidFill>
              </a:rPr>
              <a:t>células plasmáticas</a:t>
            </a:r>
            <a:endParaRPr lang="es-CL" sz="6400" dirty="0">
              <a:solidFill>
                <a:schemeClr val="tx1"/>
              </a:solidFill>
            </a:endParaRPr>
          </a:p>
          <a:p>
            <a:br>
              <a:rPr lang="es-ES_tradnl" sz="6400" b="1" dirty="0"/>
            </a:br>
            <a:r>
              <a:rPr lang="es-ES_tradnl" b="1" dirty="0"/>
              <a:t> </a:t>
            </a:r>
            <a:endParaRPr lang="es-CL" dirty="0"/>
          </a:p>
          <a:p>
            <a:endParaRPr lang="es-CL" dirty="0"/>
          </a:p>
        </p:txBody>
      </p:sp>
      <p:sp>
        <p:nvSpPr>
          <p:cNvPr id="4" name="3 Rectángulo"/>
          <p:cNvSpPr/>
          <p:nvPr/>
        </p:nvSpPr>
        <p:spPr>
          <a:xfrm>
            <a:off x="1071538" y="1571612"/>
            <a:ext cx="3803285" cy="369332"/>
          </a:xfrm>
          <a:prstGeom prst="rect">
            <a:avLst/>
          </a:prstGeom>
        </p:spPr>
        <p:txBody>
          <a:bodyPr wrap="none">
            <a:spAutoFit/>
          </a:bodyPr>
          <a:lstStyle/>
          <a:p>
            <a:pPr lvl="0"/>
            <a:r>
              <a:rPr lang="es-ES_tradnl" b="1" dirty="0">
                <a:solidFill>
                  <a:schemeClr val="tx1"/>
                </a:solidFill>
              </a:rPr>
              <a:t>I. Utilizando los siguientes conceptos: </a:t>
            </a:r>
            <a:endParaRPr lang="es-CL" dirty="0">
              <a:solidFill>
                <a:schemeClr val="tx1"/>
              </a:solidFill>
            </a:endParaRPr>
          </a:p>
        </p:txBody>
      </p:sp>
      <p:graphicFrame>
        <p:nvGraphicFramePr>
          <p:cNvPr id="5" name="4 Tabla"/>
          <p:cNvGraphicFramePr>
            <a:graphicFrameLocks noGrp="1"/>
          </p:cNvGraphicFramePr>
          <p:nvPr/>
        </p:nvGraphicFramePr>
        <p:xfrm>
          <a:off x="571472" y="3929066"/>
          <a:ext cx="8001056" cy="1785950"/>
        </p:xfrm>
        <a:graphic>
          <a:graphicData uri="http://schemas.openxmlformats.org/drawingml/2006/table">
            <a:tbl>
              <a:tblPr/>
              <a:tblGrid>
                <a:gridCol w="2666742">
                  <a:extLst>
                    <a:ext uri="{9D8B030D-6E8A-4147-A177-3AD203B41FA5}">
                      <a16:colId xmlns:a16="http://schemas.microsoft.com/office/drawing/2014/main" val="20000"/>
                    </a:ext>
                  </a:extLst>
                </a:gridCol>
                <a:gridCol w="2666742">
                  <a:extLst>
                    <a:ext uri="{9D8B030D-6E8A-4147-A177-3AD203B41FA5}">
                      <a16:colId xmlns:a16="http://schemas.microsoft.com/office/drawing/2014/main" val="20001"/>
                    </a:ext>
                  </a:extLst>
                </a:gridCol>
                <a:gridCol w="2667572">
                  <a:extLst>
                    <a:ext uri="{9D8B030D-6E8A-4147-A177-3AD203B41FA5}">
                      <a16:colId xmlns:a16="http://schemas.microsoft.com/office/drawing/2014/main" val="20002"/>
                    </a:ext>
                  </a:extLst>
                </a:gridCol>
              </a:tblGrid>
              <a:tr h="595317">
                <a:tc>
                  <a:txBody>
                    <a:bodyPr/>
                    <a:lstStyle/>
                    <a:p>
                      <a:pPr>
                        <a:tabLst>
                          <a:tab pos="527050" algn="l"/>
                        </a:tabLst>
                      </a:pPr>
                      <a:r>
                        <a:rPr lang="es-ES_tradnl" sz="1600" b="1" dirty="0">
                          <a:latin typeface="Cambria"/>
                        </a:rPr>
                        <a:t>Barrera primaria </a:t>
                      </a:r>
                      <a:endParaRPr lang="es-CL" sz="1600" dirty="0">
                        <a:latin typeface="Cambria"/>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tabLst>
                          <a:tab pos="527050" algn="l"/>
                        </a:tabLst>
                      </a:pPr>
                      <a:r>
                        <a:rPr lang="es-ES_tradnl" sz="1600" b="1" dirty="0">
                          <a:latin typeface="Cambria"/>
                        </a:rPr>
                        <a:t>Barrera secundaria</a:t>
                      </a:r>
                      <a:endParaRPr lang="es-CL" sz="1600" dirty="0">
                        <a:latin typeface="Cambria"/>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tabLst>
                          <a:tab pos="527050" algn="l"/>
                        </a:tabLst>
                      </a:pPr>
                      <a:r>
                        <a:rPr lang="es-ES_tradnl" sz="1600" b="1">
                          <a:latin typeface="Cambria"/>
                        </a:rPr>
                        <a:t>Barrera terciaria</a:t>
                      </a:r>
                      <a:endParaRPr lang="es-CL" sz="1600">
                        <a:latin typeface="Cambria"/>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0633">
                <a:tc>
                  <a:txBody>
                    <a:bodyPr/>
                    <a:lstStyle/>
                    <a:p>
                      <a:pPr>
                        <a:tabLst>
                          <a:tab pos="527050" algn="l"/>
                        </a:tabLst>
                      </a:pPr>
                      <a:r>
                        <a:rPr lang="es-ES_tradnl" sz="1600" b="1">
                          <a:solidFill>
                            <a:srgbClr val="FF0000"/>
                          </a:solidFill>
                          <a:latin typeface="Cambria"/>
                        </a:rPr>
                        <a:t>Lisozima</a:t>
                      </a:r>
                      <a:endParaRPr lang="es-CL" sz="1600">
                        <a:latin typeface="Cambria"/>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tabLst>
                          <a:tab pos="527050" algn="l"/>
                        </a:tabLst>
                      </a:pPr>
                      <a:r>
                        <a:rPr lang="es-ES_tradnl" sz="1600" b="1">
                          <a:solidFill>
                            <a:srgbClr val="FF0000"/>
                          </a:solidFill>
                          <a:latin typeface="Cambria"/>
                        </a:rPr>
                        <a:t>Neutrófilo</a:t>
                      </a:r>
                      <a:endParaRPr lang="es-CL" sz="1600">
                        <a:latin typeface="Cambria"/>
                      </a:endParaRPr>
                    </a:p>
                    <a:p>
                      <a:pPr>
                        <a:tabLst>
                          <a:tab pos="527050" algn="l"/>
                        </a:tabLst>
                      </a:pPr>
                      <a:r>
                        <a:rPr lang="es-ES_tradnl" sz="1600" b="1">
                          <a:solidFill>
                            <a:srgbClr val="FF0000"/>
                          </a:solidFill>
                          <a:latin typeface="Cambria"/>
                        </a:rPr>
                        <a:t>Macrófago</a:t>
                      </a:r>
                      <a:endParaRPr lang="es-CL" sz="1600">
                        <a:latin typeface="Cambria"/>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tabLst>
                          <a:tab pos="527050" algn="l"/>
                        </a:tabLst>
                      </a:pPr>
                      <a:r>
                        <a:rPr lang="es-ES_tradnl" sz="1600" b="1" dirty="0">
                          <a:solidFill>
                            <a:srgbClr val="FF0000"/>
                          </a:solidFill>
                          <a:latin typeface="Cambria"/>
                        </a:rPr>
                        <a:t>Linfocitos T </a:t>
                      </a:r>
                      <a:r>
                        <a:rPr lang="es-ES_tradnl" sz="1600" b="1" dirty="0" err="1">
                          <a:solidFill>
                            <a:srgbClr val="FF0000"/>
                          </a:solidFill>
                          <a:latin typeface="Cambria"/>
                        </a:rPr>
                        <a:t>citotóxicos</a:t>
                      </a:r>
                      <a:endParaRPr lang="es-CL" sz="1600" dirty="0">
                        <a:latin typeface="Cambria"/>
                      </a:endParaRPr>
                    </a:p>
                    <a:p>
                      <a:pPr>
                        <a:tabLst>
                          <a:tab pos="527050" algn="l"/>
                        </a:tabLst>
                      </a:pPr>
                      <a:r>
                        <a:rPr lang="es-ES_tradnl" sz="1600" b="1" dirty="0">
                          <a:solidFill>
                            <a:srgbClr val="FF0000"/>
                          </a:solidFill>
                          <a:latin typeface="Cambria"/>
                        </a:rPr>
                        <a:t>Células plasmáticas</a:t>
                      </a:r>
                      <a:endParaRPr lang="es-CL" sz="1600" dirty="0">
                        <a:latin typeface="Cambria"/>
                      </a:endParaRPr>
                    </a:p>
                  </a:txBody>
                  <a:tcPr marL="68423" marR="6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25" name="Rectangle 1"/>
          <p:cNvSpPr>
            <a:spLocks noChangeArrowheads="1"/>
          </p:cNvSpPr>
          <p:nvPr/>
        </p:nvSpPr>
        <p:spPr bwMode="auto">
          <a:xfrm>
            <a:off x="500034" y="3143248"/>
            <a:ext cx="7000924" cy="58477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27050" algn="l"/>
              </a:tabLst>
            </a:pPr>
            <a:r>
              <a:rPr kumimoji="0" lang="es-ES_tradnl" sz="1600" b="1" i="0" u="none" strike="noStrike" cap="none" normalizeH="0" baseline="0" dirty="0">
                <a:ln>
                  <a:noFill/>
                </a:ln>
                <a:solidFill>
                  <a:schemeClr val="tx1"/>
                </a:solidFill>
                <a:effectLst/>
                <a:latin typeface="Arial" pitchFamily="34" charset="0"/>
                <a:ea typeface="Arial" pitchFamily="34" charset="0"/>
                <a:cs typeface="Arial" pitchFamily="34" charset="0"/>
              </a:rPr>
              <a:t>Completa la siguiente tabla ubicando los conceptos en la barrera que corresponde: </a:t>
            </a:r>
            <a:r>
              <a:rPr kumimoji="0" lang="es-ES_tradnl" sz="1600" b="0" i="1" u="none" strike="noStrike" cap="none" normalizeH="0" baseline="0" dirty="0">
                <a:ln>
                  <a:noFill/>
                </a:ln>
                <a:solidFill>
                  <a:schemeClr val="tx1"/>
                </a:solidFill>
                <a:effectLst/>
                <a:latin typeface="Arial" pitchFamily="34" charset="0"/>
                <a:ea typeface="Arial" pitchFamily="34" charset="0"/>
                <a:cs typeface="Arial" pitchFamily="34" charset="0"/>
              </a:rPr>
              <a:t>(Total 5 puntos; 1 </a:t>
            </a:r>
            <a:r>
              <a:rPr kumimoji="0" lang="es-ES_tradnl" sz="1600" b="0" i="1" u="none" strike="noStrike" cap="none" normalizeH="0" baseline="0" dirty="0" err="1">
                <a:ln>
                  <a:noFill/>
                </a:ln>
                <a:solidFill>
                  <a:schemeClr val="tx1"/>
                </a:solidFill>
                <a:effectLst/>
                <a:latin typeface="Arial" pitchFamily="34" charset="0"/>
                <a:ea typeface="Arial" pitchFamily="34" charset="0"/>
                <a:cs typeface="Arial" pitchFamily="34" charset="0"/>
              </a:rPr>
              <a:t>pto</a:t>
            </a:r>
            <a:r>
              <a:rPr kumimoji="0" lang="es-ES_tradnl" sz="1600" b="0" i="1" u="none" strike="noStrike" cap="none" normalizeH="0" baseline="0" dirty="0">
                <a:ln>
                  <a:noFill/>
                </a:ln>
                <a:solidFill>
                  <a:schemeClr val="tx1"/>
                </a:solidFill>
                <a:effectLst/>
                <a:latin typeface="Arial" pitchFamily="34" charset="0"/>
                <a:ea typeface="Arial" pitchFamily="34" charset="0"/>
                <a:cs typeface="Arial" pitchFamily="34" charset="0"/>
              </a:rPr>
              <a:t> c/u)</a:t>
            </a:r>
            <a:endParaRPr kumimoji="0" lang="es-ES_tradnl" sz="1600" b="0" i="0" u="none" strike="noStrike" cap="none" normalizeH="0" baseline="0" dirty="0">
              <a:ln>
                <a:noFill/>
              </a:ln>
              <a:solidFill>
                <a:schemeClr val="tx1"/>
              </a:solidFill>
              <a:effectLst/>
              <a:latin typeface="Arial" pitchFamily="34" charset="0"/>
              <a:cs typeface="Arial" pitchFamily="34" charset="0"/>
            </a:endParaRPr>
          </a:p>
        </p:txBody>
      </p:sp>
      <p:pic>
        <p:nvPicPr>
          <p:cNvPr id="12" name="~PP52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2825" y="6346825"/>
            <a:ext cx="304800" cy="304800"/>
          </a:xfrm>
          <a:prstGeom prst="rect">
            <a:avLst/>
          </a:prstGeom>
        </p:spPr>
      </p:pic>
    </p:spTree>
  </p:cSld>
  <p:clrMapOvr>
    <a:masterClrMapping/>
  </p:clrMapOvr>
  <p:transition advTm="63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35C6C181-0AFC-264B-901D-4CC7A897017A}"/>
              </a:ext>
            </a:extLst>
          </p:cNvPr>
          <p:cNvGraphicFramePr>
            <a:graphicFrameLocks noGrp="1"/>
          </p:cNvGraphicFramePr>
          <p:nvPr>
            <p:extLst>
              <p:ext uri="{D42A27DB-BD31-4B8C-83A1-F6EECF244321}">
                <p14:modId xmlns:p14="http://schemas.microsoft.com/office/powerpoint/2010/main" val="868173877"/>
              </p:ext>
            </p:extLst>
          </p:nvPr>
        </p:nvGraphicFramePr>
        <p:xfrm>
          <a:off x="179512" y="72007"/>
          <a:ext cx="8784976" cy="6741369"/>
        </p:xfrm>
        <a:graphic>
          <a:graphicData uri="http://schemas.openxmlformats.org/drawingml/2006/table">
            <a:tbl>
              <a:tblPr firstRow="1" firstCol="1" bandRow="1">
                <a:tableStyleId>{5C22544A-7EE6-4342-B048-85BDC9FD1C3A}</a:tableStyleId>
              </a:tblPr>
              <a:tblGrid>
                <a:gridCol w="2459794">
                  <a:extLst>
                    <a:ext uri="{9D8B030D-6E8A-4147-A177-3AD203B41FA5}">
                      <a16:colId xmlns:a16="http://schemas.microsoft.com/office/drawing/2014/main" val="3902451150"/>
                    </a:ext>
                  </a:extLst>
                </a:gridCol>
                <a:gridCol w="3210030">
                  <a:extLst>
                    <a:ext uri="{9D8B030D-6E8A-4147-A177-3AD203B41FA5}">
                      <a16:colId xmlns:a16="http://schemas.microsoft.com/office/drawing/2014/main" val="3855933667"/>
                    </a:ext>
                  </a:extLst>
                </a:gridCol>
                <a:gridCol w="3115152">
                  <a:extLst>
                    <a:ext uri="{9D8B030D-6E8A-4147-A177-3AD203B41FA5}">
                      <a16:colId xmlns:a16="http://schemas.microsoft.com/office/drawing/2014/main" val="993566619"/>
                    </a:ext>
                  </a:extLst>
                </a:gridCol>
              </a:tblGrid>
              <a:tr h="187260">
                <a:tc>
                  <a:txBody>
                    <a:bodyPr/>
                    <a:lstStyle/>
                    <a:p>
                      <a:pPr algn="ctr">
                        <a:tabLst>
                          <a:tab pos="527050" algn="l"/>
                        </a:tabLst>
                      </a:pPr>
                      <a:r>
                        <a:rPr lang="es-ES_tradnl" sz="1100" dirty="0">
                          <a:effectLst/>
                          <a:latin typeface="Arial" panose="020B0604020202020204" pitchFamily="34" charset="0"/>
                          <a:cs typeface="Arial" panose="020B0604020202020204" pitchFamily="34" charset="0"/>
                        </a:rPr>
                        <a:t>Descripción</a:t>
                      </a:r>
                      <a:endParaRPr lang="es-CL" sz="1100" dirty="0">
                        <a:effectLst/>
                        <a:latin typeface="Arial" panose="020B0604020202020204" pitchFamily="34" charset="0"/>
                        <a:cs typeface="Arial" panose="020B0604020202020204" pitchFamily="34" charset="0"/>
                      </a:endParaRPr>
                    </a:p>
                  </a:txBody>
                  <a:tcPr marL="51431" marR="51431" marT="0" marB="0"/>
                </a:tc>
                <a:tc>
                  <a:txBody>
                    <a:bodyPr/>
                    <a:lstStyle/>
                    <a:p>
                      <a:pPr algn="ctr">
                        <a:tabLst>
                          <a:tab pos="527050" algn="l"/>
                        </a:tabLst>
                      </a:pPr>
                      <a:r>
                        <a:rPr lang="es-ES_tradnl" sz="1100">
                          <a:effectLst/>
                          <a:latin typeface="Arial" panose="020B0604020202020204" pitchFamily="34" charset="0"/>
                          <a:cs typeface="Arial" panose="020B0604020202020204" pitchFamily="34" charset="0"/>
                        </a:rPr>
                        <a:t>Fortalezas</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ctr">
                        <a:tabLst>
                          <a:tab pos="527050" algn="l"/>
                        </a:tabLst>
                      </a:pPr>
                      <a:r>
                        <a:rPr lang="es-ES_tradnl" sz="1100">
                          <a:effectLst/>
                          <a:latin typeface="Arial" panose="020B0604020202020204" pitchFamily="34" charset="0"/>
                          <a:cs typeface="Arial" panose="020B0604020202020204" pitchFamily="34" charset="0"/>
                        </a:rPr>
                        <a:t>Debilidades</a:t>
                      </a:r>
                      <a:endParaRPr lang="es-CL" sz="1100">
                        <a:effectLst/>
                        <a:latin typeface="Arial" panose="020B0604020202020204" pitchFamily="34" charset="0"/>
                        <a:cs typeface="Arial" panose="020B0604020202020204" pitchFamily="34" charset="0"/>
                      </a:endParaRPr>
                    </a:p>
                  </a:txBody>
                  <a:tcPr marL="51431" marR="51431" marT="0" marB="0"/>
                </a:tc>
                <a:extLst>
                  <a:ext uri="{0D108BD9-81ED-4DB2-BD59-A6C34878D82A}">
                    <a16:rowId xmlns:a16="http://schemas.microsoft.com/office/drawing/2014/main" val="1750296967"/>
                  </a:ext>
                </a:extLst>
              </a:tr>
              <a:tr h="2247123">
                <a:tc>
                  <a:txBody>
                    <a:bodyPr/>
                    <a:lstStyle/>
                    <a:p>
                      <a:pPr algn="just">
                        <a:tabLst>
                          <a:tab pos="527050" algn="l"/>
                        </a:tabLst>
                      </a:pPr>
                      <a:r>
                        <a:rPr lang="es-ES_tradnl" sz="1100">
                          <a:effectLst/>
                          <a:latin typeface="Arial" panose="020B0604020202020204" pitchFamily="34" charset="0"/>
                          <a:cs typeface="Arial" panose="020B0604020202020204" pitchFamily="34" charset="0"/>
                        </a:rPr>
                        <a:t>Ítem I En este ítem las estudiantes, debían trabajar la habilidad de clasificar y ordenar algunos elementos del sistema inmune en sus respectivas barreras (primaria, secundaria y terciaria).</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just">
                        <a:tabLst>
                          <a:tab pos="527050" algn="l"/>
                        </a:tabLst>
                      </a:pPr>
                      <a:r>
                        <a:rPr lang="es-ES_tradnl" sz="1100">
                          <a:effectLst/>
                          <a:latin typeface="Arial" panose="020B0604020202020204" pitchFamily="34" charset="0"/>
                          <a:cs typeface="Arial" panose="020B0604020202020204" pitchFamily="34" charset="0"/>
                        </a:rPr>
                        <a:t>Se destaca un altísimo porcentaje de estudiantes que respondieron correctamente este ítem. Esto probablemente se explica por una apropiada revisión bibliográfica del material de apoyo sugerido.</a:t>
                      </a:r>
                      <a:endParaRPr lang="es-CL" sz="1100">
                        <a:effectLst/>
                        <a:latin typeface="Arial" panose="020B0604020202020204" pitchFamily="34" charset="0"/>
                        <a:cs typeface="Arial" panose="020B0604020202020204" pitchFamily="34" charset="0"/>
                      </a:endParaRPr>
                    </a:p>
                    <a:p>
                      <a:pPr algn="just">
                        <a:tabLst>
                          <a:tab pos="527050" algn="l"/>
                        </a:tabLst>
                      </a:pPr>
                      <a:r>
                        <a:rPr lang="es-ES_tradnl" sz="1100">
                          <a:effectLst/>
                          <a:latin typeface="Arial" panose="020B0604020202020204" pitchFamily="34" charset="0"/>
                          <a:cs typeface="Arial" panose="020B0604020202020204" pitchFamily="34" charset="0"/>
                        </a:rPr>
                        <a:t>Se sugiere potenciar la revisión exhaustiva de los materiales de estudio. </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just">
                        <a:tabLst>
                          <a:tab pos="527050" algn="l"/>
                        </a:tabLst>
                      </a:pPr>
                      <a:r>
                        <a:rPr lang="es-ES_tradnl" sz="1100" dirty="0">
                          <a:effectLst/>
                          <a:latin typeface="Arial" panose="020B0604020202020204" pitchFamily="34" charset="0"/>
                          <a:cs typeface="Arial" panose="020B0604020202020204" pitchFamily="34" charset="0"/>
                        </a:rPr>
                        <a:t>Si bien hubo un alto logro de esta habilidad, algunos trabajos presentaron dificultades, justamente en esos fue donde se evidenció una falta o escasa revisión bibliográfica, al momento de clasificar algunos de los elementos del sistema inmune; particularmente lo referido a la barrera terciaria o inmunidad adaptativa. </a:t>
                      </a:r>
                      <a:endParaRPr lang="es-CL" sz="1100" dirty="0">
                        <a:effectLst/>
                        <a:latin typeface="Arial" panose="020B0604020202020204" pitchFamily="34" charset="0"/>
                        <a:cs typeface="Arial" panose="020B0604020202020204" pitchFamily="34" charset="0"/>
                      </a:endParaRPr>
                    </a:p>
                    <a:p>
                      <a:pPr algn="just">
                        <a:tabLst>
                          <a:tab pos="527050" algn="l"/>
                        </a:tabLst>
                      </a:pPr>
                      <a:r>
                        <a:rPr lang="es-ES_tradnl" sz="1100" dirty="0">
                          <a:effectLst/>
                          <a:latin typeface="Arial" panose="020B0604020202020204" pitchFamily="34" charset="0"/>
                          <a:cs typeface="Arial" panose="020B0604020202020204" pitchFamily="34" charset="0"/>
                        </a:rPr>
                        <a:t>Los dos errores más reiterativos fueron: ordenamiento incorrecto de los elementos y la segunda, una incorrecta interpretación del enunciado del ítem, que consistió en definir las barreras y sus elementos. </a:t>
                      </a:r>
                      <a:endParaRPr lang="es-CL" sz="1100" dirty="0">
                        <a:effectLst/>
                        <a:latin typeface="Arial" panose="020B0604020202020204" pitchFamily="34" charset="0"/>
                        <a:cs typeface="Arial" panose="020B0604020202020204" pitchFamily="34" charset="0"/>
                      </a:endParaRPr>
                    </a:p>
                  </a:txBody>
                  <a:tcPr marL="51431" marR="51431" marT="0" marB="0"/>
                </a:tc>
                <a:extLst>
                  <a:ext uri="{0D108BD9-81ED-4DB2-BD59-A6C34878D82A}">
                    <a16:rowId xmlns:a16="http://schemas.microsoft.com/office/drawing/2014/main" val="574740603"/>
                  </a:ext>
                </a:extLst>
              </a:tr>
              <a:tr h="2247123">
                <a:tc>
                  <a:txBody>
                    <a:bodyPr/>
                    <a:lstStyle/>
                    <a:p>
                      <a:pPr algn="just">
                        <a:tabLst>
                          <a:tab pos="527050" algn="l"/>
                        </a:tabLst>
                      </a:pPr>
                      <a:r>
                        <a:rPr lang="es-ES_tradnl" sz="1100">
                          <a:effectLst/>
                          <a:latin typeface="Arial" panose="020B0604020202020204" pitchFamily="34" charset="0"/>
                          <a:cs typeface="Arial" panose="020B0604020202020204" pitchFamily="34" charset="0"/>
                        </a:rPr>
                        <a:t>Ítem II En este ítem las estudiantes, debían trabajar la habilidad científica de observación, análisis e interpretación de datos presentes en un gráfico aplicado a una situación inmunización con antígenos virales.</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just">
                        <a:tabLst>
                          <a:tab pos="527050" algn="l"/>
                        </a:tabLst>
                      </a:pPr>
                      <a:r>
                        <a:rPr lang="es-ES_tradnl" sz="1100">
                          <a:effectLst/>
                          <a:latin typeface="Arial" panose="020B0604020202020204" pitchFamily="34" charset="0"/>
                          <a:cs typeface="Arial" panose="020B0604020202020204" pitchFamily="34" charset="0"/>
                        </a:rPr>
                        <a:t>En este ítem en términos generales hubo un buen desempeño de las estudiantes, donde podemos destacar los siguientes logros:</a:t>
                      </a:r>
                      <a:endParaRPr lang="es-CL" sz="1100">
                        <a:effectLst/>
                        <a:latin typeface="Arial" panose="020B0604020202020204" pitchFamily="34" charset="0"/>
                        <a:cs typeface="Arial" panose="020B0604020202020204" pitchFamily="34" charset="0"/>
                      </a:endParaRPr>
                    </a:p>
                    <a:p>
                      <a:pPr marL="342900" lvl="0" indent="-342900" algn="just">
                        <a:buFont typeface="+mj-lt"/>
                        <a:buAutoNum type="arabicPeriod"/>
                        <a:tabLst>
                          <a:tab pos="527050" algn="l"/>
                        </a:tabLst>
                      </a:pPr>
                      <a:r>
                        <a:rPr lang="es-ES_tradnl" sz="1100">
                          <a:effectLst/>
                          <a:latin typeface="Arial" panose="020B0604020202020204" pitchFamily="34" charset="0"/>
                          <a:cs typeface="Arial" panose="020B0604020202020204" pitchFamily="34" charset="0"/>
                        </a:rPr>
                        <a:t>Análisis correcto de la información global contenida en el gráfico. Lo que indica que realizaron un trabajo riguroso y metódico.</a:t>
                      </a:r>
                      <a:endParaRPr lang="es-CL" sz="1100">
                        <a:effectLst/>
                        <a:latin typeface="Arial" panose="020B0604020202020204" pitchFamily="34" charset="0"/>
                        <a:cs typeface="Arial" panose="020B0604020202020204" pitchFamily="34" charset="0"/>
                      </a:endParaRPr>
                    </a:p>
                    <a:p>
                      <a:pPr marL="342900" lvl="0" indent="-342900" algn="just">
                        <a:buFont typeface="+mj-lt"/>
                        <a:buAutoNum type="arabicPeriod"/>
                        <a:tabLst>
                          <a:tab pos="527050" algn="l"/>
                        </a:tabLst>
                      </a:pPr>
                      <a:r>
                        <a:rPr lang="es-ES_tradnl" sz="1100">
                          <a:effectLst/>
                          <a:latin typeface="Arial" panose="020B0604020202020204" pitchFamily="34" charset="0"/>
                          <a:cs typeface="Arial" panose="020B0604020202020204" pitchFamily="34" charset="0"/>
                        </a:rPr>
                        <a:t> Un buen manejo y reconocimiento de variables. Habilidad trabajada durante séptimo básico.</a:t>
                      </a:r>
                      <a:endParaRPr lang="es-CL" sz="1100">
                        <a:effectLst/>
                        <a:latin typeface="Arial" panose="020B0604020202020204" pitchFamily="34" charset="0"/>
                        <a:cs typeface="Arial" panose="020B0604020202020204" pitchFamily="34" charset="0"/>
                      </a:endParaRPr>
                    </a:p>
                    <a:p>
                      <a:pPr marL="342900" lvl="0" indent="-342900" algn="just">
                        <a:buFont typeface="+mj-lt"/>
                        <a:buAutoNum type="arabicPeriod"/>
                        <a:tabLst>
                          <a:tab pos="527050" algn="l"/>
                        </a:tabLst>
                      </a:pPr>
                      <a:r>
                        <a:rPr lang="es-ES_tradnl" sz="1100">
                          <a:effectLst/>
                          <a:latin typeface="Arial" panose="020B0604020202020204" pitchFamily="34" charset="0"/>
                          <a:cs typeface="Arial" panose="020B0604020202020204" pitchFamily="34" charset="0"/>
                        </a:rPr>
                        <a:t>Detectaron fácilmente la información explicitada en el gráfico. </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just">
                        <a:tabLst>
                          <a:tab pos="527050" algn="l"/>
                        </a:tabLst>
                      </a:pPr>
                      <a:r>
                        <a:rPr lang="es-ES_tradnl" sz="1100">
                          <a:effectLst/>
                          <a:latin typeface="Arial" panose="020B0604020202020204" pitchFamily="34" charset="0"/>
                          <a:cs typeface="Arial" panose="020B0604020202020204" pitchFamily="34" charset="0"/>
                        </a:rPr>
                        <a:t>En este ítem las estudiantes tuvieron algunos errores conceptuales y dificultades en la interpretación de la información implícita contenida en el gráfico, específicamente lo relacionado con las preguntas 4, 5, y 6.</a:t>
                      </a:r>
                      <a:endParaRPr lang="es-CL" sz="1100">
                        <a:effectLst/>
                        <a:latin typeface="Arial" panose="020B0604020202020204" pitchFamily="34" charset="0"/>
                        <a:cs typeface="Arial" panose="020B0604020202020204" pitchFamily="34" charset="0"/>
                      </a:endParaRPr>
                    </a:p>
                    <a:p>
                      <a:pPr algn="just">
                        <a:tabLst>
                          <a:tab pos="527050" algn="l"/>
                        </a:tabLst>
                      </a:pPr>
                      <a:r>
                        <a:rPr lang="es-ES_tradnl" sz="1100">
                          <a:effectLst/>
                          <a:latin typeface="Arial" panose="020B0604020202020204" pitchFamily="34" charset="0"/>
                          <a:cs typeface="Arial" panose="020B0604020202020204" pitchFamily="34" charset="0"/>
                        </a:rPr>
                        <a:t>Es probable que existió poca rigurosidad en la revisión del material (contenidos como ejercicios, ya que tanto en la guía nº1 y nº2 existían ejercicios similares para trabajen estas habilidades). </a:t>
                      </a:r>
                      <a:endParaRPr lang="es-CL" sz="1100">
                        <a:effectLst/>
                        <a:latin typeface="Arial" panose="020B0604020202020204" pitchFamily="34" charset="0"/>
                        <a:cs typeface="Arial" panose="020B0604020202020204" pitchFamily="34" charset="0"/>
                      </a:endParaRPr>
                    </a:p>
                    <a:p>
                      <a:pPr algn="just">
                        <a:tabLst>
                          <a:tab pos="527050" algn="l"/>
                        </a:tabLst>
                      </a:pPr>
                      <a:r>
                        <a:rPr lang="es-ES_tradnl" sz="1100">
                          <a:effectLst/>
                          <a:latin typeface="Arial" panose="020B0604020202020204" pitchFamily="34" charset="0"/>
                          <a:cs typeface="Arial" panose="020B0604020202020204" pitchFamily="34" charset="0"/>
                        </a:rPr>
                        <a:t>Es importante reiterarles que revisen el material de apoyo anexado a su evaluación.</a:t>
                      </a:r>
                      <a:endParaRPr lang="es-CL" sz="1100">
                        <a:effectLst/>
                        <a:latin typeface="Arial" panose="020B0604020202020204" pitchFamily="34" charset="0"/>
                        <a:cs typeface="Arial" panose="020B0604020202020204" pitchFamily="34" charset="0"/>
                      </a:endParaRPr>
                    </a:p>
                  </a:txBody>
                  <a:tcPr marL="51431" marR="51431" marT="0" marB="0"/>
                </a:tc>
                <a:extLst>
                  <a:ext uri="{0D108BD9-81ED-4DB2-BD59-A6C34878D82A}">
                    <a16:rowId xmlns:a16="http://schemas.microsoft.com/office/drawing/2014/main" val="3214704319"/>
                  </a:ext>
                </a:extLst>
              </a:tr>
              <a:tr h="2059863">
                <a:tc>
                  <a:txBody>
                    <a:bodyPr/>
                    <a:lstStyle/>
                    <a:p>
                      <a:pPr algn="just">
                        <a:tabLst>
                          <a:tab pos="527050" algn="l"/>
                        </a:tabLst>
                      </a:pPr>
                      <a:r>
                        <a:rPr lang="es-ES_tradnl" sz="1100">
                          <a:effectLst/>
                          <a:latin typeface="Arial" panose="020B0604020202020204" pitchFamily="34" charset="0"/>
                          <a:cs typeface="Arial" panose="020B0604020202020204" pitchFamily="34" charset="0"/>
                        </a:rPr>
                        <a:t>Ítem III En este ítem las estudiantes, debían trabajar las habilidades de conocimiento, comprensión y análisis de información relacionada con el sistema inmune.</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just">
                        <a:tabLst>
                          <a:tab pos="527050" algn="l"/>
                        </a:tabLst>
                      </a:pPr>
                      <a:r>
                        <a:rPr lang="es-ES_tradnl" sz="1100">
                          <a:effectLst/>
                          <a:latin typeface="Arial" panose="020B0604020202020204" pitchFamily="34" charset="0"/>
                          <a:cs typeface="Arial" panose="020B0604020202020204" pitchFamily="34" charset="0"/>
                        </a:rPr>
                        <a:t>Tanto las preguntas de conocimiento como las de comprensión donde las estudiantes debían reconocer, explicitar, especificar y relacionar información obtuvo un alto porcentaje de logro. Esto indica que las estudiantes muestran un buen desempeño en estas habilidades.</a:t>
                      </a:r>
                      <a:endParaRPr lang="es-CL" sz="1100">
                        <a:effectLst/>
                        <a:latin typeface="Arial" panose="020B0604020202020204" pitchFamily="34" charset="0"/>
                        <a:cs typeface="Arial" panose="020B0604020202020204" pitchFamily="34" charset="0"/>
                      </a:endParaRPr>
                    </a:p>
                    <a:p>
                      <a:pPr algn="just">
                        <a:tabLst>
                          <a:tab pos="527050" algn="l"/>
                        </a:tabLst>
                      </a:pPr>
                      <a:r>
                        <a:rPr lang="es-ES_tradnl" sz="1100">
                          <a:effectLst/>
                          <a:latin typeface="Arial" panose="020B0604020202020204" pitchFamily="34" charset="0"/>
                          <a:cs typeface="Arial" panose="020B0604020202020204" pitchFamily="34" charset="0"/>
                        </a:rPr>
                        <a:t>Las cuales se podrían potenciar utilizando el material dispuesto para ello como también investigando e indagando en fuentes confiables. </a:t>
                      </a:r>
                      <a:endParaRPr lang="es-CL" sz="1100">
                        <a:effectLst/>
                        <a:latin typeface="Arial" panose="020B0604020202020204" pitchFamily="34" charset="0"/>
                        <a:cs typeface="Arial" panose="020B0604020202020204" pitchFamily="34" charset="0"/>
                      </a:endParaRPr>
                    </a:p>
                  </a:txBody>
                  <a:tcPr marL="51431" marR="51431" marT="0" marB="0"/>
                </a:tc>
                <a:tc>
                  <a:txBody>
                    <a:bodyPr/>
                    <a:lstStyle/>
                    <a:p>
                      <a:pPr algn="just">
                        <a:tabLst>
                          <a:tab pos="527050" algn="l"/>
                        </a:tabLst>
                      </a:pPr>
                      <a:r>
                        <a:rPr lang="es-ES_tradnl" sz="1100" dirty="0">
                          <a:effectLst/>
                          <a:latin typeface="Arial" panose="020B0604020202020204" pitchFamily="34" charset="0"/>
                          <a:cs typeface="Arial" panose="020B0604020202020204" pitchFamily="34" charset="0"/>
                        </a:rPr>
                        <a:t>Las estudiantes manifestaron dificultades en las preguntas en las cuales debían analizar e interpretar un texto o una imagen. Este bajo logro, lo más probable haya sido producto de  una lectura poco minuciosa o poco rigurosa lo que las llevo a cometer errores de interpretación.</a:t>
                      </a:r>
                      <a:endParaRPr lang="es-CL" sz="1100" dirty="0">
                        <a:effectLst/>
                        <a:latin typeface="Arial" panose="020B0604020202020204" pitchFamily="34" charset="0"/>
                        <a:cs typeface="Arial" panose="020B0604020202020204" pitchFamily="34" charset="0"/>
                      </a:endParaRPr>
                    </a:p>
                    <a:p>
                      <a:pPr algn="just">
                        <a:tabLst>
                          <a:tab pos="527050" algn="l"/>
                        </a:tabLst>
                      </a:pPr>
                      <a:r>
                        <a:rPr lang="es-ES_tradnl" sz="1100" dirty="0">
                          <a:effectLst/>
                          <a:latin typeface="Arial" panose="020B0604020202020204" pitchFamily="34" charset="0"/>
                          <a:cs typeface="Arial" panose="020B0604020202020204" pitchFamily="34" charset="0"/>
                        </a:rPr>
                        <a:t>Esta situación se dio en todo en el nivel.</a:t>
                      </a:r>
                      <a:endParaRPr lang="es-CL" sz="1100" dirty="0">
                        <a:effectLst/>
                        <a:latin typeface="Arial" panose="020B0604020202020204" pitchFamily="34" charset="0"/>
                        <a:cs typeface="Arial" panose="020B0604020202020204" pitchFamily="34" charset="0"/>
                      </a:endParaRPr>
                    </a:p>
                    <a:p>
                      <a:pPr algn="just">
                        <a:tabLst>
                          <a:tab pos="527050" algn="l"/>
                        </a:tabLst>
                      </a:pPr>
                      <a:r>
                        <a:rPr lang="es-ES_tradnl" sz="1100" dirty="0">
                          <a:effectLst/>
                          <a:latin typeface="Arial" panose="020B0604020202020204" pitchFamily="34" charset="0"/>
                          <a:cs typeface="Arial" panose="020B0604020202020204" pitchFamily="34" charset="0"/>
                        </a:rPr>
                        <a:t>Recordamos realizar una lectura más comprensiva y analítica del material que se les entrega como apoyo.    </a:t>
                      </a:r>
                      <a:endParaRPr lang="es-CL" sz="1100" dirty="0">
                        <a:effectLst/>
                        <a:latin typeface="Arial" panose="020B0604020202020204" pitchFamily="34" charset="0"/>
                        <a:cs typeface="Arial" panose="020B0604020202020204" pitchFamily="34" charset="0"/>
                      </a:endParaRPr>
                    </a:p>
                  </a:txBody>
                  <a:tcPr marL="51431" marR="51431" marT="0" marB="0"/>
                </a:tc>
                <a:extLst>
                  <a:ext uri="{0D108BD9-81ED-4DB2-BD59-A6C34878D82A}">
                    <a16:rowId xmlns:a16="http://schemas.microsoft.com/office/drawing/2014/main" val="1229185113"/>
                  </a:ext>
                </a:extLst>
              </a:tr>
            </a:tbl>
          </a:graphicData>
        </a:graphic>
      </p:graphicFrame>
    </p:spTree>
    <p:extLst>
      <p:ext uri="{BB962C8B-B14F-4D97-AF65-F5344CB8AC3E}">
        <p14:creationId xmlns:p14="http://schemas.microsoft.com/office/powerpoint/2010/main" val="1266776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571480"/>
            <a:ext cx="8643998" cy="6286520"/>
          </a:xfrm>
        </p:spPr>
        <p:txBody>
          <a:bodyPr>
            <a:normAutofit fontScale="90000"/>
          </a:bodyPr>
          <a:lstStyle/>
          <a:p>
            <a:r>
              <a:rPr lang="es-ES_tradnl" dirty="0"/>
              <a:t>¿Cuál es la variable dependiente?</a:t>
            </a:r>
            <a:r>
              <a:rPr lang="es-ES_tradnl" i="1" dirty="0"/>
              <a:t>(1 </a:t>
            </a:r>
            <a:r>
              <a:rPr lang="es-ES_tradnl" i="1" dirty="0" err="1"/>
              <a:t>pto</a:t>
            </a:r>
            <a:r>
              <a:rPr lang="es-ES_tradnl" i="1" dirty="0"/>
              <a:t>)</a:t>
            </a:r>
            <a:br>
              <a:rPr lang="es-CL" dirty="0"/>
            </a:br>
            <a:r>
              <a:rPr lang="es-ES" dirty="0"/>
              <a:t>Concentración de anticuerpos</a:t>
            </a:r>
            <a:br>
              <a:rPr lang="es-CL" dirty="0"/>
            </a:br>
            <a:r>
              <a:rPr lang="es-ES" dirty="0"/>
              <a:t> </a:t>
            </a:r>
            <a:r>
              <a:rPr lang="es-CL" dirty="0"/>
              <a:t> </a:t>
            </a:r>
            <a:r>
              <a:rPr lang="es-ES" dirty="0"/>
              <a:t> </a:t>
            </a:r>
            <a:br>
              <a:rPr lang="es-CL" dirty="0"/>
            </a:br>
            <a:r>
              <a:rPr lang="es-ES" dirty="0"/>
              <a:t> </a:t>
            </a:r>
            <a:br>
              <a:rPr lang="es-CL" dirty="0"/>
            </a:br>
            <a:r>
              <a:rPr lang="es-ES" dirty="0"/>
              <a:t> </a:t>
            </a:r>
            <a:br>
              <a:rPr lang="es-ES" dirty="0"/>
            </a:br>
            <a:br>
              <a:rPr lang="es-CL" dirty="0"/>
            </a:br>
            <a:r>
              <a:rPr lang="es-CL" sz="1800" b="0" dirty="0"/>
              <a:t>1</a:t>
            </a:r>
            <a:r>
              <a:rPr lang="es-CL" dirty="0"/>
              <a:t>. </a:t>
            </a:r>
            <a:r>
              <a:rPr lang="es-ES_tradnl" sz="1800" b="0" dirty="0"/>
              <a:t>¿Cuál es la variable dependiente?</a:t>
            </a:r>
            <a:r>
              <a:rPr lang="es-ES_tradnl" sz="1800" b="0" i="1" dirty="0"/>
              <a:t>(1 </a:t>
            </a:r>
            <a:r>
              <a:rPr lang="es-ES_tradnl" sz="1800" b="0" i="1" dirty="0" err="1"/>
              <a:t>pto</a:t>
            </a:r>
            <a:r>
              <a:rPr lang="es-ES_tradnl" sz="1800" b="0" i="1" dirty="0"/>
              <a:t>)</a:t>
            </a:r>
            <a:r>
              <a:rPr lang="es-CL" sz="1800" b="0" i="1" dirty="0"/>
              <a:t> </a:t>
            </a:r>
            <a:r>
              <a:rPr lang="es-ES" sz="1600" dirty="0">
                <a:solidFill>
                  <a:srgbClr val="FF0000"/>
                </a:solidFill>
              </a:rPr>
              <a:t>Concentración de anticuerpos</a:t>
            </a:r>
            <a:br>
              <a:rPr lang="es-CL" sz="1600" dirty="0"/>
            </a:br>
            <a:r>
              <a:rPr lang="es-ES" sz="1800" b="0" dirty="0"/>
              <a:t>2</a:t>
            </a:r>
            <a:r>
              <a:rPr lang="es-ES" sz="1800" b="0" dirty="0">
                <a:solidFill>
                  <a:srgbClr val="FF0000"/>
                </a:solidFill>
              </a:rPr>
              <a:t>. ¿</a:t>
            </a:r>
            <a:r>
              <a:rPr lang="es-ES" sz="1800" b="0" dirty="0"/>
              <a:t>Cuál ES LA VARIABLE INDEPENDIENTE? (1PTO)  </a:t>
            </a:r>
            <a:r>
              <a:rPr lang="es-ES" sz="1800" b="0" dirty="0">
                <a:solidFill>
                  <a:srgbClr val="FF0000"/>
                </a:solidFill>
              </a:rPr>
              <a:t>Tiempo en días</a:t>
            </a:r>
            <a:br>
              <a:rPr lang="es-ES" sz="1800" b="0" dirty="0"/>
            </a:br>
            <a:r>
              <a:rPr lang="es-ES" sz="1800" b="0" dirty="0"/>
              <a:t>3.</a:t>
            </a:r>
            <a:r>
              <a:rPr lang="es-ES_tradnl" sz="1800" b="0" dirty="0"/>
              <a:t>¿Qué información entrega el gráfico?</a:t>
            </a:r>
            <a:r>
              <a:rPr lang="es-ES_tradnl" sz="1800" b="0" i="1" dirty="0"/>
              <a:t>(1 </a:t>
            </a:r>
            <a:r>
              <a:rPr lang="es-ES_tradnl" sz="1800" b="0" i="1" dirty="0" err="1"/>
              <a:t>pto</a:t>
            </a:r>
            <a:r>
              <a:rPr lang="es-ES_tradnl" sz="1800" b="0" i="1" dirty="0"/>
              <a:t>)</a:t>
            </a:r>
            <a:r>
              <a:rPr lang="es-CL" sz="1800" b="0" i="1" dirty="0"/>
              <a:t>: </a:t>
            </a:r>
            <a:r>
              <a:rPr lang="es-ES" sz="1800" b="0" dirty="0">
                <a:solidFill>
                  <a:srgbClr val="FF0000"/>
                </a:solidFill>
              </a:rPr>
              <a:t>Concentración de anticuerpos después de dos vacunaciones con antígenos virales.</a:t>
            </a:r>
            <a:br>
              <a:rPr lang="es-ES" sz="1800" b="0" dirty="0">
                <a:solidFill>
                  <a:srgbClr val="FF0000"/>
                </a:solidFill>
              </a:rPr>
            </a:br>
            <a:r>
              <a:rPr lang="es-ES" sz="1800" b="0" dirty="0"/>
              <a:t>4.</a:t>
            </a:r>
            <a:r>
              <a:rPr lang="es-ES_tradnl" sz="1600" dirty="0"/>
              <a:t>Indique el tipo de respuesta que se genera luego de la primera inyección y justifique por </a:t>
            </a:r>
            <a:r>
              <a:rPr lang="es-ES_tradnl" sz="1600" dirty="0" err="1"/>
              <a:t>qué,después</a:t>
            </a:r>
            <a:r>
              <a:rPr lang="es-ES_tradnl" sz="1600" dirty="0"/>
              <a:t> de algunos días, la concentración de anticuerpos decae</a:t>
            </a:r>
            <a:r>
              <a:rPr lang="es-ES_tradnl" sz="1600" i="1" dirty="0"/>
              <a:t>(ver rúbrica)</a:t>
            </a:r>
            <a:br>
              <a:rPr lang="es-CL" sz="1600" dirty="0"/>
            </a:br>
            <a:r>
              <a:rPr lang="es-ES" sz="1600" b="0" dirty="0">
                <a:solidFill>
                  <a:srgbClr val="FF0000"/>
                </a:solidFill>
              </a:rPr>
              <a:t>Respuesta inmune primaria.</a:t>
            </a:r>
            <a:br>
              <a:rPr lang="es-CL" sz="1600" b="0" dirty="0">
                <a:solidFill>
                  <a:srgbClr val="FF0000"/>
                </a:solidFill>
              </a:rPr>
            </a:br>
            <a:r>
              <a:rPr lang="es-ES" sz="1600" b="0" dirty="0">
                <a:solidFill>
                  <a:srgbClr val="FF0000"/>
                </a:solidFill>
              </a:rPr>
              <a:t>Debido a que la unión entre los anticuerpos y los antígenos del agente infeccioso promueve la fagocitosis de este.</a:t>
            </a:r>
            <a:br>
              <a:rPr lang="es-CL" sz="1800" b="0" dirty="0"/>
            </a:br>
            <a:r>
              <a:rPr lang="es-ES" sz="1800" b="0" dirty="0"/>
              <a:t> </a:t>
            </a:r>
            <a:r>
              <a:rPr lang="es-CL" sz="1800" b="0" dirty="0"/>
              <a:t> </a:t>
            </a:r>
            <a:r>
              <a:rPr lang="es-ES" sz="1800" b="0" dirty="0"/>
              <a:t> </a:t>
            </a:r>
            <a:br>
              <a:rPr lang="es-CL" sz="1800" b="0" dirty="0"/>
            </a:br>
            <a:r>
              <a:rPr lang="es-ES" sz="1800" b="0" dirty="0"/>
              <a:t> </a:t>
            </a:r>
            <a:br>
              <a:rPr lang="es-CL" sz="1800" b="0" dirty="0"/>
            </a:br>
            <a:r>
              <a:rPr lang="es-ES" sz="1800" b="0" dirty="0"/>
              <a:t> </a:t>
            </a:r>
            <a:br>
              <a:rPr lang="es-CL" sz="1800" b="0" dirty="0"/>
            </a:br>
            <a:endParaRPr lang="es-CL" sz="1800" b="0" dirty="0"/>
          </a:p>
        </p:txBody>
      </p:sp>
      <p:sp>
        <p:nvSpPr>
          <p:cNvPr id="3" name="2 Marcador de texto"/>
          <p:cNvSpPr>
            <a:spLocks noGrp="1"/>
          </p:cNvSpPr>
          <p:nvPr>
            <p:ph type="body" idx="1"/>
          </p:nvPr>
        </p:nvSpPr>
        <p:spPr>
          <a:xfrm>
            <a:off x="642910" y="0"/>
            <a:ext cx="7772400" cy="642942"/>
          </a:xfrm>
        </p:spPr>
        <p:txBody>
          <a:bodyPr>
            <a:normAutofit/>
          </a:bodyPr>
          <a:lstStyle/>
          <a:p>
            <a:pPr lvl="0"/>
            <a:r>
              <a:rPr lang="es-ES_tradnl" sz="1600" b="1" dirty="0">
                <a:solidFill>
                  <a:schemeClr val="tx1"/>
                </a:solidFill>
              </a:rPr>
              <a:t>II. Observa el siguiente gráfico y responde las preguntas. Solo utilice el espacio destinado para cada respuesta.</a:t>
            </a:r>
            <a:r>
              <a:rPr lang="es-ES_tradnl" sz="1600" i="1" dirty="0">
                <a:solidFill>
                  <a:schemeClr val="tx1"/>
                </a:solidFill>
              </a:rPr>
              <a:t>(Total: 8 </a:t>
            </a:r>
            <a:r>
              <a:rPr lang="es-ES_tradnl" sz="1600" i="1" dirty="0" err="1">
                <a:solidFill>
                  <a:schemeClr val="tx1"/>
                </a:solidFill>
              </a:rPr>
              <a:t>ptos</a:t>
            </a:r>
            <a:r>
              <a:rPr lang="es-ES_tradnl" sz="1600" i="1" dirty="0">
                <a:solidFill>
                  <a:schemeClr val="tx1"/>
                </a:solidFill>
              </a:rPr>
              <a:t>)</a:t>
            </a:r>
            <a:endParaRPr lang="es-CL" sz="1600" dirty="0">
              <a:solidFill>
                <a:schemeClr val="tx1"/>
              </a:solidFill>
            </a:endParaRPr>
          </a:p>
        </p:txBody>
      </p:sp>
      <p:pic>
        <p:nvPicPr>
          <p:cNvPr id="4" name="3 Imagen" descr="Imagen que contiene texto, mapa&#10;&#10;Descripción generada automáticamente"/>
          <p:cNvPicPr/>
          <p:nvPr/>
        </p:nvPicPr>
        <p:blipFill>
          <a:blip r:embed="rId4"/>
          <a:stretch>
            <a:fillRect/>
          </a:stretch>
        </p:blipFill>
        <p:spPr>
          <a:xfrm>
            <a:off x="214282" y="642918"/>
            <a:ext cx="7786742" cy="3832321"/>
          </a:xfrm>
          <a:prstGeom prst="rect">
            <a:avLst/>
          </a:prstGeom>
          <a:ln>
            <a:solidFill>
              <a:schemeClr val="accent1"/>
            </a:solidFill>
          </a:ln>
        </p:spPr>
      </p:pic>
      <p:pic>
        <p:nvPicPr>
          <p:cNvPr id="8" name="~PP18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2825" y="6346825"/>
            <a:ext cx="304800" cy="304800"/>
          </a:xfrm>
          <a:prstGeom prst="rect">
            <a:avLst/>
          </a:prstGeom>
        </p:spPr>
      </p:pic>
    </p:spTree>
  </p:cSld>
  <p:clrMapOvr>
    <a:masterClrMapping/>
  </p:clrMapOvr>
  <p:transition advTm="95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297634"/>
          </a:xfrm>
        </p:spPr>
        <p:txBody>
          <a:bodyPr>
            <a:normAutofit fontScale="90000"/>
          </a:bodyPr>
          <a:lstStyle/>
          <a:p>
            <a:pPr marL="342900" lvl="0" indent="-342900" algn="l">
              <a:buFont typeface="+mj-lt"/>
              <a:buAutoNum type="alphaUcPeriod"/>
            </a:pPr>
            <a:br>
              <a:rPr lang="es-ES_tradnl" sz="1600" b="1" dirty="0"/>
            </a:br>
            <a:br>
              <a:rPr lang="es-ES_tradnl" sz="1600" b="1" dirty="0"/>
            </a:br>
            <a:br>
              <a:rPr lang="es-ES_tradnl" sz="1600" b="1" dirty="0"/>
            </a:br>
            <a:r>
              <a:rPr lang="es-ES_tradnl" sz="1800" b="1" dirty="0"/>
              <a:t>5. ¿Cómo es la concentración de anticuerpos después de la segunda inyección en comparación con la primera? ¿por qué?</a:t>
            </a:r>
            <a:r>
              <a:rPr lang="es-ES_tradnl" sz="1800" i="1" dirty="0"/>
              <a:t>(ver rúbrica) (2 </a:t>
            </a:r>
            <a:r>
              <a:rPr lang="es-ES_tradnl" sz="1800" i="1" dirty="0" err="1"/>
              <a:t>ptos</a:t>
            </a:r>
            <a:r>
              <a:rPr lang="es-ES_tradnl" sz="1800" i="1" dirty="0"/>
              <a:t>)</a:t>
            </a:r>
            <a:br>
              <a:rPr lang="es-CL" sz="1800" dirty="0"/>
            </a:br>
            <a:r>
              <a:rPr lang="es-ES" sz="1800" dirty="0">
                <a:solidFill>
                  <a:srgbClr val="FF0000"/>
                </a:solidFill>
              </a:rPr>
              <a:t>La concentración de anticuerpos después de la segunda inyección es mayor que en la primera, ya que los linfocitos B derivan a células plasmáticas y a células de memoria que se activan frente a un nuevo encuentro con el patógeno, permitiendo una respuesta más rápida.</a:t>
            </a:r>
            <a:br>
              <a:rPr lang="es-CL" sz="1800" dirty="0">
                <a:solidFill>
                  <a:srgbClr val="FF0000"/>
                </a:solidFill>
              </a:rPr>
            </a:br>
            <a:r>
              <a:rPr lang="es-ES_tradnl" sz="1800" b="1" dirty="0">
                <a:solidFill>
                  <a:srgbClr val="FF0000"/>
                </a:solidFill>
              </a:rPr>
              <a:t> </a:t>
            </a:r>
            <a:br>
              <a:rPr lang="es-CL" sz="1800" b="1" dirty="0">
                <a:solidFill>
                  <a:srgbClr val="FF0000"/>
                </a:solidFill>
              </a:rPr>
            </a:br>
            <a:r>
              <a:rPr lang="es-CL" sz="1800" b="1" dirty="0">
                <a:solidFill>
                  <a:srgbClr val="FF0000"/>
                </a:solidFill>
              </a:rPr>
              <a:t>6. </a:t>
            </a:r>
            <a:r>
              <a:rPr lang="es-ES_tradnl" sz="1800" b="1" dirty="0"/>
              <a:t>¿Qué tipo de inmunidad es la responsable de este fenómeno?</a:t>
            </a:r>
            <a:r>
              <a:rPr lang="es-ES_tradnl" sz="1800" i="1" dirty="0"/>
              <a:t>(1 </a:t>
            </a:r>
            <a:r>
              <a:rPr lang="es-ES_tradnl" sz="1800" i="1" dirty="0" err="1"/>
              <a:t>pto</a:t>
            </a:r>
            <a:r>
              <a:rPr lang="es-ES_tradnl" sz="1800" i="1" dirty="0"/>
              <a:t>)</a:t>
            </a:r>
            <a:br>
              <a:rPr lang="es-CL" sz="1800" dirty="0"/>
            </a:br>
            <a:r>
              <a:rPr lang="es-ES" sz="1800" dirty="0">
                <a:solidFill>
                  <a:srgbClr val="FF0000"/>
                </a:solidFill>
              </a:rPr>
              <a:t>Inmunidad Adaptativa o adquirida. </a:t>
            </a:r>
            <a:br>
              <a:rPr lang="es-CL" sz="1800" dirty="0">
                <a:solidFill>
                  <a:srgbClr val="FF0000"/>
                </a:solidFill>
              </a:rPr>
            </a:br>
            <a:r>
              <a:rPr lang="es-ES" sz="1800" dirty="0">
                <a:solidFill>
                  <a:srgbClr val="FF0000"/>
                </a:solidFill>
              </a:rPr>
              <a:t>Si es más especifica, respuesta inmune humoral.</a:t>
            </a:r>
            <a:br>
              <a:rPr lang="es-CL" sz="1400" dirty="0"/>
            </a:br>
            <a:br>
              <a:rPr lang="es-CL" sz="1400" dirty="0"/>
            </a:br>
            <a:r>
              <a:rPr lang="es-CL" sz="1800" b="1" dirty="0"/>
              <a:t>III. </a:t>
            </a:r>
            <a:r>
              <a:rPr lang="es-ES_tradnl" sz="1800" b="1" dirty="0"/>
              <a:t>Selecciona la alternativa correcta destacando con amarillo</a:t>
            </a:r>
            <a:r>
              <a:rPr lang="es-ES_tradnl" sz="1800" b="1" i="1" dirty="0"/>
              <a:t>(Total 11 puntos)</a:t>
            </a:r>
            <a:br>
              <a:rPr lang="es-CL" sz="1800" b="1" dirty="0"/>
            </a:br>
            <a:br>
              <a:rPr lang="es-CL" sz="1800" b="1" dirty="0"/>
            </a:br>
            <a:br>
              <a:rPr lang="es-ES" sz="1600" dirty="0">
                <a:solidFill>
                  <a:srgbClr val="FF0000"/>
                </a:solidFill>
              </a:rPr>
            </a:br>
            <a:r>
              <a:rPr lang="es-ES" sz="1600" dirty="0"/>
              <a:t>1</a:t>
            </a:r>
            <a:r>
              <a:rPr lang="es-ES" sz="1600" dirty="0">
                <a:solidFill>
                  <a:srgbClr val="FF0000"/>
                </a:solidFill>
              </a:rPr>
              <a:t>. </a:t>
            </a:r>
            <a:r>
              <a:rPr lang="es-CL" sz="1400" b="1" dirty="0"/>
              <a:t>En un estudio realizado en una población de niños chilenos entre 2 y 6 años de edad se ha detectado un aumento de los casos de autismo en los últimos 5 años. El equipo de científicos que ha realizado tales estudios ha identificado una relación entre la utilización de </a:t>
            </a:r>
            <a:r>
              <a:rPr lang="es-CL" sz="1400" b="1" dirty="0" err="1"/>
              <a:t>preservantes</a:t>
            </a:r>
            <a:r>
              <a:rPr lang="es-CL" sz="1400" b="1" dirty="0"/>
              <a:t> con mercurio en las vacunas y la sintomatología en 20 niños en el último año. A partir de estos estudios, se ha considerado a las vacunas como causa del aumento del autismo, pero esto ha sido desestimado por la comunidad científica.</a:t>
            </a:r>
            <a:br>
              <a:rPr lang="es-CL" sz="1400" dirty="0"/>
            </a:br>
            <a:r>
              <a:rPr lang="es-CL" sz="1400" b="1" dirty="0"/>
              <a:t>¿Cuál de las siguientes alternativas representa una razón para desestimar estas conclusiones?</a:t>
            </a:r>
            <a:br>
              <a:rPr lang="es-CL" sz="1400" dirty="0"/>
            </a:br>
            <a:br>
              <a:rPr lang="es-CL" sz="1400" dirty="0"/>
            </a:br>
            <a:r>
              <a:rPr lang="es-CL" sz="1400" dirty="0"/>
              <a:t>a) </a:t>
            </a:r>
            <a:r>
              <a:rPr lang="es-ES_tradnl" sz="1400" dirty="0"/>
              <a:t>No existe grupo control en la experimentación. </a:t>
            </a:r>
            <a:br>
              <a:rPr lang="es-ES_tradnl" sz="1400" dirty="0"/>
            </a:br>
            <a:r>
              <a:rPr lang="es-ES_tradnl" sz="1400" dirty="0"/>
              <a:t>b</a:t>
            </a:r>
            <a:r>
              <a:rPr lang="es-ES_tradnl" sz="1400" dirty="0">
                <a:solidFill>
                  <a:srgbClr val="FF0000"/>
                </a:solidFill>
              </a:rPr>
              <a:t>) El número de individuos observados es insuficiente. </a:t>
            </a:r>
            <a:br>
              <a:rPr lang="es-ES_tradnl" sz="1400" dirty="0"/>
            </a:br>
            <a:r>
              <a:rPr lang="es-ES_tradnl" sz="1400" dirty="0"/>
              <a:t>c)    El mercurio no presenta peligrosidad para el ser humano. </a:t>
            </a:r>
            <a:br>
              <a:rPr lang="es-ES_tradnl" sz="1400" dirty="0"/>
            </a:br>
            <a:r>
              <a:rPr lang="es-ES_tradnl" sz="1400" dirty="0"/>
              <a:t>d) El autismo no tiene relación con los procesos de vacunación. </a:t>
            </a:r>
            <a:br>
              <a:rPr lang="es-ES_tradnl" sz="1400" dirty="0"/>
            </a:br>
            <a:br>
              <a:rPr lang="es-CL" sz="1400" dirty="0"/>
            </a:br>
            <a:br>
              <a:rPr lang="es-ES" sz="1600" dirty="0">
                <a:solidFill>
                  <a:srgbClr val="FF0000"/>
                </a:solidFill>
              </a:rPr>
            </a:br>
            <a:br>
              <a:rPr lang="es-CL" sz="1600" dirty="0"/>
            </a:br>
            <a:r>
              <a:rPr lang="es-ES" sz="1600" b="1" dirty="0"/>
              <a:t> </a:t>
            </a:r>
            <a:r>
              <a:rPr lang="es-CL" sz="1600" dirty="0"/>
              <a:t> </a:t>
            </a:r>
            <a:r>
              <a:rPr lang="es-ES_tradnl" sz="1600" b="1" dirty="0"/>
              <a:t> </a:t>
            </a:r>
            <a:br>
              <a:rPr lang="es-CL" sz="1600" dirty="0"/>
            </a:br>
            <a:r>
              <a:rPr lang="es-ES_tradnl" sz="1600" b="1" dirty="0"/>
              <a:t> </a:t>
            </a:r>
            <a:br>
              <a:rPr lang="es-CL" sz="1600" dirty="0"/>
            </a:br>
            <a:r>
              <a:rPr lang="es-ES_tradnl" sz="1600" b="1" dirty="0"/>
              <a:t> </a:t>
            </a:r>
            <a:br>
              <a:rPr lang="es-CL" sz="1600" dirty="0"/>
            </a:br>
            <a:r>
              <a:rPr lang="es-ES_tradnl" sz="1600" b="1" dirty="0"/>
              <a:t> </a:t>
            </a:r>
            <a:br>
              <a:rPr lang="es-CL" sz="1600" dirty="0"/>
            </a:br>
            <a:endParaRPr lang="es-CL" sz="1600" dirty="0"/>
          </a:p>
        </p:txBody>
      </p:sp>
      <p:pic>
        <p:nvPicPr>
          <p:cNvPr id="4" name="~PP26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74638"/>
            <a:ext cx="8643998" cy="6369072"/>
          </a:xfrm>
        </p:spPr>
        <p:txBody>
          <a:bodyPr>
            <a:normAutofit/>
          </a:bodyPr>
          <a:lstStyle/>
          <a:p>
            <a:pPr algn="l"/>
            <a:r>
              <a:rPr lang="es-CL" sz="1600" b="1" dirty="0"/>
              <a:t>2. De los siguientes fluidos corporales, ¿Cuál transmite el VIH?</a:t>
            </a:r>
            <a:br>
              <a:rPr lang="es-CL" sz="1600" dirty="0"/>
            </a:br>
            <a:r>
              <a:rPr lang="es-CL" sz="1600" dirty="0"/>
              <a:t>a) </a:t>
            </a:r>
            <a:r>
              <a:rPr lang="es-ES_tradnl" sz="1600" dirty="0"/>
              <a:t>Lágrima.</a:t>
            </a:r>
            <a:br>
              <a:rPr lang="es-ES_tradnl" sz="1600" dirty="0"/>
            </a:br>
            <a:r>
              <a:rPr lang="es-ES_tradnl" sz="1600" dirty="0"/>
              <a:t>b) </a:t>
            </a:r>
            <a:r>
              <a:rPr lang="es-ES_tradnl" sz="1600" dirty="0">
                <a:solidFill>
                  <a:srgbClr val="FF0000"/>
                </a:solidFill>
              </a:rPr>
              <a:t>Sangre. </a:t>
            </a:r>
            <a:br>
              <a:rPr lang="es-ES_tradnl" sz="1600" dirty="0">
                <a:solidFill>
                  <a:srgbClr val="FF0000"/>
                </a:solidFill>
              </a:rPr>
            </a:br>
            <a:r>
              <a:rPr lang="es-ES_tradnl" sz="1600" dirty="0"/>
              <a:t>c</a:t>
            </a:r>
            <a:r>
              <a:rPr lang="es-ES_tradnl" sz="1600" dirty="0">
                <a:solidFill>
                  <a:srgbClr val="FF0000"/>
                </a:solidFill>
              </a:rPr>
              <a:t>)  </a:t>
            </a:r>
            <a:r>
              <a:rPr lang="es-ES_tradnl" sz="1600" dirty="0"/>
              <a:t>Sudor.</a:t>
            </a:r>
            <a:br>
              <a:rPr lang="es-ES_tradnl" sz="1600" dirty="0"/>
            </a:br>
            <a:r>
              <a:rPr lang="es-ES_tradnl" sz="1600" dirty="0"/>
              <a:t>d) Orina.</a:t>
            </a:r>
            <a:br>
              <a:rPr lang="es-ES_tradnl" sz="1600" dirty="0"/>
            </a:br>
            <a:br>
              <a:rPr lang="es-ES_tradnl" sz="1600" dirty="0"/>
            </a:br>
            <a:r>
              <a:rPr lang="es-CL" sz="1600" dirty="0"/>
              <a:t>3. </a:t>
            </a:r>
            <a:r>
              <a:rPr lang="es-CL" sz="1600" b="1" dirty="0"/>
              <a:t>¿De qué manera la flora bacteriana beneficia al ser humano? </a:t>
            </a:r>
            <a:br>
              <a:rPr lang="es-CL" sz="1600" dirty="0"/>
            </a:br>
            <a:r>
              <a:rPr lang="es-CL" sz="1600" dirty="0"/>
              <a:t>a) Producen </a:t>
            </a:r>
            <a:r>
              <a:rPr lang="es-CL" sz="1600" dirty="0" err="1"/>
              <a:t>probióticos</a:t>
            </a:r>
            <a:r>
              <a:rPr lang="es-CL" sz="1600" dirty="0"/>
              <a:t> que protegen el interior del tubo digestivo. </a:t>
            </a:r>
            <a:br>
              <a:rPr lang="es-CL" sz="1600" dirty="0"/>
            </a:br>
            <a:r>
              <a:rPr lang="es-CL" sz="1600" dirty="0"/>
              <a:t>b) Estimulan la proliferación de las células que forman parte del sistema inmune. </a:t>
            </a:r>
            <a:br>
              <a:rPr lang="es-CL" sz="1600" dirty="0"/>
            </a:br>
            <a:r>
              <a:rPr lang="es-CL" sz="1600" dirty="0"/>
              <a:t>c) </a:t>
            </a:r>
            <a:r>
              <a:rPr lang="es-CL" sz="1600" dirty="0">
                <a:solidFill>
                  <a:srgbClr val="FF0000"/>
                </a:solidFill>
              </a:rPr>
              <a:t>Compite con microorganismos patógenos en el intestino, evitando su proliferación.</a:t>
            </a:r>
            <a:br>
              <a:rPr lang="es-CL" sz="1600" dirty="0"/>
            </a:br>
            <a:r>
              <a:rPr lang="es-CL" sz="1600" dirty="0"/>
              <a:t>d) Liberan sustancias que recubren las paredes del intestino, evitando la formación de ulceras.</a:t>
            </a:r>
            <a:br>
              <a:rPr lang="es-CL" sz="1600" dirty="0"/>
            </a:br>
            <a:br>
              <a:rPr lang="es-CL" sz="1600" dirty="0"/>
            </a:br>
            <a:br>
              <a:rPr lang="es-CL" sz="1600" dirty="0"/>
            </a:br>
            <a:endParaRPr lang="es-CL" sz="1600" dirty="0"/>
          </a:p>
        </p:txBody>
      </p:sp>
      <p:pic>
        <p:nvPicPr>
          <p:cNvPr id="3" name="~PP357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011882"/>
          </a:xfrm>
        </p:spPr>
        <p:txBody>
          <a:bodyPr>
            <a:normAutofit/>
          </a:bodyPr>
          <a:lstStyle/>
          <a:p>
            <a:pPr marL="342900" indent="-342900" algn="l"/>
            <a:r>
              <a:rPr lang="es-CL" sz="1600" b="1" dirty="0"/>
              <a:t>4. La siguiente tabla muestra datos sobre algunas de las enfermedades infecciosas que han ocurrido en nuestro país. La última columna corresponde al número de casos detectados luego de la aplicación de vacunas específicas para cada una.</a:t>
            </a:r>
            <a:br>
              <a:rPr lang="es-CL" sz="1600" dirty="0"/>
            </a:br>
            <a:r>
              <a:rPr lang="es-CL" sz="1600" b="1" dirty="0"/>
              <a:t>Basándose en los datos, ¿qué conclusión se puede establecer respecto a la efectividad de las vacunas?</a:t>
            </a: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r>
              <a:rPr lang="es-CL" sz="1600" dirty="0"/>
              <a:t>a) </a:t>
            </a:r>
            <a:r>
              <a:rPr lang="es-ES_tradnl" sz="1600" dirty="0"/>
              <a:t>La vacuna menos efectiva corresponde a la de la enfermedad tos ferina.</a:t>
            </a:r>
            <a:br>
              <a:rPr lang="es-CL" sz="1600" dirty="0"/>
            </a:br>
            <a:r>
              <a:rPr lang="es-CL" sz="1600" dirty="0"/>
              <a:t>b) </a:t>
            </a:r>
            <a:r>
              <a:rPr lang="es-ES_tradnl" sz="1600" dirty="0"/>
              <a:t>Las vacunas no han tenido mayor impacto en la prevención de enfermedades infecciosas.</a:t>
            </a:r>
            <a:br>
              <a:rPr lang="es-CL" sz="1600" dirty="0"/>
            </a:br>
            <a:r>
              <a:rPr lang="es-CL" sz="1600" dirty="0"/>
              <a:t>c</a:t>
            </a:r>
            <a:r>
              <a:rPr lang="es-CL" sz="1600" dirty="0">
                <a:solidFill>
                  <a:srgbClr val="FF0000"/>
                </a:solidFill>
              </a:rPr>
              <a:t>) </a:t>
            </a:r>
            <a:r>
              <a:rPr lang="es-ES_tradnl" sz="1600" dirty="0">
                <a:solidFill>
                  <a:srgbClr val="FF0000"/>
                </a:solidFill>
              </a:rPr>
              <a:t>Las vacunas han logrado disminuir en un alto porcentaje el número de casos de enfermedades infecciosas.   </a:t>
            </a:r>
            <a:br>
              <a:rPr lang="es-CL" sz="1600" dirty="0"/>
            </a:br>
            <a:r>
              <a:rPr lang="es-CL" sz="1600" dirty="0"/>
              <a:t>d) </a:t>
            </a:r>
            <a:r>
              <a:rPr lang="es-ES_tradnl" sz="1600" dirty="0"/>
              <a:t>Las vacunas son efectivas solo para algunas enfermedades infecciosas, en otras no han tenido resultados favorables.</a:t>
            </a:r>
            <a:br>
              <a:rPr lang="es-ES_tradnl" sz="1600" dirty="0"/>
            </a:br>
            <a:br>
              <a:rPr lang="es-ES_tradnl" sz="1600" dirty="0"/>
            </a:br>
            <a:br>
              <a:rPr lang="es-ES_tradnl" sz="1600" dirty="0"/>
            </a:br>
            <a:endParaRPr lang="es-CL" sz="1600" dirty="0"/>
          </a:p>
        </p:txBody>
      </p:sp>
      <p:pic>
        <p:nvPicPr>
          <p:cNvPr id="3" name="2 Imagen" descr="http://staticaws.pncdn.cl.s3.amazonaws.com/userfiles/userfiles_pn/enfermedades_tabladef.PNG"/>
          <p:cNvPicPr/>
          <p:nvPr/>
        </p:nvPicPr>
        <p:blipFill>
          <a:blip r:embed="rId4">
            <a:lum bright="-6000" contrast="30000"/>
          </a:blip>
          <a:srcRect/>
          <a:stretch>
            <a:fillRect/>
          </a:stretch>
        </p:blipFill>
        <p:spPr bwMode="auto">
          <a:xfrm>
            <a:off x="1785918" y="1357298"/>
            <a:ext cx="4714908" cy="2233501"/>
          </a:xfrm>
          <a:prstGeom prst="rect">
            <a:avLst/>
          </a:prstGeom>
          <a:noFill/>
          <a:ln w="9525">
            <a:noFill/>
            <a:miter lim="800000"/>
            <a:headEnd/>
            <a:tailEnd/>
          </a:ln>
        </p:spPr>
      </p:pic>
      <p:pic>
        <p:nvPicPr>
          <p:cNvPr id="5" name="~PP3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226196"/>
          </a:xfrm>
        </p:spPr>
        <p:txBody>
          <a:bodyPr>
            <a:normAutofit/>
          </a:bodyPr>
          <a:lstStyle/>
          <a:p>
            <a:pPr marL="342900" lvl="0" indent="-342900" algn="l"/>
            <a:r>
              <a:rPr lang="es-CL" sz="1600" b="1" dirty="0"/>
              <a:t>5. ¿Cuál de los siguientes mecanismos inmunitarios pertenece a la respuesta adaptativa?</a:t>
            </a:r>
            <a:br>
              <a:rPr lang="es-CL" sz="1600" b="1" dirty="0"/>
            </a:br>
            <a:r>
              <a:rPr lang="es-CL" sz="1600" b="1" dirty="0"/>
              <a:t> </a:t>
            </a:r>
            <a:br>
              <a:rPr lang="es-CL" sz="1600" dirty="0"/>
            </a:br>
            <a:r>
              <a:rPr lang="es-CL" sz="1600" dirty="0"/>
              <a:t>a) El ácido clorhídrico mata bacterias que ingresan a través de los alimentos. </a:t>
            </a:r>
            <a:br>
              <a:rPr lang="es-CL" sz="1600" dirty="0"/>
            </a:br>
            <a:r>
              <a:rPr lang="es-CL" sz="1600" dirty="0"/>
              <a:t>b) Un glóbulo blanco engulle y degrada a una bacteria patógena presente en un tejido</a:t>
            </a:r>
            <a:br>
              <a:rPr lang="es-CL" sz="1600" dirty="0"/>
            </a:br>
            <a:r>
              <a:rPr lang="es-CL" sz="1600" dirty="0"/>
              <a:t>  infectado. </a:t>
            </a:r>
            <a:br>
              <a:rPr lang="es-CL" sz="1600" dirty="0"/>
            </a:br>
            <a:r>
              <a:rPr lang="es-CL" sz="1600" dirty="0"/>
              <a:t>c</a:t>
            </a:r>
            <a:r>
              <a:rPr lang="es-CL" sz="1600" dirty="0">
                <a:solidFill>
                  <a:srgbClr val="FF0000"/>
                </a:solidFill>
              </a:rPr>
              <a:t>) Los linfocitos B producen anticuerpos para combatir a un virus que ha proliferado en la sangre. </a:t>
            </a:r>
            <a:br>
              <a:rPr lang="es-CL" sz="1600" dirty="0"/>
            </a:br>
            <a:r>
              <a:rPr lang="es-CL" sz="1600" dirty="0"/>
              <a:t>d) El mucus producido por las vías respiratorias atrapa pequeñas partículas de polen que ingresan por las vías nasales. </a:t>
            </a:r>
            <a:br>
              <a:rPr lang="es-CL" sz="1600" dirty="0"/>
            </a:br>
            <a:r>
              <a:rPr lang="es-CL" sz="1600" b="1" dirty="0"/>
              <a:t> </a:t>
            </a:r>
            <a:br>
              <a:rPr lang="es-CL" sz="1600" dirty="0"/>
            </a:br>
            <a:r>
              <a:rPr lang="es-CL" sz="1600" b="1" dirty="0"/>
              <a:t>A partir de la siguiente información, responde las preguntas </a:t>
            </a:r>
            <a:r>
              <a:rPr lang="es-CL" sz="1600" dirty="0"/>
              <a:t>Un grupo de científicos realizó un experimento, en que inocularon dos tipos de antígenos (A y B) a ratas de laboratorio. </a:t>
            </a: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br>
              <a:rPr lang="es-CL" sz="1600" dirty="0"/>
            </a:br>
            <a:endParaRPr lang="es-CL" sz="1600" dirty="0"/>
          </a:p>
        </p:txBody>
      </p:sp>
      <p:pic>
        <p:nvPicPr>
          <p:cNvPr id="3" name="2 Imagen" descr="Imagen que contiene diferente, pantalla, mujer, blanco&#10;&#10;Descripción generada automáticamente"/>
          <p:cNvPicPr/>
          <p:nvPr/>
        </p:nvPicPr>
        <p:blipFill>
          <a:blip r:embed="rId4"/>
          <a:srcRect/>
          <a:stretch>
            <a:fillRect/>
          </a:stretch>
        </p:blipFill>
        <p:spPr bwMode="auto">
          <a:xfrm>
            <a:off x="928662" y="3357562"/>
            <a:ext cx="6286544" cy="3057972"/>
          </a:xfrm>
          <a:prstGeom prst="rect">
            <a:avLst/>
          </a:prstGeom>
          <a:noFill/>
          <a:ln w="9525">
            <a:noFill/>
            <a:miter lim="800000"/>
            <a:headEnd/>
            <a:tailEnd/>
          </a:ln>
        </p:spPr>
      </p:pic>
      <p:pic>
        <p:nvPicPr>
          <p:cNvPr id="4" name="~PP274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297634"/>
          </a:xfrm>
        </p:spPr>
        <p:txBody>
          <a:bodyPr>
            <a:normAutofit/>
          </a:bodyPr>
          <a:lstStyle/>
          <a:p>
            <a:pPr lvl="0" algn="l"/>
            <a:r>
              <a:rPr lang="es-CL" sz="1600" b="1" dirty="0"/>
              <a:t>6. ¿Qué barrera de defensa están estudiando los científicos? </a:t>
            </a:r>
            <a:br>
              <a:rPr lang="es-CL" sz="1600" dirty="0"/>
            </a:br>
            <a:r>
              <a:rPr lang="es-CL" sz="1600" dirty="0"/>
              <a:t>a) </a:t>
            </a:r>
            <a:r>
              <a:rPr lang="es-CL" sz="1600" dirty="0">
                <a:solidFill>
                  <a:srgbClr val="FF0000"/>
                </a:solidFill>
              </a:rPr>
              <a:t>Solo tercera </a:t>
            </a:r>
            <a:br>
              <a:rPr lang="es-CL" sz="1600" dirty="0"/>
            </a:br>
            <a:r>
              <a:rPr lang="es-CL" sz="1600" dirty="0"/>
              <a:t>b) Solo Primera </a:t>
            </a:r>
            <a:br>
              <a:rPr lang="es-CL" sz="1600" dirty="0"/>
            </a:br>
            <a:r>
              <a:rPr lang="es-CL" sz="1600" dirty="0"/>
              <a:t>c) Segunda y tercera </a:t>
            </a:r>
            <a:br>
              <a:rPr lang="es-CL" sz="1600" dirty="0"/>
            </a:br>
            <a:r>
              <a:rPr lang="es-CL" sz="1600" dirty="0"/>
              <a:t>d) Primera y segunda </a:t>
            </a:r>
            <a:br>
              <a:rPr lang="es-CL" sz="1600" dirty="0"/>
            </a:br>
            <a:r>
              <a:rPr lang="es-CL" sz="1600" dirty="0"/>
              <a:t> </a:t>
            </a:r>
            <a:br>
              <a:rPr lang="es-CL" sz="1600" dirty="0"/>
            </a:br>
            <a:r>
              <a:rPr lang="es-CL" sz="1600" dirty="0"/>
              <a:t>7. </a:t>
            </a:r>
            <a:r>
              <a:rPr lang="es-CL" sz="1600" b="1" dirty="0"/>
              <a:t>Si en la primera inmunización se inyectó al ratón solo antígeno A, y en la segunda antígeno A y B, ¿qué resultados obtendrán los científicos al analizar los anticuerpos luego de la segunda inmunización? </a:t>
            </a:r>
            <a:br>
              <a:rPr lang="es-CL" sz="1600" dirty="0"/>
            </a:br>
            <a:r>
              <a:rPr lang="es-CL" sz="1600" dirty="0"/>
              <a:t>a) Solo habrá presencia de anticuerpos B. </a:t>
            </a:r>
            <a:br>
              <a:rPr lang="es-CL" sz="1600" dirty="0"/>
            </a:br>
            <a:r>
              <a:rPr lang="es-CL" sz="1600" dirty="0"/>
              <a:t>b) Solo habrá presencia de anticuerpos B. </a:t>
            </a:r>
            <a:br>
              <a:rPr lang="es-CL" sz="1600" dirty="0"/>
            </a:br>
            <a:r>
              <a:rPr lang="es-CL" sz="1600" dirty="0"/>
              <a:t>c</a:t>
            </a:r>
            <a:r>
              <a:rPr lang="es-CL" sz="1600" dirty="0">
                <a:solidFill>
                  <a:srgbClr val="FF0000"/>
                </a:solidFill>
              </a:rPr>
              <a:t>) La cantidad de anticuerpos A será mayor que la cantidad de anticuerpos B. </a:t>
            </a:r>
            <a:br>
              <a:rPr lang="es-CL" sz="1600" dirty="0"/>
            </a:br>
            <a:r>
              <a:rPr lang="es-CL" sz="1600" dirty="0"/>
              <a:t>d) La cantidad de anticuerpos B será mayor que la cantidad de anticuerpos A. </a:t>
            </a:r>
            <a:br>
              <a:rPr lang="es-CL" sz="1600" dirty="0"/>
            </a:br>
            <a:r>
              <a:rPr lang="es-CL" sz="1600" dirty="0"/>
              <a:t> </a:t>
            </a:r>
            <a:br>
              <a:rPr lang="es-CL" sz="1600" dirty="0"/>
            </a:br>
            <a:r>
              <a:rPr lang="es-CL" sz="1600" dirty="0"/>
              <a:t>8. </a:t>
            </a:r>
            <a:r>
              <a:rPr lang="es-CL" sz="1600" b="1" dirty="0"/>
              <a:t>¿Cuál de los siguientes conceptos incluye a los otros tres? </a:t>
            </a:r>
            <a:br>
              <a:rPr lang="es-CL" sz="1600" dirty="0"/>
            </a:br>
            <a:r>
              <a:rPr lang="es-CL" sz="1600" dirty="0"/>
              <a:t>a) Linfocitos B. </a:t>
            </a:r>
            <a:br>
              <a:rPr lang="es-CL" sz="1600" dirty="0"/>
            </a:br>
            <a:r>
              <a:rPr lang="es-CL" sz="1600" dirty="0"/>
              <a:t>b) Anticuerpos. </a:t>
            </a:r>
            <a:br>
              <a:rPr lang="es-CL" sz="1600" dirty="0"/>
            </a:br>
            <a:r>
              <a:rPr lang="es-CL" sz="1600" dirty="0"/>
              <a:t>c) Linfocitos T. </a:t>
            </a:r>
            <a:br>
              <a:rPr lang="es-CL" sz="1600" dirty="0"/>
            </a:br>
            <a:r>
              <a:rPr lang="es-CL" sz="1600" dirty="0"/>
              <a:t>d</a:t>
            </a:r>
            <a:r>
              <a:rPr lang="es-CL" sz="1600" dirty="0">
                <a:solidFill>
                  <a:srgbClr val="FF0000"/>
                </a:solidFill>
              </a:rPr>
              <a:t>) Barrera terciaria. </a:t>
            </a:r>
            <a:br>
              <a:rPr lang="es-CL" sz="1600" dirty="0"/>
            </a:br>
            <a:r>
              <a:rPr lang="es-CL" sz="1600" dirty="0"/>
              <a:t> </a:t>
            </a:r>
            <a:br>
              <a:rPr lang="es-CL" sz="1600" dirty="0"/>
            </a:br>
            <a:br>
              <a:rPr lang="es-CL" sz="1600" dirty="0"/>
            </a:br>
            <a:br>
              <a:rPr lang="es-CL" sz="1600" dirty="0"/>
            </a:br>
            <a:br>
              <a:rPr lang="es-CL" sz="1600" dirty="0"/>
            </a:br>
            <a:endParaRPr lang="es-CL" sz="1600" dirty="0"/>
          </a:p>
        </p:txBody>
      </p:sp>
      <p:pic>
        <p:nvPicPr>
          <p:cNvPr id="3" name="~PP38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297634"/>
          </a:xfrm>
        </p:spPr>
        <p:txBody>
          <a:bodyPr>
            <a:normAutofit/>
          </a:bodyPr>
          <a:lstStyle/>
          <a:p>
            <a:pPr algn="l"/>
            <a:r>
              <a:rPr lang="es-ES" sz="1600" b="1" dirty="0"/>
              <a:t>LA HISTORIA DE LAS VACUNAS.</a:t>
            </a:r>
            <a:br>
              <a:rPr lang="es-CL" sz="1600" dirty="0"/>
            </a:br>
            <a:r>
              <a:rPr lang="es-ES" sz="1600" b="1" dirty="0"/>
              <a:t> </a:t>
            </a:r>
            <a:br>
              <a:rPr lang="es-CL" sz="1600" dirty="0"/>
            </a:br>
            <a:r>
              <a:rPr lang="es-ES" sz="1600" dirty="0"/>
              <a:t>Mary </a:t>
            </a:r>
            <a:r>
              <a:rPr lang="es-ES" sz="1600" dirty="0" err="1"/>
              <a:t>Montagu</a:t>
            </a:r>
            <a:r>
              <a:rPr lang="es-ES" sz="1600" dirty="0"/>
              <a:t> era una bella mujer. En 1715, sobrevivió a un ataque de viruela, pero quedó cubierta de cicatrices. Mientras vivía en Turquía, en 1717, observó un método llamado inoculación que se practicaba allí comúnmente. Este tratamiento consistía en rasguñar la piel, para transmitir una forma atenuada del virus de la viruela a personas saludables y jóvenes, que luego se enfermaban, pero en la mayoría de los casos solo adquirían una forma suave de la enfermedad.</a:t>
            </a:r>
            <a:br>
              <a:rPr lang="es-CL" sz="1600" dirty="0"/>
            </a:br>
            <a:r>
              <a:rPr lang="es-ES" sz="1600" dirty="0"/>
              <a:t>Mary </a:t>
            </a:r>
            <a:r>
              <a:rPr lang="es-ES" sz="1600" dirty="0" err="1"/>
              <a:t>Montagu</a:t>
            </a:r>
            <a:r>
              <a:rPr lang="es-ES" sz="1600" dirty="0"/>
              <a:t> estaba convencida de que estas inoculaciones eran seguras, que permitió que se inoculara a su hijo y a su hija.</a:t>
            </a:r>
            <a:br>
              <a:rPr lang="es-CL" sz="1600" dirty="0"/>
            </a:br>
            <a:r>
              <a:rPr lang="es-ES" sz="1600" dirty="0"/>
              <a:t>En 1796, Edward </a:t>
            </a:r>
            <a:r>
              <a:rPr lang="es-ES" sz="1600" dirty="0" err="1"/>
              <a:t>Jenner</a:t>
            </a:r>
            <a:r>
              <a:rPr lang="es-ES" sz="1600" dirty="0"/>
              <a:t> usó inoculaciones con una enfermedad similar, la viruela de las vacas, para producir anticuerpos contra la viruela. Comparada con la inoculación de la viruela, este tratamiento tenía menos efectos secundarios y la persona tratada no podía infectar a otros. El tratamiento se hizo conocido como vacunación.</a:t>
            </a:r>
            <a:br>
              <a:rPr lang="es-CL" sz="1600" dirty="0"/>
            </a:br>
            <a:r>
              <a:rPr lang="es-ES" sz="1600" dirty="0"/>
              <a:t> </a:t>
            </a:r>
            <a:br>
              <a:rPr lang="es-CL" sz="1600" dirty="0"/>
            </a:br>
            <a:r>
              <a:rPr lang="es-ES" sz="1600" dirty="0"/>
              <a:t>A partir de esta historia, responde las preguntas 9, 10 y 11:</a:t>
            </a:r>
            <a:br>
              <a:rPr lang="es-CL" sz="1600" dirty="0"/>
            </a:br>
            <a:r>
              <a:rPr lang="es-ES" sz="1600" dirty="0"/>
              <a:t> </a:t>
            </a:r>
            <a:br>
              <a:rPr lang="es-CL" sz="1600" dirty="0"/>
            </a:br>
            <a:r>
              <a:rPr lang="es-CL" sz="1600" dirty="0"/>
              <a:t>9. </a:t>
            </a:r>
            <a:r>
              <a:rPr lang="es-ES_tradnl" sz="1600" b="1" dirty="0"/>
              <a:t>¿Contra qué tipo de enfermedad se puede vacunar a la gente?</a:t>
            </a:r>
            <a:br>
              <a:rPr lang="es-CL" sz="1600" dirty="0"/>
            </a:br>
            <a:r>
              <a:rPr lang="es-CL" sz="1600" dirty="0"/>
              <a:t>a) </a:t>
            </a:r>
            <a:r>
              <a:rPr lang="es-ES" sz="1600" dirty="0"/>
              <a:t>Enfermedades hereditarias como la hemofilia.</a:t>
            </a:r>
            <a:br>
              <a:rPr lang="es-CL" sz="1600" dirty="0"/>
            </a:br>
            <a:r>
              <a:rPr lang="es-CL" sz="1600" dirty="0"/>
              <a:t>b) </a:t>
            </a:r>
            <a:r>
              <a:rPr lang="es-ES" sz="1600" dirty="0">
                <a:solidFill>
                  <a:srgbClr val="FF0000"/>
                </a:solidFill>
              </a:rPr>
              <a:t>Enfermedades causadas por virus, como la polio.</a:t>
            </a:r>
            <a:br>
              <a:rPr lang="es-CL" sz="1600" dirty="0"/>
            </a:br>
            <a:r>
              <a:rPr lang="es-CL" sz="1600" dirty="0"/>
              <a:t>c) </a:t>
            </a:r>
            <a:r>
              <a:rPr lang="es-ES" sz="1600" dirty="0"/>
              <a:t>Enfermedades producto del mal funcionamiento del cuerpo, como la diabetes.</a:t>
            </a:r>
            <a:br>
              <a:rPr lang="es-CL" sz="1600" dirty="0"/>
            </a:br>
            <a:r>
              <a:rPr lang="es-CL" sz="1600" dirty="0"/>
              <a:t>d) </a:t>
            </a:r>
            <a:r>
              <a:rPr lang="es-ES" sz="1600" dirty="0"/>
              <a:t>Cualquier enfermedad que no tenga cura.</a:t>
            </a:r>
            <a:br>
              <a:rPr lang="es-CL" sz="1600" dirty="0"/>
            </a:br>
            <a:endParaRPr lang="es-CL" sz="1600" dirty="0"/>
          </a:p>
        </p:txBody>
      </p:sp>
      <p:pic>
        <p:nvPicPr>
          <p:cNvPr id="4" name="~PP127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011882"/>
          </a:xfrm>
        </p:spPr>
        <p:txBody>
          <a:bodyPr>
            <a:normAutofit/>
          </a:bodyPr>
          <a:lstStyle/>
          <a:p>
            <a:pPr lvl="0" algn="l"/>
            <a:r>
              <a:rPr lang="es-ES_tradnl" sz="1600" b="1" dirty="0"/>
              <a:t>10. Si los animales o los seres humanos contraen alguna enfermedad bacteriana infecciosa y luego se recuperan, generalmente, el tipo de bacteria que les causó la enfermedad no vuelve a </a:t>
            </a:r>
            <a:r>
              <a:rPr lang="es-ES_tradnl" sz="1600" b="1" dirty="0" err="1"/>
              <a:t>enfermarlos.¿Por</a:t>
            </a:r>
            <a:r>
              <a:rPr lang="es-ES_tradnl" sz="1600" b="1" dirty="0"/>
              <a:t> qué sucede esto?</a:t>
            </a:r>
            <a:br>
              <a:rPr lang="es-CL" sz="1600" dirty="0"/>
            </a:br>
            <a:r>
              <a:rPr lang="es-CL" sz="1600" dirty="0"/>
              <a:t>a) </a:t>
            </a:r>
            <a:r>
              <a:rPr lang="es-ES" sz="1600" dirty="0"/>
              <a:t>El cuerpo mata a todas las bacterias que pueden causar el mismo tipo de enfermedad.</a:t>
            </a:r>
            <a:br>
              <a:rPr lang="es-CL" sz="1600" dirty="0"/>
            </a:br>
            <a:r>
              <a:rPr lang="es-CL" sz="1600" dirty="0"/>
              <a:t>b) </a:t>
            </a:r>
            <a:r>
              <a:rPr lang="es-ES" sz="1600" dirty="0">
                <a:solidFill>
                  <a:srgbClr val="FF0000"/>
                </a:solidFill>
              </a:rPr>
              <a:t>El cuerpo genera anticuerpos que matan a este tipo de bacterias, antes de que se multipliquen</a:t>
            </a:r>
            <a:r>
              <a:rPr lang="es-ES" sz="1600" dirty="0"/>
              <a:t>.</a:t>
            </a:r>
            <a:br>
              <a:rPr lang="es-CL" sz="1600" dirty="0"/>
            </a:br>
            <a:r>
              <a:rPr lang="es-CL" sz="1600" dirty="0"/>
              <a:t>c) </a:t>
            </a:r>
            <a:r>
              <a:rPr lang="es-ES" sz="1600" dirty="0"/>
              <a:t>Los glóbulos rojos matan a todas las bacterias que pueden causar el mismo tipo de enfermedad.</a:t>
            </a:r>
            <a:br>
              <a:rPr lang="es-CL" sz="1600" dirty="0"/>
            </a:br>
            <a:r>
              <a:rPr lang="es-CL" sz="1600" dirty="0"/>
              <a:t>d) </a:t>
            </a:r>
            <a:r>
              <a:rPr lang="es-ES" sz="1600" dirty="0"/>
              <a:t>Los glóbulos rojos capturan y eliminan este tipo de bacterias del cuerpo.</a:t>
            </a:r>
            <a:br>
              <a:rPr lang="es-CL" sz="1600" dirty="0"/>
            </a:br>
            <a:r>
              <a:rPr lang="es-ES" sz="1600" dirty="0"/>
              <a:t> </a:t>
            </a:r>
            <a:br>
              <a:rPr lang="es-CL" sz="1600" dirty="0"/>
            </a:br>
            <a:r>
              <a:rPr lang="es-ES" sz="1600" dirty="0"/>
              <a:t> </a:t>
            </a:r>
            <a:br>
              <a:rPr lang="es-CL" sz="1600" dirty="0"/>
            </a:br>
            <a:r>
              <a:rPr lang="es-CL" sz="1600" dirty="0"/>
              <a:t>11. </a:t>
            </a:r>
            <a:r>
              <a:rPr lang="es-ES_tradnl" sz="1600" b="1" dirty="0"/>
              <a:t>La razón por la que se recomienda que niños y ancianos se vacunen contra la influenza (gripe) es:</a:t>
            </a:r>
            <a:br>
              <a:rPr lang="es-CL" sz="1600" dirty="0"/>
            </a:br>
            <a:r>
              <a:rPr lang="es-CL" sz="1600" dirty="0"/>
              <a:t>a) </a:t>
            </a:r>
            <a:r>
              <a:rPr lang="es-ES" sz="1600" dirty="0"/>
              <a:t>Los adultos jóvenes son inmunes y nunca les dará influenza.</a:t>
            </a:r>
            <a:br>
              <a:rPr lang="es-CL" sz="1600" dirty="0"/>
            </a:br>
            <a:r>
              <a:rPr lang="es-CL" sz="1600" dirty="0"/>
              <a:t>b</a:t>
            </a:r>
            <a:r>
              <a:rPr lang="es-CL" sz="1600" dirty="0">
                <a:solidFill>
                  <a:srgbClr val="FF0000"/>
                </a:solidFill>
              </a:rPr>
              <a:t>) </a:t>
            </a:r>
            <a:r>
              <a:rPr lang="es-ES" sz="1600" dirty="0">
                <a:solidFill>
                  <a:srgbClr val="FF0000"/>
                </a:solidFill>
              </a:rPr>
              <a:t>Los niños y ancianos tienen un sistema inmune más débil.</a:t>
            </a:r>
            <a:br>
              <a:rPr lang="es-CL" sz="1600" dirty="0"/>
            </a:br>
            <a:r>
              <a:rPr lang="es-CL" sz="1600" dirty="0"/>
              <a:t>c) </a:t>
            </a:r>
            <a:r>
              <a:rPr lang="es-ES" sz="1600" dirty="0"/>
              <a:t>Los niños y ancianos se exponen más a la enfermedad.</a:t>
            </a:r>
            <a:br>
              <a:rPr lang="es-CL" sz="1600" dirty="0"/>
            </a:br>
            <a:r>
              <a:rPr lang="es-CL" sz="1600" dirty="0"/>
              <a:t>d) </a:t>
            </a:r>
            <a:r>
              <a:rPr lang="es-ES" sz="1600" dirty="0"/>
              <a:t>Es muy caro vacunar a los adultos.</a:t>
            </a:r>
            <a:br>
              <a:rPr lang="es-CL" sz="1600" dirty="0"/>
            </a:br>
            <a:r>
              <a:rPr lang="es-ES" sz="1600" dirty="0"/>
              <a:t> </a:t>
            </a:r>
            <a:br>
              <a:rPr lang="es-CL" sz="1600" dirty="0"/>
            </a:br>
            <a:br>
              <a:rPr lang="es-CL" sz="1600" dirty="0"/>
            </a:br>
            <a:br>
              <a:rPr lang="es-CL" sz="1600" dirty="0"/>
            </a:br>
            <a:endParaRPr lang="es-CL" sz="1600" dirty="0"/>
          </a:p>
        </p:txBody>
      </p:sp>
      <p:pic>
        <p:nvPicPr>
          <p:cNvPr id="4" name="~PP298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2124</Words>
  <Application>Microsoft Office PowerPoint</Application>
  <PresentationFormat>Presentación en pantalla (4:3)</PresentationFormat>
  <Paragraphs>56</Paragraphs>
  <Slides>10</Slides>
  <Notes>0</Notes>
  <HiddenSlides>0</HiddenSlides>
  <MMClips>9</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Cambria</vt:lpstr>
      <vt:lpstr>Tema de Office</vt:lpstr>
      <vt:lpstr>  REVISIÓN Y ANÁLISIS DE ACTIVIDAD CALIFICADA   Tema: BARRERAS DEFENSIVAS Y VACUNAS 8º Básico </vt:lpstr>
      <vt:lpstr>¿Cuál es la variable dependiente?(1 pto) Concentración de anticuerpos          1. ¿Cuál es la variable dependiente?(1 pto) Concentración de anticuerpos 2. ¿Cuál ES LA VARIABLE INDEPENDIENTE? (1PTO)  Tiempo en días 3.¿Qué información entrega el gráfico?(1 pto): Concentración de anticuerpos después de dos vacunaciones con antígenos virales. 4.Indique el tipo de respuesta que se genera luego de la primera inyección y justifique por qué,después de algunos días, la concentración de anticuerpos decae(ver rúbrica) Respuesta inmune primaria. Debido a que la unión entre los anticuerpos y los antígenos del agente infeccioso promueve la fagocitosis de este.         </vt:lpstr>
      <vt:lpstr>   5. ¿Cómo es la concentración de anticuerpos después de la segunda inyección en comparación con la primera? ¿por qué?(ver rúbrica) (2 ptos) La concentración de anticuerpos después de la segunda inyección es mayor que en la primera, ya que los linfocitos B derivan a células plasmáticas y a células de memoria que se activan frente a un nuevo encuentro con el patógeno, permitiendo una respuesta más rápida.   6. ¿Qué tipo de inmunidad es la responsable de este fenómeno?(1 pto) Inmunidad Adaptativa o adquirida.  Si es más especifica, respuesta inmune humoral.  III. Selecciona la alternativa correcta destacando con amarillo(Total 11 puntos)   1. En un estudio realizado en una población de niños chilenos entre 2 y 6 años de edad se ha detectado un aumento de los casos de autismo en los últimos 5 años. El equipo de científicos que ha realizado tales estudios ha identificado una relación entre la utilización de preservantes con mercurio en las vacunas y la sintomatología en 20 niños en el último año. A partir de estos estudios, se ha considerado a las vacunas como causa del aumento del autismo, pero esto ha sido desestimado por la comunidad científica. ¿Cuál de las siguientes alternativas representa una razón para desestimar estas conclusiones?  a) No existe grupo control en la experimentación.  b) El número de individuos observados es insuficiente.  c)    El mercurio no presenta peligrosidad para el ser humano.  d) El autismo no tiene relación con los procesos de vacunación.               </vt:lpstr>
      <vt:lpstr>2. De los siguientes fluidos corporales, ¿Cuál transmite el VIH? a) Lágrima. b) Sangre.  c)  Sudor. d) Orina.  3. ¿De qué manera la flora bacteriana beneficia al ser humano?  a) Producen probióticos que protegen el interior del tubo digestivo.  b) Estimulan la proliferación de las células que forman parte del sistema inmune.  c) Compite con microorganismos patógenos en el intestino, evitando su proliferación. d) Liberan sustancias que recubren las paredes del intestino, evitando la formación de ulceras.   </vt:lpstr>
      <vt:lpstr>4. La siguiente tabla muestra datos sobre algunas de las enfermedades infecciosas que han ocurrido en nuestro país. La última columna corresponde al número de casos detectados luego de la aplicación de vacunas específicas para cada una. Basándose en los datos, ¿qué conclusión se puede establecer respecto a la efectividad de las vacunas?           a) La vacuna menos efectiva corresponde a la de la enfermedad tos ferina. b) Las vacunas no han tenido mayor impacto en la prevención de enfermedades infecciosas. c) Las vacunas han logrado disminuir en un alto porcentaje el número de casos de enfermedades infecciosas.    d) Las vacunas son efectivas solo para algunas enfermedades infecciosas, en otras no han tenido resultados favorables.   </vt:lpstr>
      <vt:lpstr>5. ¿Cuál de los siguientes mecanismos inmunitarios pertenece a la respuesta adaptativa?   a) El ácido clorhídrico mata bacterias que ingresan a través de los alimentos.  b) Un glóbulo blanco engulle y degrada a una bacteria patógena presente en un tejido   infectado.  c) Los linfocitos B producen anticuerpos para combatir a un virus que ha proliferado en la sangre.  d) El mucus producido por las vías respiratorias atrapa pequeñas partículas de polen que ingresan por las vías nasales.    A partir de la siguiente información, responde las preguntas Un grupo de científicos realizó un experimento, en que inocularon dos tipos de antígenos (A y B) a ratas de laboratorio.              </vt:lpstr>
      <vt:lpstr>6. ¿Qué barrera de defensa están estudiando los científicos?  a) Solo tercera  b) Solo Primera  c) Segunda y tercera  d) Primera y segunda    7. Si en la primera inmunización se inyectó al ratón solo antígeno A, y en la segunda antígeno A y B, ¿qué resultados obtendrán los científicos al analizar los anticuerpos luego de la segunda inmunización?  a) Solo habrá presencia de anticuerpos B.  b) Solo habrá presencia de anticuerpos B.  c) La cantidad de anticuerpos A será mayor que la cantidad de anticuerpos B.  d) La cantidad de anticuerpos B será mayor que la cantidad de anticuerpos A.    8. ¿Cuál de los siguientes conceptos incluye a los otros tres?  a) Linfocitos B.  b) Anticuerpos.  c) Linfocitos T.  d) Barrera terciaria.       </vt:lpstr>
      <vt:lpstr>LA HISTORIA DE LAS VACUNAS.   Mary Montagu era una bella mujer. En 1715, sobrevivió a un ataque de viruela, pero quedó cubierta de cicatrices. Mientras vivía en Turquía, en 1717, observó un método llamado inoculación que se practicaba allí comúnmente. Este tratamiento consistía en rasguñar la piel, para transmitir una forma atenuada del virus de la viruela a personas saludables y jóvenes, que luego se enfermaban, pero en la mayoría de los casos solo adquirían una forma suave de la enfermedad. Mary Montagu estaba convencida de que estas inoculaciones eran seguras, que permitió que se inoculara a su hijo y a su hija. En 1796, Edward Jenner usó inoculaciones con una enfermedad similar, la viruela de las vacas, para producir anticuerpos contra la viruela. Comparada con la inoculación de la viruela, este tratamiento tenía menos efectos secundarios y la persona tratada no podía infectar a otros. El tratamiento se hizo conocido como vacunación.   A partir de esta historia, responde las preguntas 9, 10 y 11:   9. ¿Contra qué tipo de enfermedad se puede vacunar a la gente? a) Enfermedades hereditarias como la hemofilia. b) Enfermedades causadas por virus, como la polio. c) Enfermedades producto del mal funcionamiento del cuerpo, como la diabetes. d) Cualquier enfermedad que no tenga cura. </vt:lpstr>
      <vt:lpstr>10. Si los animales o los seres humanos contraen alguna enfermedad bacteriana infecciosa y luego se recuperan, generalmente, el tipo de bacteria que les causó la enfermedad no vuelve a enfermarlos.¿Por qué sucede esto? a) El cuerpo mata a todas las bacterias que pueden causar el mismo tipo de enfermedad. b) El cuerpo genera anticuerpos que matan a este tipo de bacterias, antes de que se multipliquen. c) Los glóbulos rojos matan a todas las bacterias que pueden causar el mismo tipo de enfermedad. d) Los glóbulos rojos capturan y eliminan este tipo de bacterias del cuerpo.     11. La razón por la que se recomienda que niños y ancianos se vacunen contra la influenza (gripe) es: a) Los adultos jóvenes son inmunes y nunca les dará influenza. b) Los niños y ancianos tienen un sistema inmune más débil. c) Los niños y ancianos se exponen más a la enfermedad. d) Es muy caro vacunar a los adultos.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REVISIÓN Y ANÁLISIS DE ACTIVIDAD CALIFICADA   Tema: BARRERAS DEFENSIVAS Y VACUNAS 8º Básico</dc:title>
  <dc:creator>danilo</dc:creator>
  <cp:lastModifiedBy>YaninnaLepin</cp:lastModifiedBy>
  <cp:revision>5</cp:revision>
  <dcterms:created xsi:type="dcterms:W3CDTF">2020-06-02T19:26:00Z</dcterms:created>
  <dcterms:modified xsi:type="dcterms:W3CDTF">2020-06-17T15:47:58Z</dcterms:modified>
</cp:coreProperties>
</file>