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84" r:id="rId1"/>
  </p:sldMasterIdLst>
  <p:sldIdLst>
    <p:sldId id="270" r:id="rId2"/>
    <p:sldId id="273" r:id="rId3"/>
    <p:sldId id="271" r:id="rId4"/>
    <p:sldId id="272" r:id="rId5"/>
    <p:sldId id="275" r:id="rId6"/>
    <p:sldId id="274" r:id="rId7"/>
    <p:sldId id="276" r:id="rId8"/>
    <p:sldId id="277" r:id="rId9"/>
    <p:sldId id="278" r:id="rId10"/>
    <p:sldId id="279" r:id="rId11"/>
    <p:sldId id="280" r:id="rId12"/>
    <p:sldId id="282" r:id="rId13"/>
    <p:sldId id="284" r:id="rId14"/>
    <p:sldId id="285" r:id="rId15"/>
    <p:sldId id="286" r:id="rId16"/>
    <p:sldId id="283" r:id="rId17"/>
    <p:sldId id="28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p:restoredTop sz="90538" autoAdjust="0"/>
  </p:normalViewPr>
  <p:slideViewPr>
    <p:cSldViewPr snapToGrid="0">
      <p:cViewPr varScale="1">
        <p:scale>
          <a:sx n="70" d="100"/>
          <a:sy n="70" d="100"/>
        </p:scale>
        <p:origin x="100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C96B387-E9CB-4E56-B00A-8CC964A32E0A}" type="datetimeFigureOut">
              <a:rPr lang="es-CL" smtClean="0"/>
              <a:t>04-06-20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3151554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96B387-E9CB-4E56-B00A-8CC964A32E0A}" type="datetimeFigureOut">
              <a:rPr lang="es-CL" smtClean="0"/>
              <a:t>04-06-20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374819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96B387-E9CB-4E56-B00A-8CC964A32E0A}" type="datetimeFigureOut">
              <a:rPr lang="es-CL" smtClean="0"/>
              <a:t>04-06-20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2392816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96B387-E9CB-4E56-B00A-8CC964A32E0A}" type="datetimeFigureOut">
              <a:rPr lang="es-CL" smtClean="0"/>
              <a:t>04-06-20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2229707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C96B387-E9CB-4E56-B00A-8CC964A32E0A}" type="datetimeFigureOut">
              <a:rPr lang="es-CL" smtClean="0"/>
              <a:t>04-06-20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90515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C96B387-E9CB-4E56-B00A-8CC964A32E0A}" type="datetimeFigureOut">
              <a:rPr lang="es-CL" smtClean="0"/>
              <a:t>04-06-20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717156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C96B387-E9CB-4E56-B00A-8CC964A32E0A}" type="datetimeFigureOut">
              <a:rPr lang="es-CL" smtClean="0"/>
              <a:t>04-06-20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364498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C96B387-E9CB-4E56-B00A-8CC964A32E0A}" type="datetimeFigureOut">
              <a:rPr lang="es-CL" smtClean="0"/>
              <a:t>04-06-20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947140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6B387-E9CB-4E56-B00A-8CC964A32E0A}" type="datetimeFigureOut">
              <a:rPr lang="es-CL" smtClean="0"/>
              <a:t>04-06-20</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1756006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C96B387-E9CB-4E56-B00A-8CC964A32E0A}" type="datetimeFigureOut">
              <a:rPr lang="es-CL" smtClean="0"/>
              <a:t>04-06-20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780755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C96B387-E9CB-4E56-B00A-8CC964A32E0A}" type="datetimeFigureOut">
              <a:rPr lang="es-CL" smtClean="0"/>
              <a:t>04-06-20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EB323B8-4A40-46DA-9BCD-03A49822508E}" type="slidenum">
              <a:rPr lang="es-CL" smtClean="0"/>
              <a:t>‹Nr.›</a:t>
            </a:fld>
            <a:endParaRPr lang="es-CL"/>
          </a:p>
        </p:txBody>
      </p:sp>
    </p:spTree>
    <p:extLst>
      <p:ext uri="{BB962C8B-B14F-4D97-AF65-F5344CB8AC3E}">
        <p14:creationId xmlns:p14="http://schemas.microsoft.com/office/powerpoint/2010/main" val="10814479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6B387-E9CB-4E56-B00A-8CC964A32E0A}" type="datetimeFigureOut">
              <a:rPr lang="es-CL" smtClean="0"/>
              <a:t>04-06-20</a:t>
            </a:fld>
            <a:endParaRPr lang="es-C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323B8-4A40-46DA-9BCD-03A49822508E}" type="slidenum">
              <a:rPr lang="es-CL" smtClean="0"/>
              <a:t>‹Nr.›</a:t>
            </a:fld>
            <a:endParaRPr lang="es-CL"/>
          </a:p>
        </p:txBody>
      </p:sp>
    </p:spTree>
    <p:extLst>
      <p:ext uri="{BB962C8B-B14F-4D97-AF65-F5344CB8AC3E}">
        <p14:creationId xmlns:p14="http://schemas.microsoft.com/office/powerpoint/2010/main" val="3088095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17.m4a"/><Relationship Id="rId2" Type="http://schemas.openxmlformats.org/officeDocument/2006/relationships/audio" Target="../media/media17.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xmlns="" id="{90E784B7-BC6B-4C87-8A29-0B7E049522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Arc 192">
            <a:extLst>
              <a:ext uri="{FF2B5EF4-FFF2-40B4-BE49-F238E27FC236}">
                <a16:creationId xmlns:a16="http://schemas.microsoft.com/office/drawing/2014/main" xmlns="" id="{129A6924-D08B-45DD-8219-D130D09CE5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490427" y="683791"/>
            <a:ext cx="2987899" cy="2987899"/>
          </a:xfrm>
          <a:prstGeom prst="arc">
            <a:avLst>
              <a:gd name="adj1" fmla="val 16200000"/>
              <a:gd name="adj2" fmla="val 2120553"/>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xmlns="" id="{709FBBB4-786F-466E-85BB-7312DF3FB6BA}"/>
              </a:ext>
            </a:extLst>
          </p:cNvPr>
          <p:cNvSpPr>
            <a:spLocks noGrp="1"/>
          </p:cNvSpPr>
          <p:nvPr>
            <p:ph type="ctrTitle"/>
          </p:nvPr>
        </p:nvSpPr>
        <p:spPr>
          <a:xfrm>
            <a:off x="3701574" y="643467"/>
            <a:ext cx="7846959" cy="2542843"/>
          </a:xfrm>
        </p:spPr>
        <p:txBody>
          <a:bodyPr>
            <a:normAutofit/>
          </a:bodyPr>
          <a:lstStyle/>
          <a:p>
            <a:r>
              <a:rPr lang="es-MX" sz="5400" b="1" dirty="0">
                <a:latin typeface="+mn-lt"/>
              </a:rPr>
              <a:t>       FILOSOFÍA POLÍTICA</a:t>
            </a:r>
            <a:br>
              <a:rPr lang="es-MX" sz="5400" b="1" dirty="0">
                <a:latin typeface="+mn-lt"/>
              </a:rPr>
            </a:br>
            <a:r>
              <a:rPr lang="es-MX" sz="5400" b="1" dirty="0">
                <a:latin typeface="+mn-lt"/>
              </a:rPr>
              <a:t>(DPTO. FILOSOFÍA L-1  2020)</a:t>
            </a:r>
            <a:endParaRPr lang="es-CL" sz="5400" b="1" dirty="0">
              <a:latin typeface="+mn-lt"/>
            </a:endParaRPr>
          </a:p>
        </p:txBody>
      </p:sp>
      <p:pic>
        <p:nvPicPr>
          <p:cNvPr id="1026" name="Picture 2" descr="Liceo n.º 1 Javiera Carrera - Wikipedia, la enciclopedia libre">
            <a:extLst>
              <a:ext uri="{FF2B5EF4-FFF2-40B4-BE49-F238E27FC236}">
                <a16:creationId xmlns:a16="http://schemas.microsoft.com/office/drawing/2014/main" xmlns="" id="{3558FCCE-E9F0-4F2B-861E-31ED3D3970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5558"/>
          <a:stretch/>
        </p:blipFill>
        <p:spPr bwMode="auto">
          <a:xfrm>
            <a:off x="804118" y="779000"/>
            <a:ext cx="1848413" cy="1854821"/>
          </a:xfrm>
          <a:custGeom>
            <a:avLst/>
            <a:gdLst/>
            <a:ahLst/>
            <a:cxnLst/>
            <a:rect l="l" t="t" r="r" b="b"/>
            <a:pathLst>
              <a:path w="4048125" h="4048125">
                <a:moveTo>
                  <a:pt x="65094" y="0"/>
                </a:moveTo>
                <a:lnTo>
                  <a:pt x="3983031" y="0"/>
                </a:lnTo>
                <a:cubicBezTo>
                  <a:pt x="4018981" y="0"/>
                  <a:pt x="4048125" y="29144"/>
                  <a:pt x="4048125" y="65094"/>
                </a:cubicBezTo>
                <a:lnTo>
                  <a:pt x="4048125" y="3983031"/>
                </a:lnTo>
                <a:cubicBezTo>
                  <a:pt x="4048125" y="4018981"/>
                  <a:pt x="4018981" y="4048125"/>
                  <a:pt x="3983031" y="4048125"/>
                </a:cubicBezTo>
                <a:lnTo>
                  <a:pt x="65094" y="4048125"/>
                </a:lnTo>
                <a:cubicBezTo>
                  <a:pt x="29144" y="4048125"/>
                  <a:pt x="0" y="4018981"/>
                  <a:pt x="0" y="3983031"/>
                </a:cubicBezTo>
                <a:lnTo>
                  <a:pt x="0" y="65094"/>
                </a:lnTo>
                <a:cubicBezTo>
                  <a:pt x="0" y="29144"/>
                  <a:pt x="29144" y="0"/>
                  <a:pt x="65094" y="0"/>
                </a:cubicBezTo>
                <a:close/>
              </a:path>
            </a:pathLst>
          </a:custGeom>
          <a:noFill/>
          <a:extLst>
            <a:ext uri="{909E8E84-426E-40DD-AFC4-6F175D3DCCD1}">
              <a14:hiddenFill xmlns:a14="http://schemas.microsoft.com/office/drawing/2010/main">
                <a:solidFill>
                  <a:srgbClr val="FFFFFF"/>
                </a:solidFill>
              </a14:hiddenFill>
            </a:ext>
          </a:extLst>
        </p:spPr>
      </p:pic>
      <p:sp>
        <p:nvSpPr>
          <p:cNvPr id="194" name="Oval 193">
            <a:extLst>
              <a:ext uri="{FF2B5EF4-FFF2-40B4-BE49-F238E27FC236}">
                <a16:creationId xmlns:a16="http://schemas.microsoft.com/office/drawing/2014/main" xmlns="" id="{78DE83AE-C7A1-4B59-BEAD-E07C527756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89439" y="2387841"/>
            <a:ext cx="491961" cy="49196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xmlns="" id="{01B0AB56-1C73-492F-9E03-DF7B546AFC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16484" y="3190391"/>
            <a:ext cx="784976" cy="78497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ubtítulo 4">
            <a:extLst>
              <a:ext uri="{FF2B5EF4-FFF2-40B4-BE49-F238E27FC236}">
                <a16:creationId xmlns:a16="http://schemas.microsoft.com/office/drawing/2014/main" xmlns="" id="{834151C3-99C6-45FA-B2BF-1FD6E9F8C445}"/>
              </a:ext>
            </a:extLst>
          </p:cNvPr>
          <p:cNvSpPr>
            <a:spLocks noGrp="1"/>
          </p:cNvSpPr>
          <p:nvPr>
            <p:ph type="subTitle" idx="1"/>
          </p:nvPr>
        </p:nvSpPr>
        <p:spPr/>
        <p:txBody>
          <a:bodyPr>
            <a:normAutofit/>
          </a:bodyPr>
          <a:lstStyle/>
          <a:p>
            <a:r>
              <a:rPr lang="es-MX" sz="5400" b="1" dirty="0" smtClean="0"/>
              <a:t>Retroalimentaci</a:t>
            </a:r>
            <a:r>
              <a:rPr lang="es-ES_tradnl" sz="5400" b="1" dirty="0" err="1" smtClean="0"/>
              <a:t>ón</a:t>
            </a:r>
            <a:endParaRPr lang="es-CL" sz="5400" b="1" dirty="0"/>
          </a:p>
        </p:txBody>
      </p:sp>
      <p:pic>
        <p:nvPicPr>
          <p:cNvPr id="3" name="Sonido grabado">
            <a:hlinkClick r:id="" action="ppaction://media"/>
            <a:extLst>
              <a:ext uri="{FF2B5EF4-FFF2-40B4-BE49-F238E27FC236}">
                <a16:creationId xmlns:a16="http://schemas.microsoft.com/office/drawing/2014/main" xmlns="" id="{B776FF36-B7C7-4744-AD94-263EF36E0E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3326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6E658A-A78D-44EB-9D11-9A212CE62F34}"/>
              </a:ext>
            </a:extLst>
          </p:cNvPr>
          <p:cNvSpPr>
            <a:spLocks noGrp="1"/>
          </p:cNvSpPr>
          <p:nvPr>
            <p:ph type="title"/>
          </p:nvPr>
        </p:nvSpPr>
        <p:spPr/>
        <p:txBody>
          <a:bodyPr>
            <a:normAutofit/>
          </a:bodyPr>
          <a:lstStyle/>
          <a:p>
            <a:pPr algn="ctr"/>
            <a:r>
              <a:rPr lang="es-MX" b="1" dirty="0">
                <a:solidFill>
                  <a:prstClr val="black"/>
                </a:solidFill>
                <a:latin typeface="Calibri" panose="020F0502020204030204"/>
              </a:rPr>
              <a:t>                </a:t>
            </a:r>
            <a:r>
              <a:rPr lang="es-MX" sz="3600" b="1" dirty="0">
                <a:solidFill>
                  <a:prstClr val="black"/>
                </a:solidFill>
                <a:latin typeface="Calibri" panose="020F0502020204030204"/>
              </a:rPr>
              <a:t>FILOSOFÍA POLÍTICA CORRECCIONES</a:t>
            </a:r>
            <a:br>
              <a:rPr lang="es-MX" sz="3600" b="1" dirty="0">
                <a:solidFill>
                  <a:prstClr val="black"/>
                </a:solidFill>
                <a:latin typeface="Calibri" panose="020F0502020204030204"/>
              </a:rPr>
            </a:br>
            <a:r>
              <a:rPr lang="es-MX" sz="3600" b="1" dirty="0">
                <a:solidFill>
                  <a:prstClr val="black"/>
                </a:solidFill>
                <a:latin typeface="Calibri" panose="020F0502020204030204"/>
              </a:rPr>
              <a:t>               GUÍA N°1  (DPTO. FILOSOFÍA L-1  2020)</a:t>
            </a:r>
            <a:endParaRPr lang="es-CL" sz="3600" dirty="0"/>
          </a:p>
        </p:txBody>
      </p:sp>
      <p:pic>
        <p:nvPicPr>
          <p:cNvPr id="4" name="Imagen 3">
            <a:extLst>
              <a:ext uri="{FF2B5EF4-FFF2-40B4-BE49-F238E27FC236}">
                <a16:creationId xmlns:a16="http://schemas.microsoft.com/office/drawing/2014/main" xmlns="" id="{03C21FA8-D887-48D3-9692-A561B34C103D}"/>
              </a:ext>
            </a:extLst>
          </p:cNvPr>
          <p:cNvPicPr>
            <a:picLocks noChangeAspect="1"/>
          </p:cNvPicPr>
          <p:nvPr/>
        </p:nvPicPr>
        <p:blipFill>
          <a:blip r:embed="rId4"/>
          <a:stretch>
            <a:fillRect/>
          </a:stretch>
        </p:blipFill>
        <p:spPr>
          <a:xfrm>
            <a:off x="1433363" y="608889"/>
            <a:ext cx="835276" cy="838033"/>
          </a:xfrm>
          <a:prstGeom prst="rect">
            <a:avLst/>
          </a:prstGeom>
        </p:spPr>
      </p:pic>
      <p:graphicFrame>
        <p:nvGraphicFramePr>
          <p:cNvPr id="8" name="Marcador de contenido 7">
            <a:extLst>
              <a:ext uri="{FF2B5EF4-FFF2-40B4-BE49-F238E27FC236}">
                <a16:creationId xmlns:a16="http://schemas.microsoft.com/office/drawing/2014/main" xmlns="" id="{46E90751-ED6E-4149-B4E7-BD08F9E13FB1}"/>
              </a:ext>
            </a:extLst>
          </p:cNvPr>
          <p:cNvGraphicFramePr>
            <a:graphicFrameLocks noGrp="1"/>
          </p:cNvGraphicFramePr>
          <p:nvPr>
            <p:ph idx="1"/>
            <p:extLst>
              <p:ext uri="{D42A27DB-BD31-4B8C-83A1-F6EECF244321}">
                <p14:modId xmlns:p14="http://schemas.microsoft.com/office/powerpoint/2010/main" val="2135687437"/>
              </p:ext>
            </p:extLst>
          </p:nvPr>
        </p:nvGraphicFramePr>
        <p:xfrm>
          <a:off x="838200" y="1690686"/>
          <a:ext cx="10515600" cy="4802189"/>
        </p:xfrm>
        <a:graphic>
          <a:graphicData uri="http://schemas.openxmlformats.org/drawingml/2006/table">
            <a:tbl>
              <a:tblPr/>
              <a:tblGrid>
                <a:gridCol w="5140569">
                  <a:extLst>
                    <a:ext uri="{9D8B030D-6E8A-4147-A177-3AD203B41FA5}">
                      <a16:colId xmlns:a16="http://schemas.microsoft.com/office/drawing/2014/main" xmlns="" val="2946159594"/>
                    </a:ext>
                  </a:extLst>
                </a:gridCol>
                <a:gridCol w="5375031">
                  <a:extLst>
                    <a:ext uri="{9D8B030D-6E8A-4147-A177-3AD203B41FA5}">
                      <a16:colId xmlns:a16="http://schemas.microsoft.com/office/drawing/2014/main" xmlns="" val="2273399567"/>
                    </a:ext>
                  </a:extLst>
                </a:gridCol>
              </a:tblGrid>
              <a:tr h="2251407">
                <a:tc>
                  <a:txBody>
                    <a:bodyPr/>
                    <a:lstStyle/>
                    <a:p>
                      <a:pPr marL="42545">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1.LIBERTAD IMPLICA ACCIÓN SOCIAL</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marL="42545">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“la libertad de hablar con muchos y así darse cuenta de que el mundo es la totalidad de estos muchos, no era ni es el fin de la política, aquello que podría conseguirse por medios políticos; es más bien el contenido </a:t>
                      </a:r>
                      <a:r>
                        <a:rPr lang="es-CL" sz="1600" dirty="0" err="1">
                          <a:effectLst/>
                          <a:latin typeface="Calibri" panose="020F0502020204030204" pitchFamily="34" charset="0"/>
                          <a:ea typeface="Calibri" panose="020F0502020204030204" pitchFamily="34" charset="0"/>
                          <a:cs typeface="Calibri" panose="020F0502020204030204" pitchFamily="34" charset="0"/>
                        </a:rPr>
                        <a:t>auténtico</a:t>
                      </a:r>
                      <a:r>
                        <a:rPr lang="es-CL" sz="1600" dirty="0">
                          <a:effectLst/>
                          <a:latin typeface="Calibri" panose="020F0502020204030204" pitchFamily="34" charset="0"/>
                          <a:ea typeface="Calibri" panose="020F0502020204030204" pitchFamily="34" charset="0"/>
                          <a:cs typeface="Calibri" panose="020F0502020204030204" pitchFamily="34" charset="0"/>
                        </a:rPr>
                        <a:t> y el sentido de lo político mismo. En este sentido, política y libertad son idénticas y donde no hay esta </a:t>
                      </a:r>
                      <a:r>
                        <a:rPr lang="es-CL" sz="1600" dirty="0" err="1">
                          <a:effectLst/>
                          <a:latin typeface="Calibri" panose="020F0502020204030204" pitchFamily="34" charset="0"/>
                          <a:ea typeface="Calibri" panose="020F0502020204030204" pitchFamily="34" charset="0"/>
                          <a:cs typeface="Calibri" panose="020F0502020204030204" pitchFamily="34" charset="0"/>
                        </a:rPr>
                        <a:t>última</a:t>
                      </a:r>
                      <a:r>
                        <a:rPr lang="es-CL" sz="1600" dirty="0">
                          <a:effectLst/>
                          <a:latin typeface="Calibri" panose="020F0502020204030204" pitchFamily="34" charset="0"/>
                          <a:ea typeface="Calibri" panose="020F0502020204030204" pitchFamily="34" charset="0"/>
                          <a:cs typeface="Calibri" panose="020F0502020204030204" pitchFamily="34" charset="0"/>
                        </a:rPr>
                        <a:t>, tampoco hay espacio propiamente político.”</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mj-lt"/>
                        <a:buAutoNum type="arabicPeriod" startAt="2"/>
                      </a:pPr>
                      <a:r>
                        <a:rPr lang="es-CL" sz="1600" dirty="0">
                          <a:effectLst/>
                          <a:latin typeface="Calibri" panose="020F0502020204030204" pitchFamily="34" charset="0"/>
                          <a:ea typeface="Calibri" panose="020F0502020204030204" pitchFamily="34" charset="0"/>
                          <a:cs typeface="Calibri" panose="020F0502020204030204" pitchFamily="34" charset="0"/>
                        </a:rPr>
                        <a:t>COMUNICACIÓN COMO EXPRESIÓN DE LA COMUNIDAD </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marL="136525">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La razón por la cual el hombre es un ser social es evidente: (…)el hombre es el único animal que tiene palabra.(…) Pero la palabra es para manifestar lo conveniente y lo perjudicial, así como lo justo y lo injusto. Y esto es lo propio del hombre frente a los demás animales: poseer el sentido del bien y del mal, de lo justo y de lo injusto, y la participación comunitaria de estas cosas constituye la casa y la ciudad</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59841094"/>
                  </a:ext>
                </a:extLst>
              </a:tr>
              <a:tr h="2550782">
                <a:tc>
                  <a:txBody>
                    <a:bodyPr/>
                    <a:lstStyle/>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3 LO PÚBLICO Y LO POLÍTICO CON RELACIÓN A LO PERSONAL</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“Lo personal es, pues, implícitamente político en el sentido de que está condicionado por estructuras sociales compartidas, pero </a:t>
                      </a:r>
                      <a:r>
                        <a:rPr lang="es-CL" sz="1600" dirty="0" err="1">
                          <a:effectLst/>
                          <a:latin typeface="Calibri" panose="020F0502020204030204" pitchFamily="34" charset="0"/>
                          <a:ea typeface="Calibri" panose="020F0502020204030204" pitchFamily="34" charset="0"/>
                          <a:cs typeface="Calibri" panose="020F0502020204030204" pitchFamily="34" charset="0"/>
                        </a:rPr>
                        <a:t>también</a:t>
                      </a:r>
                      <a:r>
                        <a:rPr lang="es-CL" sz="1600" dirty="0">
                          <a:effectLst/>
                          <a:latin typeface="Calibri" panose="020F0502020204030204" pitchFamily="34" charset="0"/>
                          <a:ea typeface="Calibri" panose="020F0502020204030204" pitchFamily="34" charset="0"/>
                          <a:cs typeface="Calibri" panose="020F0502020204030204" pitchFamily="34" charset="0"/>
                        </a:rPr>
                        <a:t> lo personal ha sido inmunizado contra el desafío político al grado tal que la distinción </a:t>
                      </a:r>
                      <a:r>
                        <a:rPr lang="es-CL" sz="1600" dirty="0" err="1">
                          <a:effectLst/>
                          <a:latin typeface="Calibri" panose="020F0502020204030204" pitchFamily="34" charset="0"/>
                          <a:ea typeface="Calibri" panose="020F0502020204030204" pitchFamily="34" charset="0"/>
                          <a:cs typeface="Calibri" panose="020F0502020204030204" pitchFamily="34" charset="0"/>
                        </a:rPr>
                        <a:t>público</a:t>
                      </a:r>
                      <a:r>
                        <a:rPr lang="es-CL" sz="1600" dirty="0">
                          <a:effectLst/>
                          <a:latin typeface="Calibri" panose="020F0502020204030204" pitchFamily="34" charset="0"/>
                          <a:ea typeface="Calibri" panose="020F0502020204030204" pitchFamily="34" charset="0"/>
                          <a:cs typeface="Calibri" panose="020F0502020204030204" pitchFamily="34" charset="0"/>
                        </a:rPr>
                        <a:t>/privado perdura. Para la teoría feminista, lo personal deviene una categoría expansiva, donde se acomodan, aunque sea sólo de manera implícita, las estructuras políticas usualmente consideradas como </a:t>
                      </a:r>
                      <a:r>
                        <a:rPr lang="es-CL" sz="1600" dirty="0" err="1">
                          <a:effectLst/>
                          <a:latin typeface="Calibri" panose="020F0502020204030204" pitchFamily="34" charset="0"/>
                          <a:ea typeface="Calibri" panose="020F0502020204030204" pitchFamily="34" charset="0"/>
                          <a:cs typeface="Calibri" panose="020F0502020204030204" pitchFamily="34" charset="0"/>
                        </a:rPr>
                        <a:t>públicas</a:t>
                      </a:r>
                      <a:r>
                        <a:rPr lang="es-CL" sz="1600" dirty="0">
                          <a:effectLst/>
                          <a:latin typeface="Calibri" panose="020F0502020204030204" pitchFamily="34" charset="0"/>
                          <a:ea typeface="Calibri" panose="020F0502020204030204" pitchFamily="34" charset="0"/>
                          <a:cs typeface="Calibri" panose="020F0502020204030204" pitchFamily="34" charset="0"/>
                        </a:rPr>
                        <a:t>.”</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4 FUNCIONES SOCIALES DEL GOBERNANTE</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Debe (…) un príncipe mostrar predilección por el talento y conceder honores a quienes sobresalen en un arte. (…) debe velar por que sus ciudadanos ejerzan en paz sus oficios, tanto en el comercio como en la agricultura o en cualquier otra actividad (…), debe procurar recompensas (…) a todo aquel que piense en engrandecer su ciudad o su Estado por el procedimiento que fuere. (…)  debe entretener a la gente con fiestas y espectáculos.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84353867"/>
                  </a:ext>
                </a:extLst>
              </a:tr>
            </a:tbl>
          </a:graphicData>
        </a:graphic>
      </p:graphicFrame>
      <p:pic>
        <p:nvPicPr>
          <p:cNvPr id="3" name="Sonido grabado">
            <a:hlinkClick r:id="" action="ppaction://media"/>
            <a:extLst>
              <a:ext uri="{FF2B5EF4-FFF2-40B4-BE49-F238E27FC236}">
                <a16:creationId xmlns:a16="http://schemas.microsoft.com/office/drawing/2014/main" xmlns="" id="{195B4064-8140-4A6B-929F-24C992A244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0502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6E658A-A78D-44EB-9D11-9A212CE62F34}"/>
              </a:ext>
            </a:extLst>
          </p:cNvPr>
          <p:cNvSpPr>
            <a:spLocks noGrp="1"/>
          </p:cNvSpPr>
          <p:nvPr>
            <p:ph type="title"/>
          </p:nvPr>
        </p:nvSpPr>
        <p:spPr/>
        <p:txBody>
          <a:bodyPr>
            <a:normAutofit/>
          </a:bodyPr>
          <a:lstStyle/>
          <a:p>
            <a:pPr algn="ctr"/>
            <a:r>
              <a:rPr lang="es-MX" b="1" dirty="0">
                <a:solidFill>
                  <a:prstClr val="black"/>
                </a:solidFill>
                <a:latin typeface="Calibri" panose="020F0502020204030204"/>
              </a:rPr>
              <a:t>                </a:t>
            </a:r>
            <a:r>
              <a:rPr lang="es-MX" sz="3600" b="1" dirty="0">
                <a:solidFill>
                  <a:prstClr val="black"/>
                </a:solidFill>
                <a:latin typeface="Calibri" panose="020F0502020204030204"/>
              </a:rPr>
              <a:t>FILOSOFÍA POLÍTICA CORRECCIONES</a:t>
            </a:r>
            <a:br>
              <a:rPr lang="es-MX" sz="3600" b="1" dirty="0">
                <a:solidFill>
                  <a:prstClr val="black"/>
                </a:solidFill>
                <a:latin typeface="Calibri" panose="020F0502020204030204"/>
              </a:rPr>
            </a:br>
            <a:r>
              <a:rPr lang="es-MX" sz="3600" b="1" dirty="0">
                <a:solidFill>
                  <a:prstClr val="black"/>
                </a:solidFill>
                <a:latin typeface="Calibri" panose="020F0502020204030204"/>
              </a:rPr>
              <a:t>               GUÍA N°1  (DPTO. FILOSOFÍA L-1  2020)</a:t>
            </a:r>
            <a:endParaRPr lang="es-CL" sz="3600" dirty="0"/>
          </a:p>
        </p:txBody>
      </p:sp>
      <p:sp>
        <p:nvSpPr>
          <p:cNvPr id="3" name="Marcador de contenido 2">
            <a:extLst>
              <a:ext uri="{FF2B5EF4-FFF2-40B4-BE49-F238E27FC236}">
                <a16:creationId xmlns:a16="http://schemas.microsoft.com/office/drawing/2014/main" xmlns="" id="{7B1308C3-E2DD-40FF-B46B-7780FE0AD3C7}"/>
              </a:ext>
            </a:extLst>
          </p:cNvPr>
          <p:cNvSpPr>
            <a:spLocks noGrp="1"/>
          </p:cNvSpPr>
          <p:nvPr>
            <p:ph idx="1"/>
          </p:nvPr>
        </p:nvSpPr>
        <p:spPr>
          <a:xfrm>
            <a:off x="838200" y="1690688"/>
            <a:ext cx="9979855" cy="4486275"/>
          </a:xfrm>
        </p:spPr>
        <p:txBody>
          <a:bodyPr/>
          <a:lstStyle/>
          <a:p>
            <a:pPr>
              <a:lnSpc>
                <a:spcPct val="150000"/>
              </a:lnSpc>
              <a:spcAft>
                <a:spcPts val="0"/>
              </a:spcAft>
            </a:pPr>
            <a:r>
              <a:rPr lang="es-CL" sz="3600" dirty="0">
                <a:latin typeface="Calibri" panose="020F0502020204030204" pitchFamily="34" charset="0"/>
                <a:ea typeface="Calibri" panose="020F0502020204030204" pitchFamily="34" charset="0"/>
                <a:cs typeface="Calibri" panose="020F0502020204030204" pitchFamily="34" charset="0"/>
              </a:rPr>
              <a:t>3- ¿Qué consecuencias tiene la noción de política defendida por el texto para la práctica política? </a:t>
            </a:r>
          </a:p>
          <a:p>
            <a:pPr marL="0" indent="0">
              <a:lnSpc>
                <a:spcPct val="150000"/>
              </a:lnSpc>
              <a:spcAft>
                <a:spcPts val="0"/>
              </a:spcAft>
              <a:buNone/>
            </a:pPr>
            <a:r>
              <a:rPr lang="es-CL" sz="3600" dirty="0">
                <a:latin typeface="Calibri" panose="020F0502020204030204" pitchFamily="34" charset="0"/>
                <a:ea typeface="Calibri" panose="020F0502020204030204" pitchFamily="34" charset="0"/>
                <a:cs typeface="Calibri" panose="020F0502020204030204" pitchFamily="34" charset="0"/>
              </a:rPr>
              <a:t>Señale una consecuencia y explique brevemente        (4 PTOS.)</a:t>
            </a:r>
            <a:endParaRPr lang="es-CL" sz="3600" dirty="0">
              <a:latin typeface="Calibri" panose="020F0502020204030204" pitchFamily="34" charset="0"/>
              <a:ea typeface="Calibri" panose="020F0502020204030204" pitchFamily="34" charset="0"/>
              <a:cs typeface="Times New Roman" panose="02020603050405020304" pitchFamily="18" charset="0"/>
            </a:endParaRPr>
          </a:p>
          <a:p>
            <a:endParaRPr lang="es-CL" dirty="0"/>
          </a:p>
        </p:txBody>
      </p:sp>
      <p:pic>
        <p:nvPicPr>
          <p:cNvPr id="4" name="Imagen 3">
            <a:extLst>
              <a:ext uri="{FF2B5EF4-FFF2-40B4-BE49-F238E27FC236}">
                <a16:creationId xmlns:a16="http://schemas.microsoft.com/office/drawing/2014/main" xmlns="" id="{03C21FA8-D887-48D3-9692-A561B34C103D}"/>
              </a:ext>
            </a:extLst>
          </p:cNvPr>
          <p:cNvPicPr>
            <a:picLocks noChangeAspect="1"/>
          </p:cNvPicPr>
          <p:nvPr/>
        </p:nvPicPr>
        <p:blipFill>
          <a:blip r:embed="rId4"/>
          <a:stretch>
            <a:fillRect/>
          </a:stretch>
        </p:blipFill>
        <p:spPr>
          <a:xfrm>
            <a:off x="1433363" y="608889"/>
            <a:ext cx="835276" cy="838033"/>
          </a:xfrm>
          <a:prstGeom prst="rect">
            <a:avLst/>
          </a:prstGeom>
        </p:spPr>
      </p:pic>
      <p:pic>
        <p:nvPicPr>
          <p:cNvPr id="5" name="Sonido grabado">
            <a:hlinkClick r:id="" action="ppaction://media"/>
            <a:extLst>
              <a:ext uri="{FF2B5EF4-FFF2-40B4-BE49-F238E27FC236}">
                <a16:creationId xmlns:a16="http://schemas.microsoft.com/office/drawing/2014/main" xmlns="" id="{36D16D44-7E9C-433F-A33C-AFD7451EEA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262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6E658A-A78D-44EB-9D11-9A212CE62F34}"/>
              </a:ext>
            </a:extLst>
          </p:cNvPr>
          <p:cNvSpPr>
            <a:spLocks noGrp="1"/>
          </p:cNvSpPr>
          <p:nvPr>
            <p:ph type="title"/>
          </p:nvPr>
        </p:nvSpPr>
        <p:spPr>
          <a:xfrm>
            <a:off x="838200" y="232390"/>
            <a:ext cx="10515600" cy="1325563"/>
          </a:xfrm>
        </p:spPr>
        <p:txBody>
          <a:bodyPr>
            <a:normAutofit/>
          </a:bodyPr>
          <a:lstStyle/>
          <a:p>
            <a:pPr algn="ctr"/>
            <a:r>
              <a:rPr lang="es-MX" b="1" dirty="0">
                <a:solidFill>
                  <a:prstClr val="black"/>
                </a:solidFill>
                <a:latin typeface="Calibri" panose="020F0502020204030204"/>
              </a:rPr>
              <a:t>                </a:t>
            </a:r>
            <a:r>
              <a:rPr lang="es-MX" sz="3600" b="1" dirty="0">
                <a:solidFill>
                  <a:prstClr val="black"/>
                </a:solidFill>
                <a:latin typeface="Calibri" panose="020F0502020204030204"/>
              </a:rPr>
              <a:t>FILOSOFÍA POLÍTICA CORRECCIONES</a:t>
            </a:r>
            <a:br>
              <a:rPr lang="es-MX" sz="3600" b="1" dirty="0">
                <a:solidFill>
                  <a:prstClr val="black"/>
                </a:solidFill>
                <a:latin typeface="Calibri" panose="020F0502020204030204"/>
              </a:rPr>
            </a:br>
            <a:r>
              <a:rPr lang="es-MX" sz="3600" b="1" dirty="0">
                <a:solidFill>
                  <a:prstClr val="black"/>
                </a:solidFill>
                <a:latin typeface="Calibri" panose="020F0502020204030204"/>
              </a:rPr>
              <a:t>               GUÍA N°1  (DPTO. FILOSOFÍA L-1  2020)</a:t>
            </a:r>
            <a:endParaRPr lang="es-CL" sz="3600" dirty="0"/>
          </a:p>
        </p:txBody>
      </p:sp>
      <p:graphicFrame>
        <p:nvGraphicFramePr>
          <p:cNvPr id="5" name="Marcador de contenido 4">
            <a:extLst>
              <a:ext uri="{FF2B5EF4-FFF2-40B4-BE49-F238E27FC236}">
                <a16:creationId xmlns:a16="http://schemas.microsoft.com/office/drawing/2014/main" xmlns="" id="{F58B90C7-045D-4772-994B-D365D992377B}"/>
              </a:ext>
            </a:extLst>
          </p:cNvPr>
          <p:cNvGraphicFramePr>
            <a:graphicFrameLocks noGrp="1"/>
          </p:cNvGraphicFramePr>
          <p:nvPr>
            <p:ph idx="1"/>
            <p:extLst>
              <p:ext uri="{D42A27DB-BD31-4B8C-83A1-F6EECF244321}">
                <p14:modId xmlns:p14="http://schemas.microsoft.com/office/powerpoint/2010/main" val="3633451720"/>
              </p:ext>
            </p:extLst>
          </p:nvPr>
        </p:nvGraphicFramePr>
        <p:xfrm>
          <a:off x="1433363" y="1541244"/>
          <a:ext cx="9097440" cy="4108958"/>
        </p:xfrm>
        <a:graphic>
          <a:graphicData uri="http://schemas.openxmlformats.org/drawingml/2006/table">
            <a:tbl>
              <a:tblPr/>
              <a:tblGrid>
                <a:gridCol w="4686838">
                  <a:extLst>
                    <a:ext uri="{9D8B030D-6E8A-4147-A177-3AD203B41FA5}">
                      <a16:colId xmlns:a16="http://schemas.microsoft.com/office/drawing/2014/main" xmlns="" val="2765269073"/>
                    </a:ext>
                  </a:extLst>
                </a:gridCol>
                <a:gridCol w="4410602">
                  <a:extLst>
                    <a:ext uri="{9D8B030D-6E8A-4147-A177-3AD203B41FA5}">
                      <a16:colId xmlns:a16="http://schemas.microsoft.com/office/drawing/2014/main" xmlns="" val="16415179"/>
                    </a:ext>
                  </a:extLst>
                </a:gridCol>
              </a:tblGrid>
              <a:tr h="1177330">
                <a:tc>
                  <a:txBody>
                    <a:bodyPr/>
                    <a:lstStyle/>
                    <a:p>
                      <a:pPr marL="342900" lvl="0" indent="-342900">
                        <a:lnSpc>
                          <a:spcPct val="107000"/>
                        </a:lnSpc>
                        <a:spcAft>
                          <a:spcPts val="0"/>
                        </a:spcAft>
                        <a:buFont typeface="+mj-lt"/>
                        <a:buAutoNum type="arabicPeriod"/>
                      </a:pPr>
                      <a:r>
                        <a:rPr lang="es-CL" sz="1800" dirty="0">
                          <a:effectLst/>
                          <a:latin typeface="Calibri" panose="020F0502020204030204" pitchFamily="34" charset="0"/>
                          <a:ea typeface="Calibri" panose="020F0502020204030204" pitchFamily="34" charset="0"/>
                          <a:cs typeface="Calibri" panose="020F0502020204030204" pitchFamily="34" charset="0"/>
                        </a:rPr>
                        <a:t>LIBERTAD V/S VIOLENCIA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800" dirty="0">
                          <a:effectLst/>
                          <a:latin typeface="Calibri" panose="020F0502020204030204" pitchFamily="34" charset="0"/>
                          <a:ea typeface="Calibri" panose="020F0502020204030204" pitchFamily="34" charset="0"/>
                          <a:cs typeface="Calibri" panose="020F0502020204030204" pitchFamily="34" charset="0"/>
                        </a:rPr>
                        <a:t>“la libertad misma como algo político y no como el fin supremo de los medios políticos, y  comprendamos que coacción y violencia eran medios para proteger o fundar o ampliar el espacio político”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07000"/>
                        </a:lnSpc>
                        <a:spcAft>
                          <a:spcPts val="0"/>
                        </a:spcAft>
                        <a:buFont typeface="+mj-lt"/>
                        <a:buNone/>
                      </a:pPr>
                      <a:r>
                        <a:rPr lang="es-CL" sz="1800" dirty="0">
                          <a:effectLst/>
                          <a:latin typeface="Calibri" panose="020F0502020204030204" pitchFamily="34" charset="0"/>
                          <a:ea typeface="Times New Roman" panose="02020603050405020304" pitchFamily="18" charset="0"/>
                          <a:cs typeface="Calibri" panose="020F0502020204030204" pitchFamily="34" charset="0"/>
                        </a:rPr>
                        <a:t>2.   LEY Y JUSTICIA COMO ORDENADORES DE LA NATURALEZA HUMANA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800" dirty="0">
                          <a:effectLst/>
                          <a:latin typeface="Calibri" panose="020F0502020204030204" pitchFamily="34" charset="0"/>
                          <a:ea typeface="Times New Roman" panose="02020603050405020304" pitchFamily="18" charset="0"/>
                          <a:cs typeface="Calibri" panose="020F0502020204030204" pitchFamily="34" charset="0"/>
                        </a:rPr>
                        <a:t>“</a:t>
                      </a:r>
                      <a:r>
                        <a:rPr lang="es-CL" sz="1800" dirty="0">
                          <a:effectLst/>
                          <a:latin typeface="Calibri" panose="020F0502020204030204" pitchFamily="34" charset="0"/>
                          <a:ea typeface="Calibri" panose="020F0502020204030204" pitchFamily="34" charset="0"/>
                          <a:cs typeface="Calibri" panose="020F0502020204030204" pitchFamily="34" charset="0"/>
                        </a:rPr>
                        <a:t>Pues así como el hombre perfecto es el mejor de los animales, así también, apartado de la ley y de la justicia, es el peor de todos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8791576"/>
                  </a:ext>
                </a:extLst>
              </a:tr>
              <a:tr h="2340123">
                <a:tc>
                  <a:txBody>
                    <a:bodyPr/>
                    <a:lstStyle/>
                    <a:p>
                      <a:pPr>
                        <a:lnSpc>
                          <a:spcPct val="107000"/>
                        </a:lnSpc>
                        <a:spcAft>
                          <a:spcPts val="0"/>
                        </a:spcAft>
                      </a:pPr>
                      <a:r>
                        <a:rPr lang="es-CL" sz="1800" dirty="0">
                          <a:effectLst/>
                          <a:latin typeface="Calibri" panose="020F0502020204030204" pitchFamily="34" charset="0"/>
                          <a:ea typeface="Calibri" panose="020F0502020204030204" pitchFamily="34" charset="0"/>
                          <a:cs typeface="Calibri" panose="020F0502020204030204" pitchFamily="34" charset="0"/>
                        </a:rPr>
                        <a:t>3 LO PERSONAL ES LO POLÍTICO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800" dirty="0">
                          <a:effectLst/>
                          <a:latin typeface="Calibri" panose="020F0502020204030204" pitchFamily="34" charset="0"/>
                          <a:ea typeface="Times New Roman" panose="02020603050405020304" pitchFamily="18" charset="0"/>
                          <a:cs typeface="Calibri" panose="020F0502020204030204" pitchFamily="34" charset="0"/>
                        </a:rPr>
                        <a:t> </a:t>
                      </a:r>
                      <a:r>
                        <a:rPr lang="es-CL" sz="1800" dirty="0">
                          <a:effectLst/>
                          <a:latin typeface="Calibri" panose="020F0502020204030204" pitchFamily="34" charset="0"/>
                          <a:ea typeface="Calibri" panose="020F0502020204030204" pitchFamily="34" charset="0"/>
                          <a:cs typeface="Calibri" panose="020F0502020204030204" pitchFamily="34" charset="0"/>
                        </a:rPr>
                        <a:t>“hay, latente en la fórmula “lo personal es político” de la teoría feminista, el supuesto de que el mundo de la vida de las relaciones de </a:t>
                      </a:r>
                      <a:r>
                        <a:rPr lang="es-CL" sz="1800" dirty="0" err="1">
                          <a:effectLst/>
                          <a:latin typeface="Calibri" panose="020F0502020204030204" pitchFamily="34" charset="0"/>
                          <a:ea typeface="Calibri" panose="020F0502020204030204" pitchFamily="34" charset="0"/>
                          <a:cs typeface="Calibri" panose="020F0502020204030204" pitchFamily="34" charset="0"/>
                        </a:rPr>
                        <a:t>género</a:t>
                      </a:r>
                      <a:r>
                        <a:rPr lang="es-CL" sz="1800" dirty="0">
                          <a:effectLst/>
                          <a:latin typeface="Calibri" panose="020F0502020204030204" pitchFamily="34" charset="0"/>
                          <a:ea typeface="Calibri" panose="020F0502020204030204" pitchFamily="34" charset="0"/>
                          <a:cs typeface="Calibri" panose="020F0502020204030204" pitchFamily="34" charset="0"/>
                        </a:rPr>
                        <a:t> está constituido (…)por los actos concretos e históricamente mediados de los individuos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800" dirty="0">
                          <a:effectLst/>
                          <a:latin typeface="Calibri" panose="020F0502020204030204" pitchFamily="34" charset="0"/>
                          <a:ea typeface="Calibri" panose="020F0502020204030204" pitchFamily="34" charset="0"/>
                          <a:cs typeface="Calibri" panose="020F0502020204030204" pitchFamily="34" charset="0"/>
                        </a:rPr>
                        <a:t>4 MALAS PRÁCTICAS ARRUINAN AL PUEBLO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800" dirty="0">
                          <a:effectLst/>
                          <a:latin typeface="Calibri" panose="020F0502020204030204" pitchFamily="34" charset="0"/>
                          <a:ea typeface="Calibri" panose="020F0502020204030204" pitchFamily="34" charset="0"/>
                          <a:cs typeface="Calibri" panose="020F0502020204030204" pitchFamily="34" charset="0"/>
                        </a:rPr>
                        <a:t>“Cabe notar aquí que un príncipe debe reparar en no forjar una alianza con otro más poderoso que </a:t>
                      </a:r>
                      <a:r>
                        <a:rPr lang="es-CL" sz="1800" dirty="0" err="1">
                          <a:effectLst/>
                          <a:latin typeface="Calibri" panose="020F0502020204030204" pitchFamily="34" charset="0"/>
                          <a:ea typeface="Calibri" panose="020F0502020204030204" pitchFamily="34" charset="0"/>
                          <a:cs typeface="Calibri" panose="020F0502020204030204" pitchFamily="34" charset="0"/>
                        </a:rPr>
                        <a:t>él</a:t>
                      </a:r>
                      <a:r>
                        <a:rPr lang="es-CL" sz="1800" dirty="0">
                          <a:effectLst/>
                          <a:latin typeface="Calibri" panose="020F0502020204030204" pitchFamily="34" charset="0"/>
                          <a:ea typeface="Calibri" panose="020F0502020204030204" pitchFamily="34" charset="0"/>
                          <a:cs typeface="Calibri" panose="020F0502020204030204" pitchFamily="34" charset="0"/>
                        </a:rPr>
                        <a:t> al objeto de perjudicar a terceros, sino acuciado por la necesidad, como antes se dijo, pues si vence te conviertes en su rehén, y los príncipes deben evitar al máximo estar a discreción de otros”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65945605"/>
                  </a:ext>
                </a:extLst>
              </a:tr>
            </a:tbl>
          </a:graphicData>
        </a:graphic>
      </p:graphicFrame>
      <p:pic>
        <p:nvPicPr>
          <p:cNvPr id="4" name="Imagen 3">
            <a:extLst>
              <a:ext uri="{FF2B5EF4-FFF2-40B4-BE49-F238E27FC236}">
                <a16:creationId xmlns:a16="http://schemas.microsoft.com/office/drawing/2014/main" xmlns="" id="{03C21FA8-D887-48D3-9692-A561B34C103D}"/>
              </a:ext>
            </a:extLst>
          </p:cNvPr>
          <p:cNvPicPr>
            <a:picLocks noChangeAspect="1"/>
          </p:cNvPicPr>
          <p:nvPr/>
        </p:nvPicPr>
        <p:blipFill>
          <a:blip r:embed="rId4"/>
          <a:stretch>
            <a:fillRect/>
          </a:stretch>
        </p:blipFill>
        <p:spPr>
          <a:xfrm>
            <a:off x="1433363" y="608889"/>
            <a:ext cx="835276" cy="838033"/>
          </a:xfrm>
          <a:prstGeom prst="rect">
            <a:avLst/>
          </a:prstGeom>
        </p:spPr>
      </p:pic>
      <p:pic>
        <p:nvPicPr>
          <p:cNvPr id="3" name="Sonido grabado">
            <a:hlinkClick r:id="" action="ppaction://media"/>
            <a:extLst>
              <a:ext uri="{FF2B5EF4-FFF2-40B4-BE49-F238E27FC236}">
                <a16:creationId xmlns:a16="http://schemas.microsoft.com/office/drawing/2014/main" xmlns="" id="{16801C14-02EB-49C0-9D1C-D31D0C6D1F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7711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6E658A-A78D-44EB-9D11-9A212CE62F34}"/>
              </a:ext>
            </a:extLst>
          </p:cNvPr>
          <p:cNvSpPr>
            <a:spLocks noGrp="1"/>
          </p:cNvSpPr>
          <p:nvPr>
            <p:ph type="title"/>
          </p:nvPr>
        </p:nvSpPr>
        <p:spPr/>
        <p:txBody>
          <a:bodyPr>
            <a:normAutofit/>
          </a:bodyPr>
          <a:lstStyle/>
          <a:p>
            <a:pPr algn="ctr"/>
            <a:r>
              <a:rPr lang="es-MX" b="1" dirty="0">
                <a:solidFill>
                  <a:prstClr val="black"/>
                </a:solidFill>
                <a:latin typeface="Calibri" panose="020F0502020204030204"/>
              </a:rPr>
              <a:t>                </a:t>
            </a:r>
            <a:r>
              <a:rPr lang="es-MX" sz="3600" b="1" dirty="0">
                <a:solidFill>
                  <a:prstClr val="black"/>
                </a:solidFill>
                <a:latin typeface="Calibri" panose="020F0502020204030204"/>
              </a:rPr>
              <a:t>FILOSOFÍA POLÍTICA CORRECCIONES</a:t>
            </a:r>
            <a:br>
              <a:rPr lang="es-MX" sz="3600" b="1" dirty="0">
                <a:solidFill>
                  <a:prstClr val="black"/>
                </a:solidFill>
                <a:latin typeface="Calibri" panose="020F0502020204030204"/>
              </a:rPr>
            </a:br>
            <a:r>
              <a:rPr lang="es-MX" sz="3600" b="1" dirty="0">
                <a:solidFill>
                  <a:prstClr val="black"/>
                </a:solidFill>
                <a:latin typeface="Calibri" panose="020F0502020204030204"/>
              </a:rPr>
              <a:t>               GUÍA N°1  (DPTO. FILOSOFÍA L-1  2020)</a:t>
            </a:r>
            <a:endParaRPr lang="es-CL" sz="3600" dirty="0"/>
          </a:p>
        </p:txBody>
      </p:sp>
      <p:sp>
        <p:nvSpPr>
          <p:cNvPr id="3" name="Marcador de contenido 2">
            <a:extLst>
              <a:ext uri="{FF2B5EF4-FFF2-40B4-BE49-F238E27FC236}">
                <a16:creationId xmlns:a16="http://schemas.microsoft.com/office/drawing/2014/main" xmlns="" id="{7B1308C3-E2DD-40FF-B46B-7780FE0AD3C7}"/>
              </a:ext>
            </a:extLst>
          </p:cNvPr>
          <p:cNvSpPr>
            <a:spLocks noGrp="1"/>
          </p:cNvSpPr>
          <p:nvPr>
            <p:ph idx="1"/>
          </p:nvPr>
        </p:nvSpPr>
        <p:spPr>
          <a:xfrm>
            <a:off x="838200" y="1690688"/>
            <a:ext cx="10515600" cy="4486275"/>
          </a:xfrm>
        </p:spPr>
        <p:txBody>
          <a:bodyPr/>
          <a:lstStyle/>
          <a:p>
            <a:pPr>
              <a:lnSpc>
                <a:spcPct val="150000"/>
              </a:lnSpc>
              <a:spcAft>
                <a:spcPts val="0"/>
              </a:spcAft>
            </a:pPr>
            <a:r>
              <a:rPr lang="es-CL" sz="3600" dirty="0">
                <a:latin typeface="Calibri" panose="020F0502020204030204" pitchFamily="34" charset="0"/>
                <a:ea typeface="Calibri" panose="020F0502020204030204" pitchFamily="34" charset="0"/>
                <a:cs typeface="Calibri" panose="020F0502020204030204" pitchFamily="34" charset="0"/>
              </a:rPr>
              <a:t>4.- ¿Sobre qué conceptos clave es construida la argumentación? </a:t>
            </a:r>
          </a:p>
          <a:p>
            <a:pPr marL="0" indent="0">
              <a:lnSpc>
                <a:spcPct val="150000"/>
              </a:lnSpc>
              <a:spcAft>
                <a:spcPts val="0"/>
              </a:spcAft>
              <a:buNone/>
            </a:pPr>
            <a:r>
              <a:rPr lang="es-CL" sz="3600" dirty="0">
                <a:latin typeface="Calibri" panose="020F0502020204030204" pitchFamily="34" charset="0"/>
                <a:ea typeface="Calibri" panose="020F0502020204030204" pitchFamily="34" charset="0"/>
                <a:cs typeface="Calibri" panose="020F0502020204030204" pitchFamily="34" charset="0"/>
              </a:rPr>
              <a:t>Señale al menos uno ¿Cómo son definidos? </a:t>
            </a:r>
          </a:p>
          <a:p>
            <a:pPr marL="0" indent="0">
              <a:lnSpc>
                <a:spcPct val="150000"/>
              </a:lnSpc>
              <a:spcAft>
                <a:spcPts val="0"/>
              </a:spcAft>
              <a:buNone/>
            </a:pPr>
            <a:r>
              <a:rPr lang="es-CL" sz="3600" dirty="0">
                <a:latin typeface="Calibri" panose="020F0502020204030204" pitchFamily="34" charset="0"/>
                <a:ea typeface="Calibri" panose="020F0502020204030204" pitchFamily="34" charset="0"/>
                <a:cs typeface="Calibri" panose="020F0502020204030204" pitchFamily="34" charset="0"/>
              </a:rPr>
              <a:t>Explique brevemente(8 PTOS.)</a:t>
            </a:r>
            <a:endParaRPr lang="es-CL" sz="3600" dirty="0">
              <a:latin typeface="Calibri" panose="020F0502020204030204" pitchFamily="34" charset="0"/>
              <a:ea typeface="Calibri" panose="020F0502020204030204" pitchFamily="34" charset="0"/>
              <a:cs typeface="Times New Roman" panose="02020603050405020304" pitchFamily="18" charset="0"/>
            </a:endParaRPr>
          </a:p>
          <a:p>
            <a:endParaRPr lang="es-CL" dirty="0"/>
          </a:p>
        </p:txBody>
      </p:sp>
      <p:pic>
        <p:nvPicPr>
          <p:cNvPr id="4" name="Imagen 3">
            <a:extLst>
              <a:ext uri="{FF2B5EF4-FFF2-40B4-BE49-F238E27FC236}">
                <a16:creationId xmlns:a16="http://schemas.microsoft.com/office/drawing/2014/main" xmlns="" id="{03C21FA8-D887-48D3-9692-A561B34C103D}"/>
              </a:ext>
            </a:extLst>
          </p:cNvPr>
          <p:cNvPicPr>
            <a:picLocks noChangeAspect="1"/>
          </p:cNvPicPr>
          <p:nvPr/>
        </p:nvPicPr>
        <p:blipFill>
          <a:blip r:embed="rId4"/>
          <a:stretch>
            <a:fillRect/>
          </a:stretch>
        </p:blipFill>
        <p:spPr>
          <a:xfrm>
            <a:off x="1433363" y="608889"/>
            <a:ext cx="835276" cy="838033"/>
          </a:xfrm>
          <a:prstGeom prst="rect">
            <a:avLst/>
          </a:prstGeom>
        </p:spPr>
      </p:pic>
      <p:pic>
        <p:nvPicPr>
          <p:cNvPr id="5" name="Sonido grabado">
            <a:hlinkClick r:id="" action="ppaction://media"/>
            <a:extLst>
              <a:ext uri="{FF2B5EF4-FFF2-40B4-BE49-F238E27FC236}">
                <a16:creationId xmlns:a16="http://schemas.microsoft.com/office/drawing/2014/main" xmlns="" id="{FA2FF3A8-BBBA-42B0-A2D9-755DF86C48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8541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6E658A-A78D-44EB-9D11-9A212CE62F34}"/>
              </a:ext>
            </a:extLst>
          </p:cNvPr>
          <p:cNvSpPr>
            <a:spLocks noGrp="1"/>
          </p:cNvSpPr>
          <p:nvPr>
            <p:ph type="title"/>
          </p:nvPr>
        </p:nvSpPr>
        <p:spPr/>
        <p:txBody>
          <a:bodyPr>
            <a:normAutofit/>
          </a:bodyPr>
          <a:lstStyle/>
          <a:p>
            <a:pPr algn="ctr"/>
            <a:r>
              <a:rPr lang="es-MX" b="1" dirty="0">
                <a:solidFill>
                  <a:prstClr val="black"/>
                </a:solidFill>
                <a:latin typeface="Calibri" panose="020F0502020204030204"/>
              </a:rPr>
              <a:t>                </a:t>
            </a:r>
            <a:r>
              <a:rPr lang="es-MX" sz="3600" b="1" dirty="0">
                <a:solidFill>
                  <a:prstClr val="black"/>
                </a:solidFill>
                <a:latin typeface="Calibri" panose="020F0502020204030204"/>
              </a:rPr>
              <a:t>FILOSOFÍA POLÍTICA CORRECCIONES</a:t>
            </a:r>
            <a:br>
              <a:rPr lang="es-MX" sz="3600" b="1" dirty="0">
                <a:solidFill>
                  <a:prstClr val="black"/>
                </a:solidFill>
                <a:latin typeface="Calibri" panose="020F0502020204030204"/>
              </a:rPr>
            </a:br>
            <a:r>
              <a:rPr lang="es-MX" sz="3600" b="1" dirty="0">
                <a:solidFill>
                  <a:prstClr val="black"/>
                </a:solidFill>
                <a:latin typeface="Calibri" panose="020F0502020204030204"/>
              </a:rPr>
              <a:t>               GUÍA N°1  (DPTO. FILOSOFÍA L-1  2020)</a:t>
            </a:r>
            <a:endParaRPr lang="es-CL" sz="3600" dirty="0"/>
          </a:p>
        </p:txBody>
      </p:sp>
      <p:graphicFrame>
        <p:nvGraphicFramePr>
          <p:cNvPr id="5" name="Marcador de contenido 4">
            <a:extLst>
              <a:ext uri="{FF2B5EF4-FFF2-40B4-BE49-F238E27FC236}">
                <a16:creationId xmlns:a16="http://schemas.microsoft.com/office/drawing/2014/main" xmlns="" id="{277E1411-431E-4FA8-804B-0847A5F1F4D2}"/>
              </a:ext>
            </a:extLst>
          </p:cNvPr>
          <p:cNvGraphicFramePr>
            <a:graphicFrameLocks noGrp="1"/>
          </p:cNvGraphicFramePr>
          <p:nvPr>
            <p:ph idx="1"/>
            <p:extLst>
              <p:ext uri="{D42A27DB-BD31-4B8C-83A1-F6EECF244321}">
                <p14:modId xmlns:p14="http://schemas.microsoft.com/office/powerpoint/2010/main" val="108088231"/>
              </p:ext>
            </p:extLst>
          </p:nvPr>
        </p:nvGraphicFramePr>
        <p:xfrm>
          <a:off x="1686232" y="2031239"/>
          <a:ext cx="8819535" cy="3391980"/>
        </p:xfrm>
        <a:graphic>
          <a:graphicData uri="http://schemas.openxmlformats.org/drawingml/2006/table">
            <a:tbl>
              <a:tblPr/>
              <a:tblGrid>
                <a:gridCol w="4365523">
                  <a:extLst>
                    <a:ext uri="{9D8B030D-6E8A-4147-A177-3AD203B41FA5}">
                      <a16:colId xmlns:a16="http://schemas.microsoft.com/office/drawing/2014/main" xmlns="" val="4185650274"/>
                    </a:ext>
                  </a:extLst>
                </a:gridCol>
                <a:gridCol w="4454012">
                  <a:extLst>
                    <a:ext uri="{9D8B030D-6E8A-4147-A177-3AD203B41FA5}">
                      <a16:colId xmlns:a16="http://schemas.microsoft.com/office/drawing/2014/main" xmlns="" val="1210609151"/>
                    </a:ext>
                  </a:extLst>
                </a:gridCol>
              </a:tblGrid>
              <a:tr h="904435">
                <a:tc>
                  <a:txBody>
                    <a:bodyPr/>
                    <a:lstStyle/>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1 POLITICA = LIBERTAD</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“…política y libertad son idénticas y donde no hay esta última, tampoco hay espacio propiamente político</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600">
                          <a:effectLst/>
                          <a:latin typeface="Calibri" panose="020F0502020204030204" pitchFamily="34" charset="0"/>
                          <a:ea typeface="Calibri" panose="020F0502020204030204" pitchFamily="34" charset="0"/>
                          <a:cs typeface="Calibri" panose="020F0502020204030204" pitchFamily="34" charset="0"/>
                        </a:rPr>
                        <a:t>2</a:t>
                      </a:r>
                      <a:r>
                        <a:rPr lang="es-CL" sz="1600">
                          <a:effectLst/>
                          <a:latin typeface="Calibri" panose="020F0502020204030204" pitchFamily="34" charset="0"/>
                          <a:ea typeface="Times New Roman" panose="02020603050405020304" pitchFamily="18" charset="0"/>
                          <a:cs typeface="Calibri" panose="020F0502020204030204" pitchFamily="34" charset="0"/>
                        </a:rPr>
                        <a:t> POLIS=CIUDAD=COMUNIDAD</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a:effectLst/>
                          <a:latin typeface="Calibri" panose="020F0502020204030204" pitchFamily="34" charset="0"/>
                          <a:ea typeface="Calibri" panose="020F0502020204030204" pitchFamily="34" charset="0"/>
                          <a:cs typeface="Calibri" panose="020F0502020204030204" pitchFamily="34" charset="0"/>
                        </a:rPr>
                        <a:t>La comunidad perfecta de varias aldeas es la ciudad</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70355979"/>
                  </a:ext>
                </a:extLst>
              </a:tr>
              <a:tr h="1511887">
                <a:tc>
                  <a:txBody>
                    <a:bodyPr/>
                    <a:lstStyle/>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3 LO PÚBLICO Y LO PERSONAL EN EL HECHO POLÍTICO</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“Lo personal es, pues, implícitamente político en el sentido de que está condicionado por estructuras sociales compartidas, pero </a:t>
                      </a:r>
                      <a:r>
                        <a:rPr lang="es-CL" sz="1600" dirty="0" err="1">
                          <a:effectLst/>
                          <a:latin typeface="Calibri" panose="020F0502020204030204" pitchFamily="34" charset="0"/>
                          <a:ea typeface="Calibri" panose="020F0502020204030204" pitchFamily="34" charset="0"/>
                          <a:cs typeface="Calibri" panose="020F0502020204030204" pitchFamily="34" charset="0"/>
                        </a:rPr>
                        <a:t>también</a:t>
                      </a:r>
                      <a:r>
                        <a:rPr lang="es-CL" sz="1600" dirty="0">
                          <a:effectLst/>
                          <a:latin typeface="Calibri" panose="020F0502020204030204" pitchFamily="34" charset="0"/>
                          <a:ea typeface="Calibri" panose="020F0502020204030204" pitchFamily="34" charset="0"/>
                          <a:cs typeface="Calibri" panose="020F0502020204030204" pitchFamily="34" charset="0"/>
                        </a:rPr>
                        <a:t> lo personal ha sido inmunizado contra el desafío político al grado tal que la distinción </a:t>
                      </a:r>
                      <a:r>
                        <a:rPr lang="es-CL" sz="1600" dirty="0" err="1">
                          <a:effectLst/>
                          <a:latin typeface="Calibri" panose="020F0502020204030204" pitchFamily="34" charset="0"/>
                          <a:ea typeface="Calibri" panose="020F0502020204030204" pitchFamily="34" charset="0"/>
                          <a:cs typeface="Calibri" panose="020F0502020204030204" pitchFamily="34" charset="0"/>
                        </a:rPr>
                        <a:t>público</a:t>
                      </a:r>
                      <a:r>
                        <a:rPr lang="es-CL" sz="1600" dirty="0">
                          <a:effectLst/>
                          <a:latin typeface="Calibri" panose="020F0502020204030204" pitchFamily="34" charset="0"/>
                          <a:ea typeface="Calibri" panose="020F0502020204030204" pitchFamily="34" charset="0"/>
                          <a:cs typeface="Calibri" panose="020F0502020204030204" pitchFamily="34" charset="0"/>
                        </a:rPr>
                        <a:t>/privado perdura.” </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4 COMPORTAMIENTO DEL PRÍNCIPE = DEBERES DEL GOBERNANTE</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a:t>
                      </a:r>
                      <a:r>
                        <a:rPr lang="es-CL" sz="1600" dirty="0" err="1">
                          <a:effectLst/>
                          <a:latin typeface="Calibri" panose="020F0502020204030204" pitchFamily="34" charset="0"/>
                          <a:ea typeface="Calibri" panose="020F0502020204030204" pitchFamily="34" charset="0"/>
                          <a:cs typeface="Calibri" panose="020F0502020204030204" pitchFamily="34" charset="0"/>
                        </a:rPr>
                        <a:t>También</a:t>
                      </a:r>
                      <a:r>
                        <a:rPr lang="es-CL" sz="1600" dirty="0">
                          <a:effectLst/>
                          <a:latin typeface="Calibri" panose="020F0502020204030204" pitchFamily="34" charset="0"/>
                          <a:ea typeface="Calibri" panose="020F0502020204030204" pitchFamily="34" charset="0"/>
                          <a:cs typeface="Calibri" panose="020F0502020204030204" pitchFamily="34" charset="0"/>
                        </a:rPr>
                        <a:t> debe, (…) entretener a la gente. Y puesto que toda ciudad se halla dividida en barrios, debe tenerlos en consideración, reunirse con ellos cada cierto tiempo y dar de sí ejemplos de humanidad y </a:t>
                      </a:r>
                      <a:r>
                        <a:rPr lang="es-CL" sz="1600" dirty="0" err="1">
                          <a:effectLst/>
                          <a:latin typeface="Calibri" panose="020F0502020204030204" pitchFamily="34" charset="0"/>
                          <a:ea typeface="Calibri" panose="020F0502020204030204" pitchFamily="34" charset="0"/>
                          <a:cs typeface="Calibri" panose="020F0502020204030204" pitchFamily="34" charset="0"/>
                        </a:rPr>
                        <a:t>munificiencia</a:t>
                      </a:r>
                      <a:r>
                        <a:rPr lang="es-CL" sz="1600" dirty="0">
                          <a:effectLst/>
                          <a:latin typeface="Calibri" panose="020F0502020204030204" pitchFamily="34" charset="0"/>
                          <a:ea typeface="Calibri" panose="020F0502020204030204" pitchFamily="34" charset="0"/>
                          <a:cs typeface="Calibri" panose="020F0502020204030204" pitchFamily="34" charset="0"/>
                        </a:rPr>
                        <a:t>, mas preservando siempre la majestad de su cargo, pues </a:t>
                      </a:r>
                      <a:r>
                        <a:rPr lang="es-CL" sz="1600" b="1" dirty="0">
                          <a:effectLst/>
                          <a:latin typeface="Calibri" panose="020F0502020204030204" pitchFamily="34" charset="0"/>
                          <a:ea typeface="Calibri" panose="020F0502020204030204" pitchFamily="34" charset="0"/>
                          <a:cs typeface="Calibri" panose="020F0502020204030204" pitchFamily="34" charset="0"/>
                        </a:rPr>
                        <a:t>ésta ha de estar presente en toda circunstancia.”</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21093411"/>
                  </a:ext>
                </a:extLst>
              </a:tr>
            </a:tbl>
          </a:graphicData>
        </a:graphic>
      </p:graphicFrame>
      <p:pic>
        <p:nvPicPr>
          <p:cNvPr id="4" name="Imagen 3">
            <a:extLst>
              <a:ext uri="{FF2B5EF4-FFF2-40B4-BE49-F238E27FC236}">
                <a16:creationId xmlns:a16="http://schemas.microsoft.com/office/drawing/2014/main" xmlns="" id="{03C21FA8-D887-48D3-9692-A561B34C103D}"/>
              </a:ext>
            </a:extLst>
          </p:cNvPr>
          <p:cNvPicPr>
            <a:picLocks noChangeAspect="1"/>
          </p:cNvPicPr>
          <p:nvPr/>
        </p:nvPicPr>
        <p:blipFill>
          <a:blip r:embed="rId4"/>
          <a:stretch>
            <a:fillRect/>
          </a:stretch>
        </p:blipFill>
        <p:spPr>
          <a:xfrm>
            <a:off x="1433363" y="608889"/>
            <a:ext cx="835276" cy="838033"/>
          </a:xfrm>
          <a:prstGeom prst="rect">
            <a:avLst/>
          </a:prstGeom>
        </p:spPr>
      </p:pic>
      <p:pic>
        <p:nvPicPr>
          <p:cNvPr id="3" name="Sonido grabado">
            <a:hlinkClick r:id="" action="ppaction://media"/>
            <a:extLst>
              <a:ext uri="{FF2B5EF4-FFF2-40B4-BE49-F238E27FC236}">
                <a16:creationId xmlns:a16="http://schemas.microsoft.com/office/drawing/2014/main" xmlns="" id="{21811940-6B94-4C6C-AF35-43860FD49D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2479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6E658A-A78D-44EB-9D11-9A212CE62F34}"/>
              </a:ext>
            </a:extLst>
          </p:cNvPr>
          <p:cNvSpPr>
            <a:spLocks noGrp="1"/>
          </p:cNvSpPr>
          <p:nvPr>
            <p:ph type="title"/>
          </p:nvPr>
        </p:nvSpPr>
        <p:spPr/>
        <p:txBody>
          <a:bodyPr>
            <a:normAutofit/>
          </a:bodyPr>
          <a:lstStyle/>
          <a:p>
            <a:pPr algn="ctr"/>
            <a:r>
              <a:rPr lang="es-MX" b="1" dirty="0">
                <a:solidFill>
                  <a:prstClr val="black"/>
                </a:solidFill>
                <a:latin typeface="Calibri" panose="020F0502020204030204"/>
              </a:rPr>
              <a:t>                </a:t>
            </a:r>
            <a:r>
              <a:rPr lang="es-MX" sz="3600" b="1" dirty="0">
                <a:solidFill>
                  <a:prstClr val="black"/>
                </a:solidFill>
                <a:latin typeface="Calibri" panose="020F0502020204030204"/>
              </a:rPr>
              <a:t>FILOSOFÍA POLÍTICA CORRECCIONES</a:t>
            </a:r>
            <a:br>
              <a:rPr lang="es-MX" sz="3600" b="1" dirty="0">
                <a:solidFill>
                  <a:prstClr val="black"/>
                </a:solidFill>
                <a:latin typeface="Calibri" panose="020F0502020204030204"/>
              </a:rPr>
            </a:br>
            <a:r>
              <a:rPr lang="es-MX" sz="3600" b="1" dirty="0">
                <a:solidFill>
                  <a:prstClr val="black"/>
                </a:solidFill>
                <a:latin typeface="Calibri" panose="020F0502020204030204"/>
              </a:rPr>
              <a:t>               GUÍA N°1  (DPTO. FILOSOFÍA L-1  2020)</a:t>
            </a:r>
            <a:endParaRPr lang="es-CL" sz="3600" dirty="0"/>
          </a:p>
        </p:txBody>
      </p:sp>
      <p:sp>
        <p:nvSpPr>
          <p:cNvPr id="3" name="Marcador de contenido 2">
            <a:extLst>
              <a:ext uri="{FF2B5EF4-FFF2-40B4-BE49-F238E27FC236}">
                <a16:creationId xmlns:a16="http://schemas.microsoft.com/office/drawing/2014/main" xmlns="" id="{7B1308C3-E2DD-40FF-B46B-7780FE0AD3C7}"/>
              </a:ext>
            </a:extLst>
          </p:cNvPr>
          <p:cNvSpPr>
            <a:spLocks noGrp="1"/>
          </p:cNvSpPr>
          <p:nvPr>
            <p:ph idx="1"/>
          </p:nvPr>
        </p:nvSpPr>
        <p:spPr>
          <a:xfrm>
            <a:off x="838200" y="1690688"/>
            <a:ext cx="10515600" cy="4486275"/>
          </a:xfrm>
        </p:spPr>
        <p:txBody>
          <a:bodyPr/>
          <a:lstStyle/>
          <a:p>
            <a:pPr>
              <a:lnSpc>
                <a:spcPct val="150000"/>
              </a:lnSpc>
              <a:spcAft>
                <a:spcPts val="0"/>
              </a:spcAft>
            </a:pPr>
            <a:r>
              <a:rPr lang="es-CL" sz="3600" dirty="0">
                <a:latin typeface="Calibri" panose="020F0502020204030204" pitchFamily="34" charset="0"/>
                <a:ea typeface="Calibri" panose="020F0502020204030204" pitchFamily="34" charset="0"/>
                <a:cs typeface="Calibri" panose="020F0502020204030204" pitchFamily="34" charset="0"/>
              </a:rPr>
              <a:t>5- Desde su punto de vista señale un aspecto de política positivo presentado por el texto. </a:t>
            </a:r>
          </a:p>
          <a:p>
            <a:pPr marL="0" indent="0">
              <a:lnSpc>
                <a:spcPct val="150000"/>
              </a:lnSpc>
              <a:spcAft>
                <a:spcPts val="0"/>
              </a:spcAft>
              <a:buNone/>
            </a:pPr>
            <a:r>
              <a:rPr lang="es-CL" sz="3600" dirty="0">
                <a:latin typeface="Calibri" panose="020F0502020204030204" pitchFamily="34" charset="0"/>
                <a:ea typeface="Calibri" panose="020F0502020204030204" pitchFamily="34" charset="0"/>
                <a:cs typeface="Calibri" panose="020F0502020204030204" pitchFamily="34" charset="0"/>
              </a:rPr>
              <a:t>Fundamente brevemente a la luz de lo leído. (4 PTOS.)</a:t>
            </a:r>
            <a:endParaRPr lang="es-CL" sz="3600" dirty="0">
              <a:latin typeface="Calibri" panose="020F0502020204030204" pitchFamily="34" charset="0"/>
              <a:ea typeface="Calibri" panose="020F0502020204030204" pitchFamily="34" charset="0"/>
              <a:cs typeface="Times New Roman" panose="02020603050405020304" pitchFamily="18" charset="0"/>
            </a:endParaRPr>
          </a:p>
          <a:p>
            <a:endParaRPr lang="es-CL" dirty="0"/>
          </a:p>
        </p:txBody>
      </p:sp>
      <p:pic>
        <p:nvPicPr>
          <p:cNvPr id="4" name="Imagen 3">
            <a:extLst>
              <a:ext uri="{FF2B5EF4-FFF2-40B4-BE49-F238E27FC236}">
                <a16:creationId xmlns:a16="http://schemas.microsoft.com/office/drawing/2014/main" xmlns="" id="{03C21FA8-D887-48D3-9692-A561B34C103D}"/>
              </a:ext>
            </a:extLst>
          </p:cNvPr>
          <p:cNvPicPr>
            <a:picLocks noChangeAspect="1"/>
          </p:cNvPicPr>
          <p:nvPr/>
        </p:nvPicPr>
        <p:blipFill>
          <a:blip r:embed="rId4"/>
          <a:stretch>
            <a:fillRect/>
          </a:stretch>
        </p:blipFill>
        <p:spPr>
          <a:xfrm>
            <a:off x="1433363" y="608889"/>
            <a:ext cx="835276" cy="838033"/>
          </a:xfrm>
          <a:prstGeom prst="rect">
            <a:avLst/>
          </a:prstGeom>
        </p:spPr>
      </p:pic>
      <p:pic>
        <p:nvPicPr>
          <p:cNvPr id="5" name="Sonido grabado">
            <a:hlinkClick r:id="" action="ppaction://media"/>
            <a:extLst>
              <a:ext uri="{FF2B5EF4-FFF2-40B4-BE49-F238E27FC236}">
                <a16:creationId xmlns:a16="http://schemas.microsoft.com/office/drawing/2014/main" xmlns="" id="{47DA0792-4B44-4828-93CD-81EC59F93A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96282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6E658A-A78D-44EB-9D11-9A212CE62F34}"/>
              </a:ext>
            </a:extLst>
          </p:cNvPr>
          <p:cNvSpPr>
            <a:spLocks noGrp="1"/>
          </p:cNvSpPr>
          <p:nvPr>
            <p:ph type="title"/>
          </p:nvPr>
        </p:nvSpPr>
        <p:spPr/>
        <p:txBody>
          <a:bodyPr>
            <a:normAutofit/>
          </a:bodyPr>
          <a:lstStyle/>
          <a:p>
            <a:pPr algn="ctr"/>
            <a:r>
              <a:rPr lang="es-MX" b="1" dirty="0">
                <a:solidFill>
                  <a:prstClr val="black"/>
                </a:solidFill>
                <a:latin typeface="Calibri" panose="020F0502020204030204"/>
              </a:rPr>
              <a:t>                </a:t>
            </a:r>
            <a:r>
              <a:rPr lang="es-MX" sz="3600" b="1" dirty="0">
                <a:solidFill>
                  <a:prstClr val="black"/>
                </a:solidFill>
                <a:latin typeface="Calibri" panose="020F0502020204030204"/>
              </a:rPr>
              <a:t>FILOSOFÍA POLÍTICA CORRECCIONES</a:t>
            </a:r>
            <a:br>
              <a:rPr lang="es-MX" sz="3600" b="1" dirty="0">
                <a:solidFill>
                  <a:prstClr val="black"/>
                </a:solidFill>
                <a:latin typeface="Calibri" panose="020F0502020204030204"/>
              </a:rPr>
            </a:br>
            <a:r>
              <a:rPr lang="es-MX" sz="3600" b="1" dirty="0">
                <a:solidFill>
                  <a:prstClr val="black"/>
                </a:solidFill>
                <a:latin typeface="Calibri" panose="020F0502020204030204"/>
              </a:rPr>
              <a:t>               GUÍA N°1  (DPTO. FILOSOFÍA L-1  2020)</a:t>
            </a:r>
            <a:endParaRPr lang="es-CL" sz="3600" dirty="0"/>
          </a:p>
        </p:txBody>
      </p:sp>
      <p:graphicFrame>
        <p:nvGraphicFramePr>
          <p:cNvPr id="5" name="Marcador de contenido 4">
            <a:extLst>
              <a:ext uri="{FF2B5EF4-FFF2-40B4-BE49-F238E27FC236}">
                <a16:creationId xmlns:a16="http://schemas.microsoft.com/office/drawing/2014/main" xmlns="" id="{3956B4F8-BEC9-4B46-9385-3B054EB7CB1F}"/>
              </a:ext>
            </a:extLst>
          </p:cNvPr>
          <p:cNvGraphicFramePr>
            <a:graphicFrameLocks noGrp="1"/>
          </p:cNvGraphicFramePr>
          <p:nvPr>
            <p:ph idx="1"/>
            <p:extLst>
              <p:ext uri="{D42A27DB-BD31-4B8C-83A1-F6EECF244321}">
                <p14:modId xmlns:p14="http://schemas.microsoft.com/office/powerpoint/2010/main" val="1541380187"/>
              </p:ext>
            </p:extLst>
          </p:nvPr>
        </p:nvGraphicFramePr>
        <p:xfrm>
          <a:off x="1224116" y="1911160"/>
          <a:ext cx="9763432" cy="4673346"/>
        </p:xfrm>
        <a:graphic>
          <a:graphicData uri="http://schemas.openxmlformats.org/drawingml/2006/table">
            <a:tbl>
              <a:tblPr/>
              <a:tblGrid>
                <a:gridCol w="5187779">
                  <a:extLst>
                    <a:ext uri="{9D8B030D-6E8A-4147-A177-3AD203B41FA5}">
                      <a16:colId xmlns:a16="http://schemas.microsoft.com/office/drawing/2014/main" xmlns="" val="732180878"/>
                    </a:ext>
                  </a:extLst>
                </a:gridCol>
                <a:gridCol w="4575653">
                  <a:extLst>
                    <a:ext uri="{9D8B030D-6E8A-4147-A177-3AD203B41FA5}">
                      <a16:colId xmlns:a16="http://schemas.microsoft.com/office/drawing/2014/main" xmlns="" val="537567086"/>
                    </a:ext>
                  </a:extLst>
                </a:gridCol>
              </a:tblGrid>
              <a:tr h="1085535">
                <a:tc>
                  <a:txBody>
                    <a:bodyPr/>
                    <a:lstStyle/>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1 LIBERTAD COMO EXPRESIÓN DE LA NATURALEZA POLÍTICA. NECESIDAD DE INTERCAMBIO</a:t>
                      </a:r>
                    </a:p>
                    <a:p>
                      <a:pPr>
                        <a:lnSpc>
                          <a:spcPct val="107000"/>
                        </a:lnSpc>
                        <a:spcAft>
                          <a:spcPts val="0"/>
                        </a:spcAft>
                      </a:pPr>
                      <a:r>
                        <a:rPr lang="es-CL" sz="1600" dirty="0">
                          <a:effectLst/>
                          <a:latin typeface="Calibri" panose="020F0502020204030204" pitchFamily="34" charset="0"/>
                          <a:ea typeface="Times New Roman" panose="02020603050405020304" pitchFamily="18" charset="0"/>
                          <a:cs typeface="Calibri" panose="020F0502020204030204" pitchFamily="34" charset="0"/>
                        </a:rPr>
                        <a:t>“Sólo puede ver y experimentar el mundo tal como éste es «realmente» al entenderlo como algo que es común a muchos, que yace entre ellos, que los separa y los une, que se muestra distinto a cada uno de ellos y que, por este motivo, únicamente es comprensible en la medida en que muchos, hablando entre sí sobre él, intercambian sus perspectivas.”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600">
                          <a:effectLst/>
                          <a:latin typeface="Calibri" panose="020F0502020204030204" pitchFamily="34" charset="0"/>
                          <a:ea typeface="Calibri" panose="020F0502020204030204" pitchFamily="34" charset="0"/>
                          <a:cs typeface="Calibri" panose="020F0502020204030204" pitchFamily="34" charset="0"/>
                        </a:rPr>
                        <a:t>2 LA NECESIDAD DEL VÍNCULO COMO ACCIÓN POLÍTICA NATURAL AL SER HUMANO</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a:effectLst/>
                          <a:latin typeface="Calibri" panose="020F0502020204030204" pitchFamily="34" charset="0"/>
                          <a:ea typeface="Calibri" panose="020F0502020204030204" pitchFamily="34" charset="0"/>
                          <a:cs typeface="Calibri" panose="020F0502020204030204" pitchFamily="34" charset="0"/>
                        </a:rPr>
                        <a:t>“ es evidente que la ciudad es por naturaleza y es anterior al individuo; porque si cada uno por separado no se basta a sí mismo, se encontrará de manera semejante a las demás partes en relación con el todo.”</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41385074"/>
                  </a:ext>
                </a:extLst>
              </a:tr>
              <a:tr h="1658948">
                <a:tc>
                  <a:txBody>
                    <a:bodyPr/>
                    <a:lstStyle/>
                    <a:p>
                      <a:pPr>
                        <a:lnSpc>
                          <a:spcPct val="107000"/>
                        </a:lnSpc>
                        <a:spcAft>
                          <a:spcPts val="0"/>
                        </a:spcAft>
                      </a:pPr>
                      <a:r>
                        <a:rPr lang="es-CL" sz="1600">
                          <a:effectLst/>
                          <a:latin typeface="Calibri" panose="020F0502020204030204" pitchFamily="34" charset="0"/>
                          <a:ea typeface="Calibri" panose="020F0502020204030204" pitchFamily="34" charset="0"/>
                          <a:cs typeface="Calibri" panose="020F0502020204030204" pitchFamily="34" charset="0"/>
                        </a:rPr>
                        <a:t>3 LO POLÍTICO SE VUELVE PERSONAL</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a:effectLst/>
                          <a:latin typeface="Calibri" panose="020F0502020204030204" pitchFamily="34" charset="0"/>
                          <a:ea typeface="Calibri" panose="020F0502020204030204" pitchFamily="34" charset="0"/>
                          <a:cs typeface="Calibri" panose="020F0502020204030204" pitchFamily="34" charset="0"/>
                        </a:rPr>
                        <a:t>“Para la teoría feminista, pues, lo personal deviene una categoría expansiva, donde se acomodan, aunque sea sólo de manera implícita, las estructuras políticas usualmente consideradas como públicas. Desde luego, el propio significado de lo político se extiende también. En el mejor de los casos, la teoría feminista engloba la expansión dialéctica de ambas categorías.”</a:t>
                      </a:r>
                      <a:endParaRPr lang="es-CL"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4 CÓMO ENGRANDECER UN ESTADO</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“Nunca crea un Estado tomar decisiones con total seguridad; piense (…)que siempre se hallará en terrenos movedizos; mas la prudencia consiste en saber reconocer la índole de los inconvenientes, y adoptar el menos malo como bueno.  Debe mostrar predilección por el talento y conceder honores a quienes sobresalen en un arte, debe velar por que sus ciudadanos ejerzan en paz sus oficios.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02436244"/>
                  </a:ext>
                </a:extLst>
              </a:tr>
            </a:tbl>
          </a:graphicData>
        </a:graphic>
      </p:graphicFrame>
      <p:pic>
        <p:nvPicPr>
          <p:cNvPr id="4" name="Imagen 3">
            <a:extLst>
              <a:ext uri="{FF2B5EF4-FFF2-40B4-BE49-F238E27FC236}">
                <a16:creationId xmlns:a16="http://schemas.microsoft.com/office/drawing/2014/main" xmlns="" id="{03C21FA8-D887-48D3-9692-A561B34C103D}"/>
              </a:ext>
            </a:extLst>
          </p:cNvPr>
          <p:cNvPicPr>
            <a:picLocks noChangeAspect="1"/>
          </p:cNvPicPr>
          <p:nvPr/>
        </p:nvPicPr>
        <p:blipFill>
          <a:blip r:embed="rId4"/>
          <a:stretch>
            <a:fillRect/>
          </a:stretch>
        </p:blipFill>
        <p:spPr>
          <a:xfrm>
            <a:off x="1433363" y="608889"/>
            <a:ext cx="835276" cy="838033"/>
          </a:xfrm>
          <a:prstGeom prst="rect">
            <a:avLst/>
          </a:prstGeom>
        </p:spPr>
      </p:pic>
      <p:pic>
        <p:nvPicPr>
          <p:cNvPr id="3" name="Sonido grabado">
            <a:hlinkClick r:id="" action="ppaction://media"/>
            <a:extLst>
              <a:ext uri="{FF2B5EF4-FFF2-40B4-BE49-F238E27FC236}">
                <a16:creationId xmlns:a16="http://schemas.microsoft.com/office/drawing/2014/main" xmlns="" id="{E3E7FF32-9E1D-4BC2-9016-6F6258534C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98203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6E658A-A78D-44EB-9D11-9A212CE62F34}"/>
              </a:ext>
            </a:extLst>
          </p:cNvPr>
          <p:cNvSpPr>
            <a:spLocks noGrp="1"/>
          </p:cNvSpPr>
          <p:nvPr>
            <p:ph type="title"/>
          </p:nvPr>
        </p:nvSpPr>
        <p:spPr/>
        <p:txBody>
          <a:bodyPr>
            <a:normAutofit/>
          </a:bodyPr>
          <a:lstStyle/>
          <a:p>
            <a:pPr algn="ctr"/>
            <a:r>
              <a:rPr lang="es-MX" b="1" dirty="0">
                <a:solidFill>
                  <a:prstClr val="black"/>
                </a:solidFill>
                <a:latin typeface="Calibri" panose="020F0502020204030204"/>
              </a:rPr>
              <a:t>                </a:t>
            </a:r>
            <a:r>
              <a:rPr lang="es-MX" sz="3600" b="1" dirty="0">
                <a:solidFill>
                  <a:prstClr val="black"/>
                </a:solidFill>
                <a:latin typeface="Calibri" panose="020F0502020204030204"/>
              </a:rPr>
              <a:t>FILOSOFÍA POLÍTICA CORRECCIONES</a:t>
            </a:r>
            <a:br>
              <a:rPr lang="es-MX" sz="3600" b="1" dirty="0">
                <a:solidFill>
                  <a:prstClr val="black"/>
                </a:solidFill>
                <a:latin typeface="Calibri" panose="020F0502020204030204"/>
              </a:rPr>
            </a:br>
            <a:r>
              <a:rPr lang="es-MX" sz="3600" b="1" dirty="0">
                <a:solidFill>
                  <a:prstClr val="black"/>
                </a:solidFill>
                <a:latin typeface="Calibri" panose="020F0502020204030204"/>
              </a:rPr>
              <a:t>               GUÍA N°1  (DPTO. FILOSOFÍA L-1  2020)</a:t>
            </a:r>
            <a:endParaRPr lang="es-CL" sz="3600" dirty="0"/>
          </a:p>
        </p:txBody>
      </p:sp>
      <p:sp>
        <p:nvSpPr>
          <p:cNvPr id="3" name="Marcador de contenido 2">
            <a:extLst>
              <a:ext uri="{FF2B5EF4-FFF2-40B4-BE49-F238E27FC236}">
                <a16:creationId xmlns:a16="http://schemas.microsoft.com/office/drawing/2014/main" xmlns="" id="{7B1308C3-E2DD-40FF-B46B-7780FE0AD3C7}"/>
              </a:ext>
            </a:extLst>
          </p:cNvPr>
          <p:cNvSpPr>
            <a:spLocks noGrp="1"/>
          </p:cNvSpPr>
          <p:nvPr>
            <p:ph idx="1"/>
          </p:nvPr>
        </p:nvSpPr>
        <p:spPr>
          <a:xfrm>
            <a:off x="838200" y="1690688"/>
            <a:ext cx="10515600" cy="4486275"/>
          </a:xfrm>
        </p:spPr>
        <p:txBody>
          <a:bodyPr/>
          <a:lstStyle/>
          <a:p>
            <a:r>
              <a:rPr lang="es-MX" dirty="0"/>
              <a:t>ERRORES FRECUENTES:</a:t>
            </a:r>
          </a:p>
          <a:p>
            <a:r>
              <a:rPr lang="es-MX" dirty="0"/>
              <a:t>REDACCIÓN</a:t>
            </a:r>
          </a:p>
          <a:p>
            <a:r>
              <a:rPr lang="es-MX" dirty="0"/>
              <a:t>ORTOGRAFÍA</a:t>
            </a:r>
          </a:p>
          <a:p>
            <a:r>
              <a:rPr lang="es-MX" dirty="0"/>
              <a:t>DESARROLLO Y EXPRESIÓN DE IDEAS</a:t>
            </a:r>
          </a:p>
          <a:p>
            <a:r>
              <a:rPr lang="es-MX" dirty="0"/>
              <a:t>DISTINGUIR ENTRE LO QUE DICE EL/LA AUTOR(A) Y SU OPINIÓN</a:t>
            </a:r>
            <a:endParaRPr lang="es-CL" dirty="0"/>
          </a:p>
        </p:txBody>
      </p:sp>
      <p:pic>
        <p:nvPicPr>
          <p:cNvPr id="4" name="Imagen 3">
            <a:extLst>
              <a:ext uri="{FF2B5EF4-FFF2-40B4-BE49-F238E27FC236}">
                <a16:creationId xmlns:a16="http://schemas.microsoft.com/office/drawing/2014/main" xmlns="" id="{03C21FA8-D887-48D3-9692-A561B34C103D}"/>
              </a:ext>
            </a:extLst>
          </p:cNvPr>
          <p:cNvPicPr>
            <a:picLocks noChangeAspect="1"/>
          </p:cNvPicPr>
          <p:nvPr/>
        </p:nvPicPr>
        <p:blipFill>
          <a:blip r:embed="rId4"/>
          <a:stretch>
            <a:fillRect/>
          </a:stretch>
        </p:blipFill>
        <p:spPr>
          <a:xfrm>
            <a:off x="1433363" y="608889"/>
            <a:ext cx="835276" cy="838033"/>
          </a:xfrm>
          <a:prstGeom prst="rect">
            <a:avLst/>
          </a:prstGeom>
        </p:spPr>
      </p:pic>
      <p:pic>
        <p:nvPicPr>
          <p:cNvPr id="5" name="Sonido grabado">
            <a:hlinkClick r:id="" action="ppaction://media"/>
            <a:extLst>
              <a:ext uri="{FF2B5EF4-FFF2-40B4-BE49-F238E27FC236}">
                <a16:creationId xmlns:a16="http://schemas.microsoft.com/office/drawing/2014/main" xmlns="" id="{B069A3DA-EEAD-4239-8DE8-3CC05BE8AA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4008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6E658A-A78D-44EB-9D11-9A212CE62F34}"/>
              </a:ext>
            </a:extLst>
          </p:cNvPr>
          <p:cNvSpPr>
            <a:spLocks noGrp="1"/>
          </p:cNvSpPr>
          <p:nvPr>
            <p:ph type="title"/>
          </p:nvPr>
        </p:nvSpPr>
        <p:spPr/>
        <p:txBody>
          <a:bodyPr>
            <a:normAutofit/>
          </a:bodyPr>
          <a:lstStyle/>
          <a:p>
            <a:pPr algn="ctr"/>
            <a:r>
              <a:rPr lang="es-MX" b="1" dirty="0">
                <a:solidFill>
                  <a:prstClr val="black"/>
                </a:solidFill>
                <a:latin typeface="Calibri" panose="020F0502020204030204"/>
              </a:rPr>
              <a:t>                </a:t>
            </a:r>
            <a:r>
              <a:rPr lang="es-MX" sz="3600" b="1" dirty="0">
                <a:solidFill>
                  <a:prstClr val="black"/>
                </a:solidFill>
                <a:latin typeface="Calibri" panose="020F0502020204030204"/>
              </a:rPr>
              <a:t>FILOSOFÍA POLÍTICA CORRECCIONES</a:t>
            </a:r>
            <a:br>
              <a:rPr lang="es-MX" sz="3600" b="1" dirty="0">
                <a:solidFill>
                  <a:prstClr val="black"/>
                </a:solidFill>
                <a:latin typeface="Calibri" panose="020F0502020204030204"/>
              </a:rPr>
            </a:br>
            <a:r>
              <a:rPr lang="es-MX" sz="3600" b="1" dirty="0">
                <a:solidFill>
                  <a:prstClr val="black"/>
                </a:solidFill>
                <a:latin typeface="Calibri" panose="020F0502020204030204"/>
              </a:rPr>
              <a:t>               GUÍA N°1  (DPTO. FILOSOFÍA L-1  2020)</a:t>
            </a:r>
            <a:endParaRPr lang="es-CL" sz="3600" dirty="0"/>
          </a:p>
        </p:txBody>
      </p:sp>
      <p:sp>
        <p:nvSpPr>
          <p:cNvPr id="3" name="Marcador de contenido 2">
            <a:extLst>
              <a:ext uri="{FF2B5EF4-FFF2-40B4-BE49-F238E27FC236}">
                <a16:creationId xmlns:a16="http://schemas.microsoft.com/office/drawing/2014/main" xmlns="" id="{7B1308C3-E2DD-40FF-B46B-7780FE0AD3C7}"/>
              </a:ext>
            </a:extLst>
          </p:cNvPr>
          <p:cNvSpPr>
            <a:spLocks noGrp="1"/>
          </p:cNvSpPr>
          <p:nvPr>
            <p:ph idx="1"/>
          </p:nvPr>
        </p:nvSpPr>
        <p:spPr>
          <a:xfrm>
            <a:off x="838200" y="1690688"/>
            <a:ext cx="10515600" cy="4486275"/>
          </a:xfrm>
        </p:spPr>
        <p:txBody>
          <a:bodyPr>
            <a:noAutofit/>
          </a:bodyPr>
          <a:lstStyle/>
          <a:p>
            <a:pPr marL="0" indent="0">
              <a:buNone/>
            </a:pPr>
            <a:r>
              <a:rPr lang="es-MX" sz="3600" dirty="0"/>
              <a:t>                              </a:t>
            </a:r>
            <a:r>
              <a:rPr lang="es-MX" sz="3600" b="1" dirty="0"/>
              <a:t>INDICADORES DE EVALUACIÓN</a:t>
            </a:r>
          </a:p>
          <a:p>
            <a:pPr>
              <a:lnSpc>
                <a:spcPct val="150000"/>
              </a:lnSpc>
            </a:pPr>
            <a:r>
              <a:rPr lang="es-MX" sz="3600" dirty="0"/>
              <a:t> - Analiza distintos razonamientos a partir de la lectura de textos filosóficos. </a:t>
            </a:r>
          </a:p>
          <a:p>
            <a:pPr>
              <a:lnSpc>
                <a:spcPct val="150000"/>
              </a:lnSpc>
            </a:pPr>
            <a:r>
              <a:rPr lang="es-MX" sz="3600" dirty="0"/>
              <a:t>- Compara distintos razonamientos filosóficos desarrollados en textos de filosofía política. </a:t>
            </a:r>
            <a:endParaRPr lang="es-CL" sz="3600" dirty="0"/>
          </a:p>
        </p:txBody>
      </p:sp>
      <p:pic>
        <p:nvPicPr>
          <p:cNvPr id="4" name="Imagen 3">
            <a:extLst>
              <a:ext uri="{FF2B5EF4-FFF2-40B4-BE49-F238E27FC236}">
                <a16:creationId xmlns:a16="http://schemas.microsoft.com/office/drawing/2014/main" xmlns="" id="{03C21FA8-D887-48D3-9692-A561B34C103D}"/>
              </a:ext>
            </a:extLst>
          </p:cNvPr>
          <p:cNvPicPr>
            <a:picLocks noChangeAspect="1"/>
          </p:cNvPicPr>
          <p:nvPr/>
        </p:nvPicPr>
        <p:blipFill>
          <a:blip r:embed="rId4"/>
          <a:stretch>
            <a:fillRect/>
          </a:stretch>
        </p:blipFill>
        <p:spPr>
          <a:xfrm>
            <a:off x="1433363" y="608889"/>
            <a:ext cx="835276" cy="838033"/>
          </a:xfrm>
          <a:prstGeom prst="rect">
            <a:avLst/>
          </a:prstGeom>
        </p:spPr>
      </p:pic>
      <p:pic>
        <p:nvPicPr>
          <p:cNvPr id="5" name="Sonido grabado">
            <a:hlinkClick r:id="" action="ppaction://media"/>
            <a:extLst>
              <a:ext uri="{FF2B5EF4-FFF2-40B4-BE49-F238E27FC236}">
                <a16:creationId xmlns:a16="http://schemas.microsoft.com/office/drawing/2014/main" xmlns="" id="{95BA4436-0AFC-4F77-B0C1-6CB222ACC6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2178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6E658A-A78D-44EB-9D11-9A212CE62F34}"/>
              </a:ext>
            </a:extLst>
          </p:cNvPr>
          <p:cNvSpPr>
            <a:spLocks noGrp="1"/>
          </p:cNvSpPr>
          <p:nvPr>
            <p:ph type="title"/>
          </p:nvPr>
        </p:nvSpPr>
        <p:spPr/>
        <p:txBody>
          <a:bodyPr>
            <a:normAutofit/>
          </a:bodyPr>
          <a:lstStyle/>
          <a:p>
            <a:pPr algn="ctr"/>
            <a:r>
              <a:rPr lang="es-MX" b="1" dirty="0">
                <a:solidFill>
                  <a:prstClr val="black"/>
                </a:solidFill>
                <a:latin typeface="Calibri" panose="020F0502020204030204"/>
              </a:rPr>
              <a:t>                </a:t>
            </a:r>
            <a:r>
              <a:rPr lang="es-MX" sz="3600" b="1" dirty="0">
                <a:solidFill>
                  <a:prstClr val="black"/>
                </a:solidFill>
                <a:latin typeface="Calibri" panose="020F0502020204030204"/>
              </a:rPr>
              <a:t>FILOSOFÍA POLÍTICA CORRECCIONES</a:t>
            </a:r>
            <a:br>
              <a:rPr lang="es-MX" sz="3600" b="1" dirty="0">
                <a:solidFill>
                  <a:prstClr val="black"/>
                </a:solidFill>
                <a:latin typeface="Calibri" panose="020F0502020204030204"/>
              </a:rPr>
            </a:br>
            <a:r>
              <a:rPr lang="es-MX" sz="3600" b="1" dirty="0">
                <a:solidFill>
                  <a:prstClr val="black"/>
                </a:solidFill>
                <a:latin typeface="Calibri" panose="020F0502020204030204"/>
              </a:rPr>
              <a:t>               GUÍA N°1  (DPTO. FILOSOFÍA L-1  2020)</a:t>
            </a:r>
            <a:endParaRPr lang="es-CL" sz="3600" dirty="0"/>
          </a:p>
        </p:txBody>
      </p:sp>
      <p:sp>
        <p:nvSpPr>
          <p:cNvPr id="3" name="Marcador de contenido 2">
            <a:extLst>
              <a:ext uri="{FF2B5EF4-FFF2-40B4-BE49-F238E27FC236}">
                <a16:creationId xmlns:a16="http://schemas.microsoft.com/office/drawing/2014/main" xmlns="" id="{7B1308C3-E2DD-40FF-B46B-7780FE0AD3C7}"/>
              </a:ext>
            </a:extLst>
          </p:cNvPr>
          <p:cNvSpPr>
            <a:spLocks noGrp="1"/>
          </p:cNvSpPr>
          <p:nvPr>
            <p:ph idx="1"/>
          </p:nvPr>
        </p:nvSpPr>
        <p:spPr>
          <a:xfrm>
            <a:off x="838200" y="1690688"/>
            <a:ext cx="10515600" cy="4486275"/>
          </a:xfrm>
        </p:spPr>
        <p:txBody>
          <a:bodyPr>
            <a:normAutofit fontScale="92500" lnSpcReduction="20000"/>
          </a:bodyPr>
          <a:lstStyle/>
          <a:p>
            <a:pPr marL="514350" indent="-514350">
              <a:lnSpc>
                <a:spcPct val="120000"/>
              </a:lnSpc>
              <a:buAutoNum type="arabicPeriod"/>
            </a:pPr>
            <a:r>
              <a:rPr lang="es-MX" sz="3000" dirty="0"/>
              <a:t>LA POLÍTICA EN LA VIDA COTIDIANA </a:t>
            </a:r>
          </a:p>
          <a:p>
            <a:pPr marL="0" indent="0">
              <a:lnSpc>
                <a:spcPct val="120000"/>
              </a:lnSpc>
              <a:buNone/>
            </a:pPr>
            <a:r>
              <a:rPr lang="es-MX" sz="3000" dirty="0"/>
              <a:t>                          REFLEXIONES</a:t>
            </a:r>
          </a:p>
          <a:p>
            <a:pPr>
              <a:lnSpc>
                <a:spcPct val="120000"/>
              </a:lnSpc>
            </a:pPr>
            <a:r>
              <a:rPr lang="es-MX" sz="3000" dirty="0"/>
              <a:t>- ¿Qué se entiende por exclusión? ¿lo has experimentado? Reflexiona   DEJAR FUERA, SEPARAR, AISLAR</a:t>
            </a:r>
          </a:p>
          <a:p>
            <a:pPr>
              <a:lnSpc>
                <a:spcPct val="120000"/>
              </a:lnSpc>
            </a:pPr>
            <a:r>
              <a:rPr lang="es-MX" sz="3000" dirty="0"/>
              <a:t>- ¿Qué relaciones de poder establecemos en nuestras vidas? DE GÉNERO, ETÁREAS, DE CLASE SOCIAL, DE CLASE ECONÓMICA</a:t>
            </a:r>
          </a:p>
          <a:p>
            <a:pPr>
              <a:lnSpc>
                <a:spcPct val="120000"/>
              </a:lnSpc>
            </a:pPr>
            <a:r>
              <a:rPr lang="es-MX" sz="3000" dirty="0"/>
              <a:t>¿Con quienes nos organizamos? ¿En qué movimientos sociales participábamos? CON VÍNCULOS DE SANGRE, AFINIDAD, SIMPATÍA, GEOGRAFÍA, TERRITORIO COMÚN</a:t>
            </a:r>
          </a:p>
          <a:p>
            <a:endParaRPr lang="es-MX" dirty="0"/>
          </a:p>
          <a:p>
            <a:endParaRPr lang="es-MX" dirty="0"/>
          </a:p>
          <a:p>
            <a:endParaRPr lang="es-CL" dirty="0"/>
          </a:p>
        </p:txBody>
      </p:sp>
      <p:pic>
        <p:nvPicPr>
          <p:cNvPr id="4" name="Imagen 3">
            <a:extLst>
              <a:ext uri="{FF2B5EF4-FFF2-40B4-BE49-F238E27FC236}">
                <a16:creationId xmlns:a16="http://schemas.microsoft.com/office/drawing/2014/main" xmlns="" id="{03C21FA8-D887-48D3-9692-A561B34C103D}"/>
              </a:ext>
            </a:extLst>
          </p:cNvPr>
          <p:cNvPicPr>
            <a:picLocks noChangeAspect="1"/>
          </p:cNvPicPr>
          <p:nvPr/>
        </p:nvPicPr>
        <p:blipFill>
          <a:blip r:embed="rId4"/>
          <a:stretch>
            <a:fillRect/>
          </a:stretch>
        </p:blipFill>
        <p:spPr>
          <a:xfrm>
            <a:off x="1433363" y="608889"/>
            <a:ext cx="835276" cy="838033"/>
          </a:xfrm>
          <a:prstGeom prst="rect">
            <a:avLst/>
          </a:prstGeom>
        </p:spPr>
      </p:pic>
      <p:pic>
        <p:nvPicPr>
          <p:cNvPr id="5" name="Sonido grabado">
            <a:hlinkClick r:id="" action="ppaction://media"/>
            <a:extLst>
              <a:ext uri="{FF2B5EF4-FFF2-40B4-BE49-F238E27FC236}">
                <a16:creationId xmlns:a16="http://schemas.microsoft.com/office/drawing/2014/main" xmlns="" id="{EFF30929-B000-4AC8-BB41-88E00BFA01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0308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6E658A-A78D-44EB-9D11-9A212CE62F34}"/>
              </a:ext>
            </a:extLst>
          </p:cNvPr>
          <p:cNvSpPr>
            <a:spLocks noGrp="1"/>
          </p:cNvSpPr>
          <p:nvPr>
            <p:ph type="title"/>
          </p:nvPr>
        </p:nvSpPr>
        <p:spPr/>
        <p:txBody>
          <a:bodyPr>
            <a:normAutofit/>
          </a:bodyPr>
          <a:lstStyle/>
          <a:p>
            <a:pPr algn="ctr"/>
            <a:r>
              <a:rPr lang="es-MX" b="1" dirty="0">
                <a:solidFill>
                  <a:prstClr val="black"/>
                </a:solidFill>
                <a:latin typeface="Calibri" panose="020F0502020204030204"/>
              </a:rPr>
              <a:t>                </a:t>
            </a:r>
            <a:r>
              <a:rPr lang="es-MX" sz="3600" b="1" dirty="0">
                <a:solidFill>
                  <a:prstClr val="black"/>
                </a:solidFill>
                <a:latin typeface="Calibri" panose="020F0502020204030204"/>
              </a:rPr>
              <a:t>FILOSOFÍA POLÍTICA CORRECCIONES</a:t>
            </a:r>
            <a:br>
              <a:rPr lang="es-MX" sz="3600" b="1" dirty="0">
                <a:solidFill>
                  <a:prstClr val="black"/>
                </a:solidFill>
                <a:latin typeface="Calibri" panose="020F0502020204030204"/>
              </a:rPr>
            </a:br>
            <a:r>
              <a:rPr lang="es-MX" sz="3600" b="1" dirty="0">
                <a:solidFill>
                  <a:prstClr val="black"/>
                </a:solidFill>
                <a:latin typeface="Calibri" panose="020F0502020204030204"/>
              </a:rPr>
              <a:t>               GUÍA N°1  (DPTO. FILOSOFÍA L-1  2020)</a:t>
            </a:r>
            <a:endParaRPr lang="es-CL" sz="3600" dirty="0"/>
          </a:p>
        </p:txBody>
      </p:sp>
      <p:sp>
        <p:nvSpPr>
          <p:cNvPr id="3" name="Marcador de contenido 2">
            <a:extLst>
              <a:ext uri="{FF2B5EF4-FFF2-40B4-BE49-F238E27FC236}">
                <a16:creationId xmlns:a16="http://schemas.microsoft.com/office/drawing/2014/main" xmlns="" id="{7B1308C3-E2DD-40FF-B46B-7780FE0AD3C7}"/>
              </a:ext>
            </a:extLst>
          </p:cNvPr>
          <p:cNvSpPr>
            <a:spLocks noGrp="1"/>
          </p:cNvSpPr>
          <p:nvPr>
            <p:ph idx="1"/>
          </p:nvPr>
        </p:nvSpPr>
        <p:spPr>
          <a:xfrm>
            <a:off x="838200" y="1589649"/>
            <a:ext cx="10515600" cy="4587314"/>
          </a:xfrm>
        </p:spPr>
        <p:txBody>
          <a:bodyPr>
            <a:normAutofit fontScale="62500" lnSpcReduction="20000"/>
          </a:bodyPr>
          <a:lstStyle/>
          <a:p>
            <a:pPr lvl="0"/>
            <a:endParaRPr lang="es-MX" sz="1500" dirty="0">
              <a:solidFill>
                <a:prstClr val="black"/>
              </a:solidFill>
            </a:endParaRPr>
          </a:p>
          <a:p>
            <a:pPr marL="0" lvl="0" indent="0">
              <a:lnSpc>
                <a:spcPct val="160000"/>
              </a:lnSpc>
              <a:buNone/>
            </a:pPr>
            <a:r>
              <a:rPr lang="es-MX" sz="3000" dirty="0">
                <a:solidFill>
                  <a:prstClr val="black"/>
                </a:solidFill>
              </a:rPr>
              <a:t>1.</a:t>
            </a:r>
            <a:r>
              <a:rPr lang="es-MX" sz="4000" dirty="0">
                <a:solidFill>
                  <a:prstClr val="black"/>
                </a:solidFill>
              </a:rPr>
              <a:t>	                 LA POLÍTICA EN LA VIDA COTIDIANA </a:t>
            </a:r>
          </a:p>
          <a:p>
            <a:pPr lvl="0">
              <a:lnSpc>
                <a:spcPct val="160000"/>
              </a:lnSpc>
            </a:pPr>
            <a:r>
              <a:rPr lang="es-MX" sz="4000" dirty="0">
                <a:solidFill>
                  <a:prstClr val="black"/>
                </a:solidFill>
              </a:rPr>
              <a:t>- Si no me interesan las discusiones políticas, ¿quiere decir que soy apolítico? NO NECESARIAMENTE, ESTAR EN SOCIEDAD ES SER POLÍTICO</a:t>
            </a:r>
          </a:p>
          <a:p>
            <a:pPr lvl="0">
              <a:lnSpc>
                <a:spcPct val="160000"/>
              </a:lnSpc>
            </a:pPr>
            <a:r>
              <a:rPr lang="es-MX" sz="4000" dirty="0">
                <a:solidFill>
                  <a:prstClr val="black"/>
                </a:solidFill>
              </a:rPr>
              <a:t>- ¿Qué actividades y/o discursos políticos tienen lugar en la vida cotidiana? EL DISCURSO (CONVERSACIÓN) SOCIAL</a:t>
            </a:r>
          </a:p>
          <a:p>
            <a:pPr lvl="0">
              <a:lnSpc>
                <a:spcPct val="160000"/>
              </a:lnSpc>
            </a:pPr>
            <a:r>
              <a:rPr lang="es-MX" sz="4000" dirty="0">
                <a:solidFill>
                  <a:prstClr val="black"/>
                </a:solidFill>
              </a:rPr>
              <a:t>¿Cómo priorizamos una sociedad más justa para todos y para todas? CON LA BUENA REPARTICIÓN DE LOS BIENES Y TAREAS</a:t>
            </a:r>
          </a:p>
          <a:p>
            <a:pPr lvl="0">
              <a:lnSpc>
                <a:spcPct val="160000"/>
              </a:lnSpc>
            </a:pPr>
            <a:endParaRPr lang="es-MX" sz="3400" dirty="0">
              <a:solidFill>
                <a:prstClr val="black"/>
              </a:solidFill>
            </a:endParaRPr>
          </a:p>
          <a:p>
            <a:pPr marL="0" indent="0">
              <a:buNone/>
            </a:pPr>
            <a:endParaRPr lang="es-CL" dirty="0"/>
          </a:p>
        </p:txBody>
      </p:sp>
      <p:pic>
        <p:nvPicPr>
          <p:cNvPr id="4" name="Imagen 3">
            <a:extLst>
              <a:ext uri="{FF2B5EF4-FFF2-40B4-BE49-F238E27FC236}">
                <a16:creationId xmlns:a16="http://schemas.microsoft.com/office/drawing/2014/main" xmlns="" id="{03C21FA8-D887-48D3-9692-A561B34C103D}"/>
              </a:ext>
            </a:extLst>
          </p:cNvPr>
          <p:cNvPicPr>
            <a:picLocks noChangeAspect="1"/>
          </p:cNvPicPr>
          <p:nvPr/>
        </p:nvPicPr>
        <p:blipFill>
          <a:blip r:embed="rId4"/>
          <a:stretch>
            <a:fillRect/>
          </a:stretch>
        </p:blipFill>
        <p:spPr>
          <a:xfrm>
            <a:off x="1433363" y="608889"/>
            <a:ext cx="835276" cy="838033"/>
          </a:xfrm>
          <a:prstGeom prst="rect">
            <a:avLst/>
          </a:prstGeom>
        </p:spPr>
      </p:pic>
      <p:pic>
        <p:nvPicPr>
          <p:cNvPr id="5" name="Sonido grabado">
            <a:hlinkClick r:id="" action="ppaction://media"/>
            <a:extLst>
              <a:ext uri="{FF2B5EF4-FFF2-40B4-BE49-F238E27FC236}">
                <a16:creationId xmlns:a16="http://schemas.microsoft.com/office/drawing/2014/main" xmlns="" id="{9E595C88-8667-451A-A162-9BE9BF6A6E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64090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6E658A-A78D-44EB-9D11-9A212CE62F34}"/>
              </a:ext>
            </a:extLst>
          </p:cNvPr>
          <p:cNvSpPr>
            <a:spLocks noGrp="1"/>
          </p:cNvSpPr>
          <p:nvPr>
            <p:ph type="title"/>
          </p:nvPr>
        </p:nvSpPr>
        <p:spPr/>
        <p:txBody>
          <a:bodyPr>
            <a:normAutofit/>
          </a:bodyPr>
          <a:lstStyle/>
          <a:p>
            <a:pPr algn="ctr"/>
            <a:r>
              <a:rPr lang="es-MX" b="1" dirty="0">
                <a:solidFill>
                  <a:prstClr val="black"/>
                </a:solidFill>
                <a:latin typeface="Calibri" panose="020F0502020204030204"/>
              </a:rPr>
              <a:t>                </a:t>
            </a:r>
            <a:r>
              <a:rPr lang="es-MX" sz="3600" b="1" dirty="0">
                <a:solidFill>
                  <a:prstClr val="black"/>
                </a:solidFill>
                <a:latin typeface="Calibri" panose="020F0502020204030204"/>
              </a:rPr>
              <a:t>FILOSOFÍA POLÍTICA CORRECCIONES</a:t>
            </a:r>
            <a:br>
              <a:rPr lang="es-MX" sz="3600" b="1" dirty="0">
                <a:solidFill>
                  <a:prstClr val="black"/>
                </a:solidFill>
                <a:latin typeface="Calibri" panose="020F0502020204030204"/>
              </a:rPr>
            </a:br>
            <a:r>
              <a:rPr lang="es-MX" sz="3600" b="1" dirty="0">
                <a:solidFill>
                  <a:prstClr val="black"/>
                </a:solidFill>
                <a:latin typeface="Calibri" panose="020F0502020204030204"/>
              </a:rPr>
              <a:t>               GUÍA N°1  (DPTO. FILOSOFÍA L-1  2020)</a:t>
            </a:r>
            <a:endParaRPr lang="es-CL" sz="3600" dirty="0"/>
          </a:p>
        </p:txBody>
      </p:sp>
      <p:sp>
        <p:nvSpPr>
          <p:cNvPr id="3" name="Marcador de contenido 2">
            <a:extLst>
              <a:ext uri="{FF2B5EF4-FFF2-40B4-BE49-F238E27FC236}">
                <a16:creationId xmlns:a16="http://schemas.microsoft.com/office/drawing/2014/main" xmlns="" id="{7B1308C3-E2DD-40FF-B46B-7780FE0AD3C7}"/>
              </a:ext>
            </a:extLst>
          </p:cNvPr>
          <p:cNvSpPr>
            <a:spLocks noGrp="1"/>
          </p:cNvSpPr>
          <p:nvPr>
            <p:ph idx="1"/>
          </p:nvPr>
        </p:nvSpPr>
        <p:spPr>
          <a:xfrm>
            <a:off x="838200" y="1690688"/>
            <a:ext cx="10515600" cy="4486275"/>
          </a:xfrm>
        </p:spPr>
        <p:txBody>
          <a:bodyPr/>
          <a:lstStyle/>
          <a:p>
            <a:pPr marL="0" lvl="0" indent="0">
              <a:buNone/>
            </a:pPr>
            <a:r>
              <a:rPr lang="es-MX" dirty="0">
                <a:solidFill>
                  <a:prstClr val="black"/>
                </a:solidFill>
              </a:rPr>
              <a:t> LECTURA DE TEXTOS:</a:t>
            </a:r>
          </a:p>
          <a:p>
            <a:pPr lvl="0"/>
            <a:r>
              <a:rPr lang="es-MX" dirty="0">
                <a:solidFill>
                  <a:prstClr val="black"/>
                </a:solidFill>
              </a:rPr>
              <a:t>Contenidos </a:t>
            </a:r>
          </a:p>
          <a:p>
            <a:pPr lvl="0"/>
            <a:endParaRPr lang="es-MX" dirty="0">
              <a:solidFill>
                <a:prstClr val="black"/>
              </a:solidFill>
            </a:endParaRPr>
          </a:p>
          <a:p>
            <a:pPr lvl="0"/>
            <a:endParaRPr lang="es-MX" dirty="0">
              <a:solidFill>
                <a:prstClr val="black"/>
              </a:solidFill>
            </a:endParaRPr>
          </a:p>
          <a:p>
            <a:pPr lvl="0"/>
            <a:endParaRPr lang="es-MX" dirty="0">
              <a:solidFill>
                <a:prstClr val="black"/>
              </a:solidFill>
            </a:endParaRPr>
          </a:p>
          <a:p>
            <a:pPr lvl="0"/>
            <a:r>
              <a:rPr lang="es-MX" dirty="0">
                <a:solidFill>
                  <a:prstClr val="black"/>
                </a:solidFill>
              </a:rPr>
              <a:t>Aprendizajes esperados</a:t>
            </a:r>
          </a:p>
          <a:p>
            <a:pPr lvl="0"/>
            <a:endParaRPr lang="es-MX" dirty="0">
              <a:solidFill>
                <a:prstClr val="black"/>
              </a:solidFill>
            </a:endParaRPr>
          </a:p>
          <a:p>
            <a:endParaRPr lang="es-CL" dirty="0"/>
          </a:p>
        </p:txBody>
      </p:sp>
      <p:pic>
        <p:nvPicPr>
          <p:cNvPr id="4" name="Imagen 3">
            <a:extLst>
              <a:ext uri="{FF2B5EF4-FFF2-40B4-BE49-F238E27FC236}">
                <a16:creationId xmlns:a16="http://schemas.microsoft.com/office/drawing/2014/main" xmlns="" id="{03C21FA8-D887-48D3-9692-A561B34C103D}"/>
              </a:ext>
            </a:extLst>
          </p:cNvPr>
          <p:cNvPicPr>
            <a:picLocks noChangeAspect="1"/>
          </p:cNvPicPr>
          <p:nvPr/>
        </p:nvPicPr>
        <p:blipFill>
          <a:blip r:embed="rId4"/>
          <a:stretch>
            <a:fillRect/>
          </a:stretch>
        </p:blipFill>
        <p:spPr>
          <a:xfrm>
            <a:off x="1433363" y="608889"/>
            <a:ext cx="835276" cy="838033"/>
          </a:xfrm>
          <a:prstGeom prst="rect">
            <a:avLst/>
          </a:prstGeom>
        </p:spPr>
      </p:pic>
      <p:sp>
        <p:nvSpPr>
          <p:cNvPr id="5" name="Rectángulo: esquinas redondeadas 4">
            <a:extLst>
              <a:ext uri="{FF2B5EF4-FFF2-40B4-BE49-F238E27FC236}">
                <a16:creationId xmlns:a16="http://schemas.microsoft.com/office/drawing/2014/main" xmlns="" id="{AB2E9DCB-7EDC-4722-BE88-34DBD8B00C1A}"/>
              </a:ext>
            </a:extLst>
          </p:cNvPr>
          <p:cNvSpPr/>
          <p:nvPr/>
        </p:nvSpPr>
        <p:spPr>
          <a:xfrm>
            <a:off x="1237956" y="2700996"/>
            <a:ext cx="9551963" cy="14349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28600" lvl="0" indent="-228600" defTabSz="914400">
              <a:lnSpc>
                <a:spcPct val="90000"/>
              </a:lnSpc>
              <a:spcBef>
                <a:spcPts val="1000"/>
              </a:spcBef>
              <a:buFont typeface="Arial" panose="020B0604020202020204" pitchFamily="34" charset="0"/>
              <a:buChar char="•"/>
            </a:pPr>
            <a:r>
              <a:rPr lang="es-MX" sz="2800" dirty="0">
                <a:solidFill>
                  <a:prstClr val="black"/>
                </a:solidFill>
              </a:rPr>
              <a:t>La filosofía y su rol en la actividad política del ser humano.</a:t>
            </a:r>
          </a:p>
          <a:p>
            <a:pPr marL="228600" lvl="0" indent="-228600" defTabSz="914400">
              <a:lnSpc>
                <a:spcPct val="90000"/>
              </a:lnSpc>
              <a:spcBef>
                <a:spcPts val="1000"/>
              </a:spcBef>
              <a:buFont typeface="Arial" panose="020B0604020202020204" pitchFamily="34" charset="0"/>
              <a:buChar char="•"/>
            </a:pPr>
            <a:r>
              <a:rPr lang="es-MX" sz="2800" dirty="0">
                <a:solidFill>
                  <a:prstClr val="black"/>
                </a:solidFill>
              </a:rPr>
              <a:t>El pensamiento político de Arendt, Aristóteles, Butler y Maquiavelo</a:t>
            </a:r>
          </a:p>
        </p:txBody>
      </p:sp>
      <p:sp>
        <p:nvSpPr>
          <p:cNvPr id="7" name="Rectángulo: esquinas redondeadas 6">
            <a:extLst>
              <a:ext uri="{FF2B5EF4-FFF2-40B4-BE49-F238E27FC236}">
                <a16:creationId xmlns:a16="http://schemas.microsoft.com/office/drawing/2014/main" xmlns="" id="{DC506A97-FC06-47C9-ACE5-25B4B3B1B029}"/>
              </a:ext>
            </a:extLst>
          </p:cNvPr>
          <p:cNvSpPr/>
          <p:nvPr/>
        </p:nvSpPr>
        <p:spPr>
          <a:xfrm>
            <a:off x="1237956" y="4742058"/>
            <a:ext cx="9551963" cy="16786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28600" lvl="0" indent="-228600" defTabSz="914400">
              <a:lnSpc>
                <a:spcPct val="90000"/>
              </a:lnSpc>
              <a:spcBef>
                <a:spcPts val="1000"/>
              </a:spcBef>
              <a:buFont typeface="Arial" panose="020B0604020202020204" pitchFamily="34" charset="0"/>
              <a:buChar char="•"/>
            </a:pPr>
            <a:r>
              <a:rPr lang="es-MX" sz="2800">
                <a:solidFill>
                  <a:prstClr val="black"/>
                </a:solidFill>
              </a:rPr>
              <a:t>•Comparan distintos razonamientos filosóficos desarrollados en textos de filosofía política. </a:t>
            </a:r>
          </a:p>
          <a:p>
            <a:pPr marL="228600" lvl="0" indent="-228600" defTabSz="914400">
              <a:lnSpc>
                <a:spcPct val="90000"/>
              </a:lnSpc>
              <a:spcBef>
                <a:spcPts val="1000"/>
              </a:spcBef>
              <a:buFont typeface="Arial" panose="020B0604020202020204" pitchFamily="34" charset="0"/>
              <a:buChar char="•"/>
            </a:pPr>
            <a:r>
              <a:rPr lang="es-MX" sz="2800">
                <a:solidFill>
                  <a:prstClr val="black"/>
                </a:solidFill>
              </a:rPr>
              <a:t>•Conocen el pensamiento político de Arendt, Aristóteles, Butler y Maquiavelo</a:t>
            </a:r>
            <a:endParaRPr lang="es-MX" sz="2800" dirty="0">
              <a:solidFill>
                <a:prstClr val="black"/>
              </a:solidFill>
            </a:endParaRPr>
          </a:p>
        </p:txBody>
      </p:sp>
      <p:pic>
        <p:nvPicPr>
          <p:cNvPr id="6" name="Sonido grabado">
            <a:hlinkClick r:id="" action="ppaction://media"/>
            <a:extLst>
              <a:ext uri="{FF2B5EF4-FFF2-40B4-BE49-F238E27FC236}">
                <a16:creationId xmlns:a16="http://schemas.microsoft.com/office/drawing/2014/main" xmlns="" id="{9AEC2EFC-C289-473A-9653-5E0D66FB2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7548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6E658A-A78D-44EB-9D11-9A212CE62F34}"/>
              </a:ext>
            </a:extLst>
          </p:cNvPr>
          <p:cNvSpPr>
            <a:spLocks noGrp="1"/>
          </p:cNvSpPr>
          <p:nvPr>
            <p:ph type="title"/>
          </p:nvPr>
        </p:nvSpPr>
        <p:spPr/>
        <p:txBody>
          <a:bodyPr>
            <a:normAutofit/>
          </a:bodyPr>
          <a:lstStyle/>
          <a:p>
            <a:pPr algn="ctr"/>
            <a:r>
              <a:rPr lang="es-MX" b="1" dirty="0">
                <a:solidFill>
                  <a:prstClr val="black"/>
                </a:solidFill>
                <a:latin typeface="Calibri" panose="020F0502020204030204"/>
              </a:rPr>
              <a:t>                </a:t>
            </a:r>
            <a:r>
              <a:rPr lang="es-MX" sz="3600" b="1" dirty="0">
                <a:solidFill>
                  <a:prstClr val="black"/>
                </a:solidFill>
                <a:latin typeface="Calibri" panose="020F0502020204030204"/>
              </a:rPr>
              <a:t>FILOSOFÍA POLÍTICA CORRECCIONES</a:t>
            </a:r>
            <a:br>
              <a:rPr lang="es-MX" sz="3600" b="1" dirty="0">
                <a:solidFill>
                  <a:prstClr val="black"/>
                </a:solidFill>
                <a:latin typeface="Calibri" panose="020F0502020204030204"/>
              </a:rPr>
            </a:br>
            <a:r>
              <a:rPr lang="es-MX" sz="3600" b="1" dirty="0">
                <a:solidFill>
                  <a:prstClr val="black"/>
                </a:solidFill>
                <a:latin typeface="Calibri" panose="020F0502020204030204"/>
              </a:rPr>
              <a:t>               GUÍA N°1  (DPTO. FILOSOFÍA L-1  2020)</a:t>
            </a:r>
            <a:endParaRPr lang="es-CL" sz="3600" dirty="0"/>
          </a:p>
        </p:txBody>
      </p:sp>
      <p:sp>
        <p:nvSpPr>
          <p:cNvPr id="3" name="Marcador de contenido 2">
            <a:extLst>
              <a:ext uri="{FF2B5EF4-FFF2-40B4-BE49-F238E27FC236}">
                <a16:creationId xmlns:a16="http://schemas.microsoft.com/office/drawing/2014/main" xmlns="" id="{7B1308C3-E2DD-40FF-B46B-7780FE0AD3C7}"/>
              </a:ext>
            </a:extLst>
          </p:cNvPr>
          <p:cNvSpPr>
            <a:spLocks noGrp="1"/>
          </p:cNvSpPr>
          <p:nvPr>
            <p:ph idx="1"/>
          </p:nvPr>
        </p:nvSpPr>
        <p:spPr>
          <a:xfrm>
            <a:off x="838200" y="1690688"/>
            <a:ext cx="10515600" cy="4486275"/>
          </a:xfrm>
        </p:spPr>
        <p:txBody>
          <a:bodyPr>
            <a:normAutofit/>
          </a:bodyPr>
          <a:lstStyle/>
          <a:p>
            <a:pPr>
              <a:lnSpc>
                <a:spcPct val="150000"/>
              </a:lnSpc>
              <a:spcAft>
                <a:spcPts val="800"/>
              </a:spcAft>
            </a:pPr>
            <a:r>
              <a:rPr lang="es-CL" sz="3600" dirty="0">
                <a:latin typeface="Calibri" panose="020F0502020204030204" pitchFamily="34" charset="0"/>
                <a:ea typeface="Calibri" panose="020F0502020204030204" pitchFamily="34" charset="0"/>
                <a:cs typeface="Calibri" panose="020F0502020204030204" pitchFamily="34" charset="0"/>
              </a:rPr>
              <a:t>En los espacios asignados utilice letra calibri N° 10 u 11 con un mínimo de 50 palabras y un máximo de 80 por respuesta. Cuide ortografía y redacción </a:t>
            </a:r>
            <a:endParaRPr lang="es-CL" sz="3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CL" dirty="0"/>
          </a:p>
        </p:txBody>
      </p:sp>
      <p:pic>
        <p:nvPicPr>
          <p:cNvPr id="4" name="Imagen 3">
            <a:extLst>
              <a:ext uri="{FF2B5EF4-FFF2-40B4-BE49-F238E27FC236}">
                <a16:creationId xmlns:a16="http://schemas.microsoft.com/office/drawing/2014/main" xmlns="" id="{03C21FA8-D887-48D3-9692-A561B34C103D}"/>
              </a:ext>
            </a:extLst>
          </p:cNvPr>
          <p:cNvPicPr>
            <a:picLocks noChangeAspect="1"/>
          </p:cNvPicPr>
          <p:nvPr/>
        </p:nvPicPr>
        <p:blipFill>
          <a:blip r:embed="rId4"/>
          <a:stretch>
            <a:fillRect/>
          </a:stretch>
        </p:blipFill>
        <p:spPr>
          <a:xfrm>
            <a:off x="1433363" y="608889"/>
            <a:ext cx="835276" cy="838033"/>
          </a:xfrm>
          <a:prstGeom prst="rect">
            <a:avLst/>
          </a:prstGeom>
        </p:spPr>
      </p:pic>
      <p:pic>
        <p:nvPicPr>
          <p:cNvPr id="5" name="Sonido grabado">
            <a:hlinkClick r:id="" action="ppaction://media"/>
            <a:extLst>
              <a:ext uri="{FF2B5EF4-FFF2-40B4-BE49-F238E27FC236}">
                <a16:creationId xmlns:a16="http://schemas.microsoft.com/office/drawing/2014/main" xmlns="" id="{D52EE71C-B794-4C50-82F4-B7A592663B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25658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6E658A-A78D-44EB-9D11-9A212CE62F34}"/>
              </a:ext>
            </a:extLst>
          </p:cNvPr>
          <p:cNvSpPr>
            <a:spLocks noGrp="1"/>
          </p:cNvSpPr>
          <p:nvPr>
            <p:ph type="title"/>
          </p:nvPr>
        </p:nvSpPr>
        <p:spPr/>
        <p:txBody>
          <a:bodyPr>
            <a:normAutofit/>
          </a:bodyPr>
          <a:lstStyle/>
          <a:p>
            <a:pPr algn="ctr"/>
            <a:r>
              <a:rPr lang="es-MX" b="1" dirty="0">
                <a:solidFill>
                  <a:prstClr val="black"/>
                </a:solidFill>
                <a:latin typeface="Calibri" panose="020F0502020204030204"/>
              </a:rPr>
              <a:t>                </a:t>
            </a:r>
            <a:r>
              <a:rPr lang="es-MX" sz="3600" b="1" dirty="0">
                <a:solidFill>
                  <a:prstClr val="black"/>
                </a:solidFill>
                <a:latin typeface="Calibri" panose="020F0502020204030204"/>
              </a:rPr>
              <a:t>FILOSOFÍA POLÍTICA CORRECCIONES</a:t>
            </a:r>
            <a:br>
              <a:rPr lang="es-MX" sz="3600" b="1" dirty="0">
                <a:solidFill>
                  <a:prstClr val="black"/>
                </a:solidFill>
                <a:latin typeface="Calibri" panose="020F0502020204030204"/>
              </a:rPr>
            </a:br>
            <a:r>
              <a:rPr lang="es-MX" sz="3600" b="1" dirty="0">
                <a:solidFill>
                  <a:prstClr val="black"/>
                </a:solidFill>
                <a:latin typeface="Calibri" panose="020F0502020204030204"/>
              </a:rPr>
              <a:t>               GUÍA N°1  (DPTO. FILOSOFÍA L-1  2020)</a:t>
            </a:r>
            <a:endParaRPr lang="es-CL" sz="3600" dirty="0"/>
          </a:p>
        </p:txBody>
      </p:sp>
      <p:sp>
        <p:nvSpPr>
          <p:cNvPr id="3" name="Marcador de contenido 2">
            <a:extLst>
              <a:ext uri="{FF2B5EF4-FFF2-40B4-BE49-F238E27FC236}">
                <a16:creationId xmlns:a16="http://schemas.microsoft.com/office/drawing/2014/main" xmlns="" id="{7B1308C3-E2DD-40FF-B46B-7780FE0AD3C7}"/>
              </a:ext>
            </a:extLst>
          </p:cNvPr>
          <p:cNvSpPr>
            <a:spLocks noGrp="1"/>
          </p:cNvSpPr>
          <p:nvPr>
            <p:ph idx="1"/>
          </p:nvPr>
        </p:nvSpPr>
        <p:spPr>
          <a:xfrm>
            <a:off x="838200" y="1690688"/>
            <a:ext cx="10515600" cy="4486275"/>
          </a:xfrm>
        </p:spPr>
        <p:txBody>
          <a:bodyPr/>
          <a:lstStyle/>
          <a:p>
            <a:pPr>
              <a:lnSpc>
                <a:spcPct val="150000"/>
              </a:lnSpc>
              <a:spcAft>
                <a:spcPts val="0"/>
              </a:spcAft>
            </a:pPr>
            <a:r>
              <a:rPr lang="es-CL" sz="3600" dirty="0">
                <a:latin typeface="Calibri" panose="020F0502020204030204" pitchFamily="34" charset="0"/>
                <a:ea typeface="Calibri" panose="020F0502020204030204" pitchFamily="34" charset="0"/>
                <a:cs typeface="Calibri" panose="020F0502020204030204" pitchFamily="34" charset="0"/>
              </a:rPr>
              <a:t>1.</a:t>
            </a:r>
            <a:r>
              <a:rPr lang="es-CL" dirty="0">
                <a:latin typeface="Calibri" panose="020F0502020204030204" pitchFamily="34" charset="0"/>
                <a:ea typeface="Calibri" panose="020F0502020204030204" pitchFamily="34" charset="0"/>
                <a:cs typeface="Calibri" panose="020F0502020204030204" pitchFamily="34" charset="0"/>
              </a:rPr>
              <a:t>- ¿El texto parte desde un concepto o teoría general o desde la constatación de hechos concretos? Fundamente brevemente su respuesta. (8PTOS.)</a:t>
            </a:r>
            <a:endParaRPr lang="es-CL" sz="36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0"/>
              </a:spcAft>
            </a:pPr>
            <a:endParaRPr lang="es-CL" sz="3600" dirty="0">
              <a:latin typeface="Calibri" panose="020F0502020204030204" pitchFamily="34" charset="0"/>
              <a:ea typeface="Calibri" panose="020F0502020204030204" pitchFamily="34" charset="0"/>
              <a:cs typeface="Times New Roman" panose="02020603050405020304" pitchFamily="18" charset="0"/>
            </a:endParaRPr>
          </a:p>
          <a:p>
            <a:endParaRPr lang="es-CL" dirty="0"/>
          </a:p>
        </p:txBody>
      </p:sp>
      <p:pic>
        <p:nvPicPr>
          <p:cNvPr id="4" name="Imagen 3">
            <a:extLst>
              <a:ext uri="{FF2B5EF4-FFF2-40B4-BE49-F238E27FC236}">
                <a16:creationId xmlns:a16="http://schemas.microsoft.com/office/drawing/2014/main" xmlns="" id="{03C21FA8-D887-48D3-9692-A561B34C103D}"/>
              </a:ext>
            </a:extLst>
          </p:cNvPr>
          <p:cNvPicPr>
            <a:picLocks noChangeAspect="1"/>
          </p:cNvPicPr>
          <p:nvPr/>
        </p:nvPicPr>
        <p:blipFill>
          <a:blip r:embed="rId4"/>
          <a:stretch>
            <a:fillRect/>
          </a:stretch>
        </p:blipFill>
        <p:spPr>
          <a:xfrm>
            <a:off x="1433363" y="608889"/>
            <a:ext cx="835276" cy="838033"/>
          </a:xfrm>
          <a:prstGeom prst="rect">
            <a:avLst/>
          </a:prstGeom>
        </p:spPr>
      </p:pic>
      <p:pic>
        <p:nvPicPr>
          <p:cNvPr id="5" name="Sonido grabado">
            <a:hlinkClick r:id="" action="ppaction://media"/>
            <a:extLst>
              <a:ext uri="{FF2B5EF4-FFF2-40B4-BE49-F238E27FC236}">
                <a16:creationId xmlns:a16="http://schemas.microsoft.com/office/drawing/2014/main" xmlns="" id="{4550B803-8FB6-4143-9F95-332AFFFBD1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49826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6E658A-A78D-44EB-9D11-9A212CE62F34}"/>
              </a:ext>
            </a:extLst>
          </p:cNvPr>
          <p:cNvSpPr>
            <a:spLocks noGrp="1"/>
          </p:cNvSpPr>
          <p:nvPr>
            <p:ph type="title"/>
          </p:nvPr>
        </p:nvSpPr>
        <p:spPr/>
        <p:txBody>
          <a:bodyPr>
            <a:normAutofit/>
          </a:bodyPr>
          <a:lstStyle/>
          <a:p>
            <a:pPr algn="ctr"/>
            <a:r>
              <a:rPr lang="es-MX" b="1" dirty="0">
                <a:solidFill>
                  <a:prstClr val="black"/>
                </a:solidFill>
                <a:latin typeface="Calibri" panose="020F0502020204030204"/>
              </a:rPr>
              <a:t>                </a:t>
            </a:r>
            <a:r>
              <a:rPr lang="es-MX" sz="3600" b="1" dirty="0">
                <a:solidFill>
                  <a:prstClr val="black"/>
                </a:solidFill>
                <a:latin typeface="Calibri" panose="020F0502020204030204"/>
              </a:rPr>
              <a:t>FILOSOFÍA POLÍTICA CORRECCIONES</a:t>
            </a:r>
            <a:br>
              <a:rPr lang="es-MX" sz="3600" b="1" dirty="0">
                <a:solidFill>
                  <a:prstClr val="black"/>
                </a:solidFill>
                <a:latin typeface="Calibri" panose="020F0502020204030204"/>
              </a:rPr>
            </a:br>
            <a:r>
              <a:rPr lang="es-MX" sz="3600" b="1" dirty="0">
                <a:solidFill>
                  <a:prstClr val="black"/>
                </a:solidFill>
                <a:latin typeface="Calibri" panose="020F0502020204030204"/>
              </a:rPr>
              <a:t>               GUÍA N°1  (DPTO. FILOSOFÍA L-1  2020)</a:t>
            </a:r>
            <a:endParaRPr lang="es-CL" sz="3600" dirty="0"/>
          </a:p>
        </p:txBody>
      </p:sp>
      <p:graphicFrame>
        <p:nvGraphicFramePr>
          <p:cNvPr id="14" name="Marcador de contenido 13">
            <a:extLst>
              <a:ext uri="{FF2B5EF4-FFF2-40B4-BE49-F238E27FC236}">
                <a16:creationId xmlns:a16="http://schemas.microsoft.com/office/drawing/2014/main" xmlns="" id="{AFE8F00D-614C-406F-B26D-A7C4CFEC757C}"/>
              </a:ext>
            </a:extLst>
          </p:cNvPr>
          <p:cNvGraphicFramePr>
            <a:graphicFrameLocks noGrp="1"/>
          </p:cNvGraphicFramePr>
          <p:nvPr>
            <p:ph idx="1"/>
            <p:extLst>
              <p:ext uri="{D42A27DB-BD31-4B8C-83A1-F6EECF244321}">
                <p14:modId xmlns:p14="http://schemas.microsoft.com/office/powerpoint/2010/main" val="3761460173"/>
              </p:ext>
            </p:extLst>
          </p:nvPr>
        </p:nvGraphicFramePr>
        <p:xfrm>
          <a:off x="1842868" y="1934451"/>
          <a:ext cx="8314005" cy="3973980"/>
        </p:xfrm>
        <a:graphic>
          <a:graphicData uri="http://schemas.openxmlformats.org/drawingml/2006/table">
            <a:tbl>
              <a:tblPr/>
              <a:tblGrid>
                <a:gridCol w="4083035">
                  <a:extLst>
                    <a:ext uri="{9D8B030D-6E8A-4147-A177-3AD203B41FA5}">
                      <a16:colId xmlns:a16="http://schemas.microsoft.com/office/drawing/2014/main" xmlns="" val="1574080352"/>
                    </a:ext>
                  </a:extLst>
                </a:gridCol>
                <a:gridCol w="4230970">
                  <a:extLst>
                    <a:ext uri="{9D8B030D-6E8A-4147-A177-3AD203B41FA5}">
                      <a16:colId xmlns:a16="http://schemas.microsoft.com/office/drawing/2014/main" xmlns="" val="3428341298"/>
                    </a:ext>
                  </a:extLst>
                </a:gridCol>
              </a:tblGrid>
              <a:tr h="1986990">
                <a:tc>
                  <a:txBody>
                    <a:bodyPr/>
                    <a:lstStyle/>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1 ARENDT </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HECHOS: NECESITAR DE LOS DEMÁS PARA ENTENDER LO QUE ES OBJETIVO </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“únicamente es comprensible en la medida en que muchos, hablando entre sí sobre él, intercambian sus perspectivas.”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2 ARISTÓTELES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HECHOS: CONSTATACIÓN DE LA SOCIABILIDAD HUMANA A TRAVÉS DEL LENGUAJE</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“es evidente que la ciudad es una de las cosas naturales, y que el hombre es por naturaleza un animal social”</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47411304"/>
                  </a:ext>
                </a:extLst>
              </a:tr>
              <a:tr h="1986990">
                <a:tc>
                  <a:txBody>
                    <a:bodyPr/>
                    <a:lstStyle/>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3 BUTLER</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TEORÍA: FEMINISTA </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“La teoría feminista ha intentado comprender de qué manera las estructuras culturales y políticas </a:t>
                      </a:r>
                      <a:r>
                        <a:rPr lang="es-CL" sz="1600" dirty="0" err="1">
                          <a:effectLst/>
                          <a:latin typeface="Calibri" panose="020F0502020204030204" pitchFamily="34" charset="0"/>
                          <a:ea typeface="Calibri" panose="020F0502020204030204" pitchFamily="34" charset="0"/>
                          <a:cs typeface="Calibri" panose="020F0502020204030204" pitchFamily="34" charset="0"/>
                        </a:rPr>
                        <a:t>sistémicas</a:t>
                      </a:r>
                      <a:r>
                        <a:rPr lang="es-CL" sz="1600" dirty="0">
                          <a:effectLst/>
                          <a:latin typeface="Calibri" panose="020F0502020204030204" pitchFamily="34" charset="0"/>
                          <a:ea typeface="Calibri" panose="020F0502020204030204" pitchFamily="34" charset="0"/>
                          <a:cs typeface="Calibri" panose="020F0502020204030204" pitchFamily="34" charset="0"/>
                        </a:rPr>
                        <a:t> o invasivas son implementadas y reproducidas por actos y prácticas individuales(…)”</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4 MAQUIAVELO</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HECHOS: EJEMPLOS DE CASOS PARA CONFIRMAR O REFUTAR IDEAS. POR EJ.:</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CL" sz="1600" dirty="0">
                          <a:effectLst/>
                          <a:latin typeface="Calibri" panose="020F0502020204030204" pitchFamily="34" charset="0"/>
                          <a:ea typeface="Calibri" panose="020F0502020204030204" pitchFamily="34" charset="0"/>
                          <a:cs typeface="Calibri" panose="020F0502020204030204" pitchFamily="34" charset="0"/>
                        </a:rPr>
                        <a:t>“</a:t>
                      </a:r>
                      <a:r>
                        <a:rPr lang="es-CL" sz="1600" dirty="0">
                          <a:effectLst/>
                          <a:latin typeface="Calibri" panose="020F0502020204030204" pitchFamily="34" charset="0"/>
                          <a:ea typeface="Times New Roman" panose="02020603050405020304" pitchFamily="18" charset="0"/>
                          <a:cs typeface="Calibri" panose="020F0502020204030204" pitchFamily="34" charset="0"/>
                        </a:rPr>
                        <a:t>Los venecianos se aliaron con Francia contra el duque de Milán, pudiendo haberlo evitado: el resultado fue su ruina.”</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97795866"/>
                  </a:ext>
                </a:extLst>
              </a:tr>
            </a:tbl>
          </a:graphicData>
        </a:graphic>
      </p:graphicFrame>
      <p:pic>
        <p:nvPicPr>
          <p:cNvPr id="4" name="Imagen 3">
            <a:extLst>
              <a:ext uri="{FF2B5EF4-FFF2-40B4-BE49-F238E27FC236}">
                <a16:creationId xmlns:a16="http://schemas.microsoft.com/office/drawing/2014/main" xmlns="" id="{03C21FA8-D887-48D3-9692-A561B34C103D}"/>
              </a:ext>
            </a:extLst>
          </p:cNvPr>
          <p:cNvPicPr>
            <a:picLocks noChangeAspect="1"/>
          </p:cNvPicPr>
          <p:nvPr/>
        </p:nvPicPr>
        <p:blipFill>
          <a:blip r:embed="rId4"/>
          <a:stretch>
            <a:fillRect/>
          </a:stretch>
        </p:blipFill>
        <p:spPr>
          <a:xfrm>
            <a:off x="1433363" y="608889"/>
            <a:ext cx="835276" cy="838033"/>
          </a:xfrm>
          <a:prstGeom prst="rect">
            <a:avLst/>
          </a:prstGeom>
        </p:spPr>
      </p:pic>
      <p:pic>
        <p:nvPicPr>
          <p:cNvPr id="3" name="Sonido grabado">
            <a:hlinkClick r:id="" action="ppaction://media"/>
            <a:extLst>
              <a:ext uri="{FF2B5EF4-FFF2-40B4-BE49-F238E27FC236}">
                <a16:creationId xmlns:a16="http://schemas.microsoft.com/office/drawing/2014/main" xmlns="" id="{E93A85A2-BB83-44E3-A9A7-5DD8104CCD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4028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6E658A-A78D-44EB-9D11-9A212CE62F34}"/>
              </a:ext>
            </a:extLst>
          </p:cNvPr>
          <p:cNvSpPr>
            <a:spLocks noGrp="1"/>
          </p:cNvSpPr>
          <p:nvPr>
            <p:ph type="title"/>
          </p:nvPr>
        </p:nvSpPr>
        <p:spPr/>
        <p:txBody>
          <a:bodyPr>
            <a:normAutofit/>
          </a:bodyPr>
          <a:lstStyle/>
          <a:p>
            <a:pPr algn="ctr"/>
            <a:r>
              <a:rPr lang="es-MX" b="1" dirty="0">
                <a:solidFill>
                  <a:prstClr val="black"/>
                </a:solidFill>
                <a:latin typeface="Calibri" panose="020F0502020204030204"/>
              </a:rPr>
              <a:t>                </a:t>
            </a:r>
            <a:r>
              <a:rPr lang="es-MX" sz="3600" b="1" dirty="0">
                <a:solidFill>
                  <a:prstClr val="black"/>
                </a:solidFill>
                <a:latin typeface="Calibri" panose="020F0502020204030204"/>
              </a:rPr>
              <a:t>FILOSOFÍA POLÍTICA CORRECCIONES</a:t>
            </a:r>
            <a:br>
              <a:rPr lang="es-MX" sz="3600" b="1" dirty="0">
                <a:solidFill>
                  <a:prstClr val="black"/>
                </a:solidFill>
                <a:latin typeface="Calibri" panose="020F0502020204030204"/>
              </a:rPr>
            </a:br>
            <a:r>
              <a:rPr lang="es-MX" sz="3600" b="1" dirty="0">
                <a:solidFill>
                  <a:prstClr val="black"/>
                </a:solidFill>
                <a:latin typeface="Calibri" panose="020F0502020204030204"/>
              </a:rPr>
              <a:t>               GUÍA N°1  (DPTO. FILOSOFÍA L-1  2020)</a:t>
            </a:r>
            <a:endParaRPr lang="es-CL" sz="3600" dirty="0"/>
          </a:p>
        </p:txBody>
      </p:sp>
      <p:sp>
        <p:nvSpPr>
          <p:cNvPr id="3" name="Marcador de contenido 2">
            <a:extLst>
              <a:ext uri="{FF2B5EF4-FFF2-40B4-BE49-F238E27FC236}">
                <a16:creationId xmlns:a16="http://schemas.microsoft.com/office/drawing/2014/main" xmlns="" id="{7B1308C3-E2DD-40FF-B46B-7780FE0AD3C7}"/>
              </a:ext>
            </a:extLst>
          </p:cNvPr>
          <p:cNvSpPr>
            <a:spLocks noGrp="1"/>
          </p:cNvSpPr>
          <p:nvPr>
            <p:ph idx="1"/>
          </p:nvPr>
        </p:nvSpPr>
        <p:spPr>
          <a:xfrm>
            <a:off x="838200" y="1690688"/>
            <a:ext cx="10515600" cy="4486275"/>
          </a:xfrm>
        </p:spPr>
        <p:txBody>
          <a:bodyPr/>
          <a:lstStyle/>
          <a:p>
            <a:endParaRPr lang="es-MX" dirty="0"/>
          </a:p>
          <a:p>
            <a:pPr>
              <a:lnSpc>
                <a:spcPct val="150000"/>
              </a:lnSpc>
            </a:pPr>
            <a:r>
              <a:rPr lang="es-MX" sz="3600" dirty="0"/>
              <a:t> 2 - A partir del texto, ¿es posible hacer afirmaciones generales sobre la política? ¿cómo? Desarrolle su opción(4 PTOS.)</a:t>
            </a:r>
          </a:p>
          <a:p>
            <a:endParaRPr lang="es-CL" dirty="0"/>
          </a:p>
        </p:txBody>
      </p:sp>
      <p:pic>
        <p:nvPicPr>
          <p:cNvPr id="4" name="Imagen 3">
            <a:extLst>
              <a:ext uri="{FF2B5EF4-FFF2-40B4-BE49-F238E27FC236}">
                <a16:creationId xmlns:a16="http://schemas.microsoft.com/office/drawing/2014/main" xmlns="" id="{03C21FA8-D887-48D3-9692-A561B34C103D}"/>
              </a:ext>
            </a:extLst>
          </p:cNvPr>
          <p:cNvPicPr>
            <a:picLocks noChangeAspect="1"/>
          </p:cNvPicPr>
          <p:nvPr/>
        </p:nvPicPr>
        <p:blipFill>
          <a:blip r:embed="rId4"/>
          <a:stretch>
            <a:fillRect/>
          </a:stretch>
        </p:blipFill>
        <p:spPr>
          <a:xfrm>
            <a:off x="1433363" y="608889"/>
            <a:ext cx="835276" cy="838033"/>
          </a:xfrm>
          <a:prstGeom prst="rect">
            <a:avLst/>
          </a:prstGeom>
        </p:spPr>
      </p:pic>
      <p:pic>
        <p:nvPicPr>
          <p:cNvPr id="5" name="Sonido grabado">
            <a:hlinkClick r:id="" action="ppaction://media"/>
            <a:extLst>
              <a:ext uri="{FF2B5EF4-FFF2-40B4-BE49-F238E27FC236}">
                <a16:creationId xmlns:a16="http://schemas.microsoft.com/office/drawing/2014/main" xmlns="" id="{0F8D656D-0138-474E-9D49-14B0A56586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83622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100</TotalTime>
  <Words>1546</Words>
  <Application>Microsoft Macintosh PowerPoint</Application>
  <PresentationFormat>Panorámica</PresentationFormat>
  <Paragraphs>102</Paragraphs>
  <Slides>17</Slides>
  <Notes>0</Notes>
  <HiddenSlides>0</HiddenSlides>
  <MMClips>17</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Calibri</vt:lpstr>
      <vt:lpstr>Calibri Light</vt:lpstr>
      <vt:lpstr>Times New Roman</vt:lpstr>
      <vt:lpstr>Arial</vt:lpstr>
      <vt:lpstr>Office Theme</vt:lpstr>
      <vt:lpstr>       FILOSOFÍA POLÍTICA (DPTO. FILOSOFÍA L-1  2020)</vt:lpstr>
      <vt:lpstr>                FILOSOFÍA POLÍTICA CORRECCIONES                GUÍA N°1  (DPTO. FILOSOFÍA L-1  2020)</vt:lpstr>
      <vt:lpstr>                FILOSOFÍA POLÍTICA CORRECCIONES                GUÍA N°1  (DPTO. FILOSOFÍA L-1  2020)</vt:lpstr>
      <vt:lpstr>                FILOSOFÍA POLÍTICA CORRECCIONES                GUÍA N°1  (DPTO. FILOSOFÍA L-1  2020)</vt:lpstr>
      <vt:lpstr>                FILOSOFÍA POLÍTICA CORRECCIONES                GUÍA N°1  (DPTO. FILOSOFÍA L-1  2020)</vt:lpstr>
      <vt:lpstr>                FILOSOFÍA POLÍTICA CORRECCIONES                GUÍA N°1  (DPTO. FILOSOFÍA L-1  2020)</vt:lpstr>
      <vt:lpstr>                FILOSOFÍA POLÍTICA CORRECCIONES                GUÍA N°1  (DPTO. FILOSOFÍA L-1  2020)</vt:lpstr>
      <vt:lpstr>                FILOSOFÍA POLÍTICA CORRECCIONES                GUÍA N°1  (DPTO. FILOSOFÍA L-1  2020)</vt:lpstr>
      <vt:lpstr>                FILOSOFÍA POLÍTICA CORRECCIONES                GUÍA N°1  (DPTO. FILOSOFÍA L-1  2020)</vt:lpstr>
      <vt:lpstr>                FILOSOFÍA POLÍTICA CORRECCIONES                GUÍA N°1  (DPTO. FILOSOFÍA L-1  2020)</vt:lpstr>
      <vt:lpstr>                FILOSOFÍA POLÍTICA CORRECCIONES                GUÍA N°1  (DPTO. FILOSOFÍA L-1  2020)</vt:lpstr>
      <vt:lpstr>                FILOSOFÍA POLÍTICA CORRECCIONES                GUÍA N°1  (DPTO. FILOSOFÍA L-1  2020)</vt:lpstr>
      <vt:lpstr>                FILOSOFÍA POLÍTICA CORRECCIONES                GUÍA N°1  (DPTO. FILOSOFÍA L-1  2020)</vt:lpstr>
      <vt:lpstr>                FILOSOFÍA POLÍTICA CORRECCIONES                GUÍA N°1  (DPTO. FILOSOFÍA L-1  2020)</vt:lpstr>
      <vt:lpstr>                FILOSOFÍA POLÍTICA CORRECCIONES                GUÍA N°1  (DPTO. FILOSOFÍA L-1  2020)</vt:lpstr>
      <vt:lpstr>                FILOSOFÍA POLÍTICA CORRECCIONES                GUÍA N°1  (DPTO. FILOSOFÍA L-1  2020)</vt:lpstr>
      <vt:lpstr>                FILOSOFÍA POLÍTICA CORRECCIONES                GUÍA N°1  (DPTO. FILOSOFÍA L-1  2020)</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FILOSOFÍA POLÍTICA   (DPTO. FILOSOFÍA L-1  2020)</dc:title>
  <dc:creator>Miriam Graham</dc:creator>
  <cp:lastModifiedBy>Andrea Céspedes</cp:lastModifiedBy>
  <cp:revision>14</cp:revision>
  <dcterms:created xsi:type="dcterms:W3CDTF">2020-05-25T21:01:35Z</dcterms:created>
  <dcterms:modified xsi:type="dcterms:W3CDTF">2020-06-04T03:11:27Z</dcterms:modified>
</cp:coreProperties>
</file>