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m4a" ContentType="audi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4" r:id="rId1"/>
  </p:sldMasterIdLst>
  <p:sldIdLst>
    <p:sldId id="270" r:id="rId2"/>
    <p:sldId id="273" r:id="rId3"/>
    <p:sldId id="274" r:id="rId4"/>
    <p:sldId id="275" r:id="rId5"/>
    <p:sldId id="276" r:id="rId6"/>
    <p:sldId id="277" r:id="rId7"/>
    <p:sldId id="278" r:id="rId8"/>
    <p:sldId id="279" r:id="rId9"/>
    <p:sldId id="282" r:id="rId10"/>
    <p:sldId id="28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0538" autoAdjust="0"/>
  </p:normalViewPr>
  <p:slideViewPr>
    <p:cSldViewPr snapToGrid="0">
      <p:cViewPr varScale="1">
        <p:scale>
          <a:sx n="70" d="100"/>
          <a:sy n="70" d="100"/>
        </p:scale>
        <p:origin x="100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C96B387-E9CB-4E56-B00A-8CC964A32E0A}" type="datetimeFigureOut">
              <a:rPr lang="es-CL" smtClean="0"/>
              <a:t>04-06-20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315155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96B387-E9CB-4E56-B00A-8CC964A32E0A}" type="datetimeFigureOut">
              <a:rPr lang="es-CL" smtClean="0"/>
              <a:t>04-06-20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374819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96B387-E9CB-4E56-B00A-8CC964A32E0A}" type="datetimeFigureOut">
              <a:rPr lang="es-CL" smtClean="0"/>
              <a:t>04-06-20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239281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96B387-E9CB-4E56-B00A-8CC964A32E0A}" type="datetimeFigureOut">
              <a:rPr lang="es-CL" smtClean="0"/>
              <a:t>04-06-20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222970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C96B387-E9CB-4E56-B00A-8CC964A32E0A}" type="datetimeFigureOut">
              <a:rPr lang="es-CL" smtClean="0"/>
              <a:t>04-06-20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9051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C96B387-E9CB-4E56-B00A-8CC964A32E0A}" type="datetimeFigureOut">
              <a:rPr lang="es-CL" smtClean="0"/>
              <a:t>04-06-20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71715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C96B387-E9CB-4E56-B00A-8CC964A32E0A}" type="datetimeFigureOut">
              <a:rPr lang="es-CL" smtClean="0"/>
              <a:t>04-06-20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36449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C96B387-E9CB-4E56-B00A-8CC964A32E0A}" type="datetimeFigureOut">
              <a:rPr lang="es-CL" smtClean="0"/>
              <a:t>04-06-20</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94714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6B387-E9CB-4E56-B00A-8CC964A32E0A}" type="datetimeFigureOut">
              <a:rPr lang="es-CL" smtClean="0"/>
              <a:t>04-06-20</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1756006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96B387-E9CB-4E56-B00A-8CC964A32E0A}" type="datetimeFigureOut">
              <a:rPr lang="es-CL" smtClean="0"/>
              <a:t>04-06-20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78075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C96B387-E9CB-4E56-B00A-8CC964A32E0A}" type="datetimeFigureOut">
              <a:rPr lang="es-CL" smtClean="0"/>
              <a:t>04-06-20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7EB323B8-4A40-46DA-9BCD-03A49822508E}" type="slidenum">
              <a:rPr lang="es-CL" smtClean="0"/>
              <a:t>‹Nr.›</a:t>
            </a:fld>
            <a:endParaRPr lang="es-CL"/>
          </a:p>
        </p:txBody>
      </p:sp>
    </p:spTree>
    <p:extLst>
      <p:ext uri="{BB962C8B-B14F-4D97-AF65-F5344CB8AC3E}">
        <p14:creationId xmlns:p14="http://schemas.microsoft.com/office/powerpoint/2010/main" val="1081447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6B387-E9CB-4E56-B00A-8CC964A32E0A}" type="datetimeFigureOut">
              <a:rPr lang="es-CL" smtClean="0"/>
              <a:t>04-06-20</a:t>
            </a:fld>
            <a:endParaRPr lang="es-C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323B8-4A40-46DA-9BCD-03A49822508E}" type="slidenum">
              <a:rPr lang="es-CL" smtClean="0"/>
              <a:t>‹Nr.›</a:t>
            </a:fld>
            <a:endParaRPr lang="es-CL"/>
          </a:p>
        </p:txBody>
      </p:sp>
    </p:spTree>
    <p:extLst>
      <p:ext uri="{BB962C8B-B14F-4D97-AF65-F5344CB8AC3E}">
        <p14:creationId xmlns:p14="http://schemas.microsoft.com/office/powerpoint/2010/main" val="3088095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1.png"/><Relationship Id="rId5"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10.m4a"/><Relationship Id="rId2" Type="http://schemas.openxmlformats.org/officeDocument/2006/relationships/audio" Target="../media/media10.m4a"/></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2.m4a"/><Relationship Id="rId2" Type="http://schemas.openxmlformats.org/officeDocument/2006/relationships/audio" Target="../media/media2.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3.m4a"/><Relationship Id="rId2" Type="http://schemas.openxmlformats.org/officeDocument/2006/relationships/audio" Target="../media/media3.m4a"/></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4.m4a"/><Relationship Id="rId2" Type="http://schemas.openxmlformats.org/officeDocument/2006/relationships/audio" Target="../media/media4.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5.m4a"/><Relationship Id="rId2"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6.m4a"/><Relationship Id="rId2" Type="http://schemas.openxmlformats.org/officeDocument/2006/relationships/audio" Target="../media/media6.m4a"/></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7.m4a"/><Relationship Id="rId2" Type="http://schemas.openxmlformats.org/officeDocument/2006/relationships/audio" Target="../media/media7.m4a"/></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8.m4a"/><Relationship Id="rId2" Type="http://schemas.openxmlformats.org/officeDocument/2006/relationships/audio" Target="../media/media8.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5" Type="http://schemas.openxmlformats.org/officeDocument/2006/relationships/image" Target="../media/image2.png"/><Relationship Id="rId1" Type="http://schemas.microsoft.com/office/2007/relationships/media" Target="../media/media9.m4a"/><Relationship Id="rId2"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90E784B7-BC6B-4C87-8A29-0B7E04952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Arc 192">
            <a:extLst>
              <a:ext uri="{FF2B5EF4-FFF2-40B4-BE49-F238E27FC236}">
                <a16:creationId xmlns:a16="http://schemas.microsoft.com/office/drawing/2014/main" xmlns="" id="{129A6924-D08B-45DD-8219-D130D09CE5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90427" y="683791"/>
            <a:ext cx="2987899" cy="2987899"/>
          </a:xfrm>
          <a:prstGeom prst="arc">
            <a:avLst>
              <a:gd name="adj1" fmla="val 16200000"/>
              <a:gd name="adj2" fmla="val 2120553"/>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xmlns="" id="{709FBBB4-786F-466E-85BB-7312DF3FB6BA}"/>
              </a:ext>
            </a:extLst>
          </p:cNvPr>
          <p:cNvSpPr>
            <a:spLocks noGrp="1"/>
          </p:cNvSpPr>
          <p:nvPr>
            <p:ph type="ctrTitle"/>
          </p:nvPr>
        </p:nvSpPr>
        <p:spPr>
          <a:xfrm>
            <a:off x="3701574" y="643467"/>
            <a:ext cx="7846959" cy="2542843"/>
          </a:xfrm>
        </p:spPr>
        <p:txBody>
          <a:bodyPr>
            <a:normAutofit/>
          </a:bodyPr>
          <a:lstStyle/>
          <a:p>
            <a:r>
              <a:rPr lang="es-MX" sz="5400" b="1" dirty="0">
                <a:latin typeface="+mn-lt"/>
              </a:rPr>
              <a:t>       FILOSOFÍA 3°MEDIO</a:t>
            </a:r>
            <a:br>
              <a:rPr lang="es-MX" sz="5400" b="1" dirty="0">
                <a:latin typeface="+mn-lt"/>
              </a:rPr>
            </a:br>
            <a:r>
              <a:rPr lang="es-MX" sz="5400" b="1" dirty="0">
                <a:latin typeface="+mn-lt"/>
              </a:rPr>
              <a:t>(DPTO. FILOSOFÍA L-1  2020)</a:t>
            </a:r>
            <a:endParaRPr lang="es-CL" sz="5400" b="1" dirty="0">
              <a:latin typeface="+mn-lt"/>
            </a:endParaRPr>
          </a:p>
        </p:txBody>
      </p:sp>
      <p:pic>
        <p:nvPicPr>
          <p:cNvPr id="1026" name="Picture 2" descr="Liceo n.º 1 Javiera Carrera - Wikipedia, la enciclopedia libre">
            <a:extLst>
              <a:ext uri="{FF2B5EF4-FFF2-40B4-BE49-F238E27FC236}">
                <a16:creationId xmlns:a16="http://schemas.microsoft.com/office/drawing/2014/main" xmlns="" id="{3558FCCE-E9F0-4F2B-861E-31ED3D3970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5558"/>
          <a:stretch/>
        </p:blipFill>
        <p:spPr bwMode="auto">
          <a:xfrm>
            <a:off x="804118" y="779000"/>
            <a:ext cx="1848413" cy="1854821"/>
          </a:xfrm>
          <a:custGeom>
            <a:avLst/>
            <a:gdLst/>
            <a:ahLst/>
            <a:cxnLst/>
            <a:rect l="l" t="t" r="r" b="b"/>
            <a:pathLst>
              <a:path w="4048125" h="4048125">
                <a:moveTo>
                  <a:pt x="65094" y="0"/>
                </a:moveTo>
                <a:lnTo>
                  <a:pt x="3983031" y="0"/>
                </a:lnTo>
                <a:cubicBezTo>
                  <a:pt x="4018981" y="0"/>
                  <a:pt x="4048125" y="29144"/>
                  <a:pt x="4048125" y="65094"/>
                </a:cubicBezTo>
                <a:lnTo>
                  <a:pt x="4048125" y="3983031"/>
                </a:lnTo>
                <a:cubicBezTo>
                  <a:pt x="4048125" y="4018981"/>
                  <a:pt x="4018981" y="4048125"/>
                  <a:pt x="3983031" y="4048125"/>
                </a:cubicBezTo>
                <a:lnTo>
                  <a:pt x="65094" y="4048125"/>
                </a:lnTo>
                <a:cubicBezTo>
                  <a:pt x="29144" y="4048125"/>
                  <a:pt x="0" y="4018981"/>
                  <a:pt x="0" y="3983031"/>
                </a:cubicBezTo>
                <a:lnTo>
                  <a:pt x="0" y="65094"/>
                </a:lnTo>
                <a:cubicBezTo>
                  <a:pt x="0" y="29144"/>
                  <a:pt x="29144" y="0"/>
                  <a:pt x="65094" y="0"/>
                </a:cubicBezTo>
                <a:close/>
              </a:path>
            </a:pathLst>
          </a:custGeom>
          <a:noFill/>
          <a:extLst>
            <a:ext uri="{909E8E84-426E-40DD-AFC4-6F175D3DCCD1}">
              <a14:hiddenFill xmlns:a14="http://schemas.microsoft.com/office/drawing/2010/main">
                <a:solidFill>
                  <a:srgbClr val="FFFFFF"/>
                </a:solidFill>
              </a14:hiddenFill>
            </a:ext>
          </a:extLst>
        </p:spPr>
      </p:pic>
      <p:sp>
        <p:nvSpPr>
          <p:cNvPr id="194" name="Oval 193">
            <a:extLst>
              <a:ext uri="{FF2B5EF4-FFF2-40B4-BE49-F238E27FC236}">
                <a16:creationId xmlns:a16="http://schemas.microsoft.com/office/drawing/2014/main" xmlns="" id="{78DE83AE-C7A1-4B59-BEAD-E07C527756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89439" y="2387841"/>
            <a:ext cx="491961" cy="49196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5" name="Rectangle 194">
            <a:extLst>
              <a:ext uri="{FF2B5EF4-FFF2-40B4-BE49-F238E27FC236}">
                <a16:creationId xmlns:a16="http://schemas.microsoft.com/office/drawing/2014/main" xmlns="" id="{01B0AB56-1C73-492F-9E03-DF7B546AF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16484" y="3190391"/>
            <a:ext cx="784976" cy="78497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ubtítulo 4">
            <a:extLst>
              <a:ext uri="{FF2B5EF4-FFF2-40B4-BE49-F238E27FC236}">
                <a16:creationId xmlns:a16="http://schemas.microsoft.com/office/drawing/2014/main" xmlns="" id="{834151C3-99C6-45FA-B2BF-1FD6E9F8C445}"/>
              </a:ext>
            </a:extLst>
          </p:cNvPr>
          <p:cNvSpPr>
            <a:spLocks noGrp="1"/>
          </p:cNvSpPr>
          <p:nvPr>
            <p:ph type="subTitle" idx="1"/>
          </p:nvPr>
        </p:nvSpPr>
        <p:spPr/>
        <p:txBody>
          <a:bodyPr>
            <a:normAutofit/>
          </a:bodyPr>
          <a:lstStyle/>
          <a:p>
            <a:r>
              <a:rPr lang="es-MX" sz="5400" b="1" dirty="0" smtClean="0"/>
              <a:t>Retroalimentaci</a:t>
            </a:r>
            <a:r>
              <a:rPr lang="es-ES_tradnl" sz="5400" b="1" dirty="0" err="1" smtClean="0"/>
              <a:t>ón</a:t>
            </a:r>
            <a:r>
              <a:rPr lang="es-ES_tradnl" sz="5400" b="1" smtClean="0"/>
              <a:t> evaluación 1</a:t>
            </a:r>
            <a:endParaRPr lang="es-CL" sz="5400" b="1" dirty="0"/>
          </a:p>
        </p:txBody>
      </p:sp>
      <p:pic>
        <p:nvPicPr>
          <p:cNvPr id="3" name="Sonido grabado">
            <a:hlinkClick r:id="" action="ppaction://media"/>
            <a:extLst>
              <a:ext uri="{FF2B5EF4-FFF2-40B4-BE49-F238E27FC236}">
                <a16:creationId xmlns:a16="http://schemas.microsoft.com/office/drawing/2014/main" xmlns="" id="{3E1217CB-4EA8-4B60-A149-4A293211092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83326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7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a:xfrm>
            <a:off x="916858" y="365123"/>
            <a:ext cx="10515600" cy="1325563"/>
          </a:xfrm>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 3° 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p:txBody>
          <a:bodyPr>
            <a:normAutofit/>
          </a:bodyPr>
          <a:lstStyle/>
          <a:p>
            <a:r>
              <a:rPr lang="es-MX" dirty="0"/>
              <a:t>ERRORES FRECUENTES:</a:t>
            </a:r>
          </a:p>
          <a:p>
            <a:r>
              <a:rPr lang="es-MX" dirty="0"/>
              <a:t>REDACCIÓN</a:t>
            </a:r>
          </a:p>
          <a:p>
            <a:r>
              <a:rPr lang="es-MX" dirty="0"/>
              <a:t>ORTOGRAFÍA</a:t>
            </a:r>
          </a:p>
          <a:p>
            <a:r>
              <a:rPr lang="es-MX" dirty="0"/>
              <a:t>DESARROLLO Y EXPRESIÓN DE IDEAS</a:t>
            </a:r>
          </a:p>
          <a:p>
            <a:pPr marL="0" indent="0">
              <a:buNone/>
            </a:pPr>
            <a:endParaRPr lang="es-CL" dirty="0"/>
          </a:p>
          <a:p>
            <a:endParaRPr lang="es-CL"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pic>
        <p:nvPicPr>
          <p:cNvPr id="5" name="Sonido grabado">
            <a:hlinkClick r:id="" action="ppaction://media"/>
            <a:extLst>
              <a:ext uri="{FF2B5EF4-FFF2-40B4-BE49-F238E27FC236}">
                <a16:creationId xmlns:a16="http://schemas.microsoft.com/office/drawing/2014/main" xmlns="" id="{3BDB0393-6044-47E4-9F1C-1EA7F464293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21168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1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FILOSOFÍA3°MEDIO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a:xfrm>
            <a:off x="838200" y="1690688"/>
            <a:ext cx="10515600" cy="4486275"/>
          </a:xfrm>
        </p:spPr>
        <p:txBody>
          <a:bodyPr>
            <a:noAutofit/>
          </a:bodyPr>
          <a:lstStyle/>
          <a:p>
            <a:pPr marL="0" indent="0">
              <a:buNone/>
            </a:pPr>
            <a:r>
              <a:rPr lang="es-MX" sz="3600" dirty="0"/>
              <a:t> I UNIDAD DE APRENDIZAJE: ¿Qué es la filosofía?: Introducción. </a:t>
            </a:r>
          </a:p>
          <a:p>
            <a:pPr marL="0" indent="0">
              <a:buNone/>
            </a:pPr>
            <a:r>
              <a:rPr lang="es-MX" sz="3600" b="1" dirty="0"/>
              <a:t>CONTENIDOS:   </a:t>
            </a:r>
            <a:r>
              <a:rPr lang="es-MX" sz="3600" dirty="0"/>
              <a:t>La filosofía y el sentido de la vida humana.</a:t>
            </a:r>
          </a:p>
          <a:p>
            <a:pPr marL="0" indent="0">
              <a:buNone/>
            </a:pPr>
            <a:r>
              <a:rPr lang="es-MX" sz="3600" dirty="0"/>
              <a:t>		       La filosofía y las visiones globales de la realidad y el conocimiento. </a:t>
            </a:r>
          </a:p>
          <a:p>
            <a:pPr marL="0" indent="0">
              <a:buNone/>
            </a:pPr>
            <a:endParaRPr lang="es-CL" sz="3600"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pic>
        <p:nvPicPr>
          <p:cNvPr id="5" name="Sonido grabado">
            <a:hlinkClick r:id="" action="ppaction://media"/>
            <a:extLst>
              <a:ext uri="{FF2B5EF4-FFF2-40B4-BE49-F238E27FC236}">
                <a16:creationId xmlns:a16="http://schemas.microsoft.com/office/drawing/2014/main" xmlns="" id="{638A1ACA-CDB7-480D-B0D8-ACC350C35A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8217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0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 3° 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a:xfrm>
            <a:off x="838200" y="1690688"/>
            <a:ext cx="10515600" cy="4486275"/>
          </a:xfrm>
        </p:spPr>
        <p:txBody>
          <a:bodyPr>
            <a:normAutofit/>
          </a:bodyPr>
          <a:lstStyle/>
          <a:p>
            <a:endParaRPr lang="es-MX" dirty="0"/>
          </a:p>
          <a:p>
            <a:endParaRPr lang="es-MX" dirty="0"/>
          </a:p>
          <a:p>
            <a:endParaRPr lang="es-CL"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sp>
        <p:nvSpPr>
          <p:cNvPr id="6" name="Rectángulo 5">
            <a:extLst>
              <a:ext uri="{FF2B5EF4-FFF2-40B4-BE49-F238E27FC236}">
                <a16:creationId xmlns:a16="http://schemas.microsoft.com/office/drawing/2014/main" xmlns="" id="{2F0F3182-E084-4926-86B2-30DBABB1EE9B}"/>
              </a:ext>
            </a:extLst>
          </p:cNvPr>
          <p:cNvSpPr/>
          <p:nvPr/>
        </p:nvSpPr>
        <p:spPr>
          <a:xfrm>
            <a:off x="1032387" y="1859340"/>
            <a:ext cx="10117393" cy="4536819"/>
          </a:xfrm>
          <a:prstGeom prst="rect">
            <a:avLst/>
          </a:prstGeom>
        </p:spPr>
        <p:txBody>
          <a:bodyPr wrap="square">
            <a:spAutoFit/>
          </a:bodyPr>
          <a:lstStyle/>
          <a:p>
            <a:pPr>
              <a:lnSpc>
                <a:spcPct val="150000"/>
              </a:lnSpc>
              <a:spcAft>
                <a:spcPts val="0"/>
              </a:spcAft>
            </a:pPr>
            <a:r>
              <a:rPr lang="es-ES_tradnl" sz="2800" dirty="0">
                <a:latin typeface="Arial" panose="020B0604020202020204" pitchFamily="34" charset="0"/>
                <a:ea typeface="Times New Roman" panose="02020603050405020304" pitchFamily="18" charset="0"/>
                <a:cs typeface="Times New Roman" panose="02020603050405020304" pitchFamily="18" charset="0"/>
              </a:rPr>
              <a:t>I UNIDAD DE APRENDIZAJE: ¿Qué es la filosofía?: Introducción. </a:t>
            </a:r>
            <a:endParaRPr lang="es-CL" sz="2800"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Aft>
                <a:spcPts val="0"/>
              </a:spcAft>
            </a:pPr>
            <a:r>
              <a:rPr lang="es-ES_tradnl" sz="2800" dirty="0">
                <a:latin typeface="Arial" panose="020B0604020202020204" pitchFamily="34" charset="0"/>
                <a:ea typeface="Times New Roman" panose="02020603050405020304" pitchFamily="18" charset="0"/>
                <a:cs typeface="Times New Roman" panose="02020603050405020304" pitchFamily="18" charset="0"/>
              </a:rPr>
              <a:t>OBJETIVOS DE APRENDIZAJE:</a:t>
            </a:r>
            <a:endParaRPr lang="es-CL" sz="28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s-ES_tradnl" sz="2800" dirty="0">
                <a:latin typeface="Arial" panose="020B0604020202020204" pitchFamily="34" charset="0"/>
                <a:ea typeface="Times New Roman" panose="02020603050405020304" pitchFamily="18" charset="0"/>
                <a:cs typeface="Times New Roman" panose="02020603050405020304" pitchFamily="18" charset="0"/>
              </a:rPr>
              <a:t>Comprenden el diálogo filosófico. </a:t>
            </a:r>
            <a:endParaRPr lang="es-CL" sz="2800"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pPr>
            <a:r>
              <a:rPr lang="es-ES_tradnl" sz="2800" dirty="0">
                <a:latin typeface="Arial" panose="020B0604020202020204" pitchFamily="34" charset="0"/>
                <a:ea typeface="Times New Roman" panose="02020603050405020304" pitchFamily="18" charset="0"/>
                <a:cs typeface="Times New Roman" panose="02020603050405020304" pitchFamily="18" charset="0"/>
              </a:rPr>
              <a:t>Conocen un vocabulario básico de términos y de algunas problemáticas propias.</a:t>
            </a:r>
          </a:p>
          <a:p>
            <a:pPr marL="342900" lvl="0" indent="-342900">
              <a:lnSpc>
                <a:spcPct val="150000"/>
              </a:lnSpc>
              <a:spcAft>
                <a:spcPts val="0"/>
              </a:spcAft>
              <a:buFont typeface="Arial" panose="020B0604020202020204" pitchFamily="34" charset="0"/>
              <a:buChar char="-"/>
            </a:pPr>
            <a:r>
              <a:rPr lang="es-ES_tradnl" sz="2800" dirty="0">
                <a:latin typeface="Arial" panose="020B0604020202020204" pitchFamily="34" charset="0"/>
                <a:ea typeface="Times New Roman" panose="02020603050405020304" pitchFamily="18" charset="0"/>
                <a:cs typeface="Times New Roman" panose="02020603050405020304" pitchFamily="18" charset="0"/>
              </a:rPr>
              <a:t> Se acercan a la historia de la filosofía. </a:t>
            </a:r>
            <a:endParaRPr lang="es-CL" sz="28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Sonido grabado">
            <a:hlinkClick r:id="" action="ppaction://media"/>
            <a:extLst>
              <a:ext uri="{FF2B5EF4-FFF2-40B4-BE49-F238E27FC236}">
                <a16:creationId xmlns:a16="http://schemas.microsoft.com/office/drawing/2014/main" xmlns="" id="{11005086-4617-483E-84B1-82168031A04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50441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7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 3° 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a:xfrm>
            <a:off x="838200" y="1690688"/>
            <a:ext cx="10515600" cy="4486275"/>
          </a:xfrm>
        </p:spPr>
        <p:txBody>
          <a:bodyPr>
            <a:normAutofit/>
          </a:bodyPr>
          <a:lstStyle/>
          <a:p>
            <a:endParaRPr lang="es-MX" dirty="0"/>
          </a:p>
          <a:p>
            <a:endParaRPr lang="es-MX" dirty="0"/>
          </a:p>
          <a:p>
            <a:endParaRPr lang="es-CL"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graphicFrame>
        <p:nvGraphicFramePr>
          <p:cNvPr id="5" name="Tabla 4">
            <a:extLst>
              <a:ext uri="{FF2B5EF4-FFF2-40B4-BE49-F238E27FC236}">
                <a16:creationId xmlns:a16="http://schemas.microsoft.com/office/drawing/2014/main" xmlns="" id="{9F6AB98E-CBF4-4626-9494-60F44A6E2B71}"/>
              </a:ext>
            </a:extLst>
          </p:cNvPr>
          <p:cNvGraphicFramePr>
            <a:graphicFrameLocks noGrp="1"/>
          </p:cNvGraphicFramePr>
          <p:nvPr>
            <p:extLst>
              <p:ext uri="{D42A27DB-BD31-4B8C-83A1-F6EECF244321}">
                <p14:modId xmlns:p14="http://schemas.microsoft.com/office/powerpoint/2010/main" val="21932472"/>
              </p:ext>
            </p:extLst>
          </p:nvPr>
        </p:nvGraphicFramePr>
        <p:xfrm>
          <a:off x="825910" y="1690686"/>
          <a:ext cx="10382863" cy="4655729"/>
        </p:xfrm>
        <a:graphic>
          <a:graphicData uri="http://schemas.openxmlformats.org/drawingml/2006/table">
            <a:tbl>
              <a:tblPr firstRow="1" firstCol="1" bandRow="1"/>
              <a:tblGrid>
                <a:gridCol w="368709">
                  <a:extLst>
                    <a:ext uri="{9D8B030D-6E8A-4147-A177-3AD203B41FA5}">
                      <a16:colId xmlns:a16="http://schemas.microsoft.com/office/drawing/2014/main" xmlns="" val="2689918678"/>
                    </a:ext>
                  </a:extLst>
                </a:gridCol>
                <a:gridCol w="1401097">
                  <a:extLst>
                    <a:ext uri="{9D8B030D-6E8A-4147-A177-3AD203B41FA5}">
                      <a16:colId xmlns:a16="http://schemas.microsoft.com/office/drawing/2014/main" xmlns="" val="3569737859"/>
                    </a:ext>
                  </a:extLst>
                </a:gridCol>
                <a:gridCol w="1762773">
                  <a:extLst>
                    <a:ext uri="{9D8B030D-6E8A-4147-A177-3AD203B41FA5}">
                      <a16:colId xmlns:a16="http://schemas.microsoft.com/office/drawing/2014/main" xmlns="" val="1434105356"/>
                    </a:ext>
                  </a:extLst>
                </a:gridCol>
                <a:gridCol w="1762540">
                  <a:extLst>
                    <a:ext uri="{9D8B030D-6E8A-4147-A177-3AD203B41FA5}">
                      <a16:colId xmlns:a16="http://schemas.microsoft.com/office/drawing/2014/main" xmlns="" val="4219551918"/>
                    </a:ext>
                  </a:extLst>
                </a:gridCol>
                <a:gridCol w="1774640">
                  <a:extLst>
                    <a:ext uri="{9D8B030D-6E8A-4147-A177-3AD203B41FA5}">
                      <a16:colId xmlns:a16="http://schemas.microsoft.com/office/drawing/2014/main" xmlns="" val="2845292155"/>
                    </a:ext>
                  </a:extLst>
                </a:gridCol>
                <a:gridCol w="1744581">
                  <a:extLst>
                    <a:ext uri="{9D8B030D-6E8A-4147-A177-3AD203B41FA5}">
                      <a16:colId xmlns:a16="http://schemas.microsoft.com/office/drawing/2014/main" xmlns="" val="1377158391"/>
                    </a:ext>
                  </a:extLst>
                </a:gridCol>
                <a:gridCol w="1568523">
                  <a:extLst>
                    <a:ext uri="{9D8B030D-6E8A-4147-A177-3AD203B41FA5}">
                      <a16:colId xmlns:a16="http://schemas.microsoft.com/office/drawing/2014/main" xmlns="" val="3440602343"/>
                    </a:ext>
                  </a:extLst>
                </a:gridCol>
              </a:tblGrid>
              <a:tr h="165070">
                <a:tc>
                  <a:txBody>
                    <a:bodyPr/>
                    <a:lstStyle/>
                    <a:p>
                      <a:pPr algn="just">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N°</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 </a:t>
                      </a:r>
                      <a:r>
                        <a:rPr lang="es-ES_tradnl" sz="1300" b="1">
                          <a:effectLst/>
                          <a:latin typeface="Calibri" panose="020F0502020204030204" pitchFamily="34" charset="0"/>
                          <a:ea typeface="Times New Roman" panose="02020603050405020304" pitchFamily="18" charset="0"/>
                          <a:cs typeface="Times New Roman" panose="02020603050405020304" pitchFamily="18" charset="0"/>
                        </a:rPr>
                        <a:t>5 ptos.</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300" b="1">
                          <a:effectLst/>
                          <a:latin typeface="Calibri" panose="020F0502020204030204" pitchFamily="34" charset="0"/>
                          <a:ea typeface="Times New Roman" panose="02020603050405020304" pitchFamily="18" charset="0"/>
                          <a:cs typeface="Times New Roman" panose="02020603050405020304" pitchFamily="18" charset="0"/>
                        </a:rPr>
                        <a:t>4 ptos.</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300" b="1">
                          <a:effectLst/>
                          <a:latin typeface="Calibri" panose="020F0502020204030204" pitchFamily="34" charset="0"/>
                          <a:ea typeface="Times New Roman" panose="02020603050405020304" pitchFamily="18" charset="0"/>
                          <a:cs typeface="Times New Roman" panose="02020603050405020304" pitchFamily="18" charset="0"/>
                        </a:rPr>
                        <a:t>3 ptos.</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300" b="1">
                          <a:effectLst/>
                          <a:latin typeface="Calibri" panose="020F0502020204030204" pitchFamily="34" charset="0"/>
                          <a:ea typeface="Times New Roman" panose="02020603050405020304" pitchFamily="18" charset="0"/>
                          <a:cs typeface="Times New Roman" panose="02020603050405020304" pitchFamily="18" charset="0"/>
                        </a:rPr>
                        <a:t>2 ptos.</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300" b="1">
                          <a:effectLst/>
                          <a:latin typeface="Calibri" panose="020F0502020204030204" pitchFamily="34" charset="0"/>
                          <a:ea typeface="Times New Roman" panose="02020603050405020304" pitchFamily="18" charset="0"/>
                          <a:cs typeface="Times New Roman" panose="02020603050405020304" pitchFamily="18" charset="0"/>
                        </a:rPr>
                        <a:t>1pto.</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0 pto.</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8103461"/>
                  </a:ext>
                </a:extLst>
              </a:tr>
              <a:tr h="495209">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1</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effectLst/>
                          <a:latin typeface="Calibri" panose="020F0502020204030204" pitchFamily="34" charset="0"/>
                          <a:ea typeface="Times New Roman" panose="02020603050405020304" pitchFamily="18" charset="0"/>
                          <a:cs typeface="Times New Roman" panose="02020603050405020304" pitchFamily="18" charset="0"/>
                        </a:rPr>
                        <a:t>4 </a:t>
                      </a:r>
                      <a:r>
                        <a:rPr lang="es-ES_tradnl" sz="1300" dirty="0" err="1">
                          <a:effectLst/>
                          <a:latin typeface="Calibri" panose="020F0502020204030204" pitchFamily="34" charset="0"/>
                          <a:ea typeface="Times New Roman" panose="02020603050405020304" pitchFamily="18" charset="0"/>
                          <a:cs typeface="Times New Roman" panose="02020603050405020304" pitchFamily="18" charset="0"/>
                        </a:rPr>
                        <a:t>caract</a:t>
                      </a:r>
                      <a:r>
                        <a:rPr lang="es-ES_tradnl" sz="1300" dirty="0">
                          <a:effectLst/>
                          <a:latin typeface="Calibri" panose="020F0502020204030204" pitchFamily="34" charset="0"/>
                          <a:ea typeface="Times New Roman" panose="02020603050405020304" pitchFamily="18" charset="0"/>
                          <a:cs typeface="Times New Roman" panose="02020603050405020304" pitchFamily="18" charset="0"/>
                        </a:rPr>
                        <a:t>. bien redactadas.</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3  características bien redactadas.</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2 características bien redactadas.</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1  característica bien redactada.</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effectLst/>
                          <a:latin typeface="Calibri" panose="020F0502020204030204" pitchFamily="34" charset="0"/>
                          <a:ea typeface="Times New Roman" panose="02020603050405020304" pitchFamily="18" charset="0"/>
                          <a:cs typeface="Times New Roman" panose="02020603050405020304" pitchFamily="18" charset="0"/>
                        </a:rPr>
                        <a:t> </a:t>
                      </a:r>
                      <a:r>
                        <a:rPr lang="es-ES_tradnl"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responde o </a:t>
                      </a:r>
                      <a:r>
                        <a:rPr lang="es-ES_tradnl" sz="13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caract</a:t>
                      </a:r>
                      <a:r>
                        <a:rPr lang="es-ES_tradnl"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 es correcta</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7221690"/>
                  </a:ext>
                </a:extLst>
              </a:tr>
              <a:tr h="510222">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2</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Respuesta coherente y en relación con el texto.</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effectLst/>
                          <a:latin typeface="Calibri" panose="020F0502020204030204" pitchFamily="34" charset="0"/>
                          <a:ea typeface="Times New Roman" panose="02020603050405020304" pitchFamily="18" charset="0"/>
                          <a:cs typeface="Times New Roman" panose="02020603050405020304" pitchFamily="18" charset="0"/>
                        </a:rPr>
                        <a:t>Respuesta coherente,  no guarda relación con el texto.</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Respuesta que tiene relación con el texto pero  no coherente</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1 Respuesta incoherente sin relación con el texto.</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s-ES_tradnl"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responde la pregunta.</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4297989"/>
                  </a:ext>
                </a:extLst>
              </a:tr>
              <a:tr h="486697">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3</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Reconoce factor socioeconómico y expone  2 argumentos pertinentes.</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Reconoce el factor socioeconómico y, expone un argumento pertinente.</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Reconoce el factor socio-económico </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 responde la pregunta</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16610396"/>
                  </a:ext>
                </a:extLst>
              </a:tr>
              <a:tr h="476864">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4</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y explica  2 de los concep.  y los relaciona con filosofía y mito.</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y explica 2  concep. sin relación con filosofía y con  mito.</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y explica a 1 de los conceptos sin relación con  filosofía y con  mito.</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2 conceptos correctamente sin relación con  filosofía o con mito. </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s-ES_tradnl" sz="1300">
                          <a:solidFill>
                            <a:srgbClr val="FF0000"/>
                          </a:solidFill>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Define 1 concepto correctamente pero sin relación con filosofía o mito.</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las definiciones y las relaciones son incorrectas o no responde la pregunta.</a:t>
                      </a:r>
                      <a:r>
                        <a:rPr lang="es-ES_tradnl" sz="13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02165725"/>
                  </a:ext>
                </a:extLst>
              </a:tr>
              <a:tr h="450837">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5</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Aborda 5 características fundamentales filosóficas en su reflexión.</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Aborda 4 características fundamentales filosóficas en su reflexión.</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Aborda 3 características fundamentales filosóficas en su reflexión.</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Aborda  2 características fundamentales filosóficas en su reflexión.</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Aborda 1 característica fundamental filosófica en su reflexión.</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La respuesta no aborda las características fundamentales filosóficas. </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46821478"/>
                  </a:ext>
                </a:extLst>
              </a:tr>
              <a:tr h="495209">
                <a:tc>
                  <a:txBody>
                    <a:bodyPr/>
                    <a:lstStyle/>
                    <a:p>
                      <a:pPr>
                        <a:spcAft>
                          <a:spcPts val="0"/>
                        </a:spcAft>
                      </a:pP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a:effectLst/>
                          <a:latin typeface="Calibri" panose="020F0502020204030204" pitchFamily="34" charset="0"/>
                          <a:ea typeface="Times New Roman" panose="02020603050405020304" pitchFamily="18" charset="0"/>
                          <a:cs typeface="Times New Roman" panose="02020603050405020304" pitchFamily="18" charset="0"/>
                        </a:rPr>
                        <a:t> </a:t>
                      </a:r>
                      <a:endParaRPr lang="es-CL" sz="13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ES_tradnl" sz="1300" dirty="0">
                          <a:effectLst/>
                          <a:latin typeface="Calibri" panose="020F0502020204030204" pitchFamily="34" charset="0"/>
                          <a:ea typeface="Times New Roman" panose="02020603050405020304" pitchFamily="18" charset="0"/>
                          <a:cs typeface="Times New Roman" panose="02020603050405020304" pitchFamily="18" charset="0"/>
                        </a:rPr>
                        <a:t> TOTAL  21 PUNTOS</a:t>
                      </a:r>
                      <a:endParaRPr lang="es-CL" sz="1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7788034"/>
                  </a:ext>
                </a:extLst>
              </a:tr>
            </a:tbl>
          </a:graphicData>
        </a:graphic>
      </p:graphicFrame>
      <p:pic>
        <p:nvPicPr>
          <p:cNvPr id="6" name="Sonido grabado">
            <a:hlinkClick r:id="" action="ppaction://media"/>
            <a:extLst>
              <a:ext uri="{FF2B5EF4-FFF2-40B4-BE49-F238E27FC236}">
                <a16:creationId xmlns:a16="http://schemas.microsoft.com/office/drawing/2014/main" xmlns="" id="{3E3EDF42-B250-4D89-9BA9-1C96F63520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62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 3° 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a:xfrm>
            <a:off x="838200" y="1690688"/>
            <a:ext cx="10515600" cy="4486275"/>
          </a:xfrm>
        </p:spPr>
        <p:txBody>
          <a:bodyPr>
            <a:normAutofit/>
          </a:bodyPr>
          <a:lstStyle/>
          <a:p>
            <a:endParaRPr lang="es-MX" dirty="0"/>
          </a:p>
          <a:p>
            <a:endParaRPr lang="es-MX" dirty="0"/>
          </a:p>
          <a:p>
            <a:endParaRPr lang="es-CL"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sp>
        <p:nvSpPr>
          <p:cNvPr id="5" name="Rectángulo 4">
            <a:extLst>
              <a:ext uri="{FF2B5EF4-FFF2-40B4-BE49-F238E27FC236}">
                <a16:creationId xmlns:a16="http://schemas.microsoft.com/office/drawing/2014/main" xmlns="" id="{F676D0BF-EAC8-474C-992D-D449073BC42E}"/>
              </a:ext>
            </a:extLst>
          </p:cNvPr>
          <p:cNvSpPr/>
          <p:nvPr/>
        </p:nvSpPr>
        <p:spPr>
          <a:xfrm>
            <a:off x="1106129" y="1859340"/>
            <a:ext cx="9807677" cy="3046988"/>
          </a:xfrm>
          <a:prstGeom prst="rect">
            <a:avLst/>
          </a:prstGeom>
        </p:spPr>
        <p:txBody>
          <a:bodyPr wrap="square">
            <a:spAutoFit/>
          </a:bodyPr>
          <a:lstStyle/>
          <a:p>
            <a:r>
              <a:rPr lang="es-MX" sz="2400" dirty="0"/>
              <a:t>1)	¿Cuáles son las características básicas de la antigua Grecia en la etapa previa al nacimiento de la Filosofía?  Señale 4 características. 1 punto por cada característica bien redactada que tenga una clara relación con el texto. (4 Puntos)</a:t>
            </a:r>
          </a:p>
          <a:p>
            <a:r>
              <a:rPr lang="es-MX" sz="2400" dirty="0"/>
              <a:t>a.	Tipo de sociedad: aristócrata, agrícola, guerrera.                  </a:t>
            </a:r>
          </a:p>
          <a:p>
            <a:r>
              <a:rPr lang="es-MX" sz="2400" dirty="0"/>
              <a:t>b.	Se dan dos clases sociales: la nobleza y el pueblo. Es una sociedad clasista</a:t>
            </a:r>
          </a:p>
          <a:p>
            <a:r>
              <a:rPr lang="es-MX" sz="2400" dirty="0"/>
              <a:t>c.	Los únicos portadores de valores son los nobles: por linaje, éxito o fama.</a:t>
            </a:r>
          </a:p>
          <a:p>
            <a:r>
              <a:rPr lang="es-MX" sz="2400" dirty="0"/>
              <a:t>d.	Carecen de libros sagrados y de un sistema educativo organizad</a:t>
            </a:r>
            <a:r>
              <a:rPr lang="es-MX" dirty="0"/>
              <a:t>o. </a:t>
            </a:r>
          </a:p>
        </p:txBody>
      </p:sp>
      <p:pic>
        <p:nvPicPr>
          <p:cNvPr id="6" name="Sonido grabado">
            <a:hlinkClick r:id="" action="ppaction://media"/>
            <a:extLst>
              <a:ext uri="{FF2B5EF4-FFF2-40B4-BE49-F238E27FC236}">
                <a16:creationId xmlns:a16="http://schemas.microsoft.com/office/drawing/2014/main" xmlns="" id="{D04A5500-2F34-4FBF-A1B1-D9D5175F3E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15759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45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 3° 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a:xfrm>
            <a:off x="838200" y="1690688"/>
            <a:ext cx="10515600" cy="4486275"/>
          </a:xfrm>
        </p:spPr>
        <p:txBody>
          <a:bodyPr>
            <a:normAutofit/>
          </a:bodyPr>
          <a:lstStyle/>
          <a:p>
            <a:endParaRPr lang="es-MX" dirty="0"/>
          </a:p>
          <a:p>
            <a:endParaRPr lang="es-MX" dirty="0"/>
          </a:p>
          <a:p>
            <a:endParaRPr lang="es-CL"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sp>
        <p:nvSpPr>
          <p:cNvPr id="5" name="Rectángulo 4">
            <a:extLst>
              <a:ext uri="{FF2B5EF4-FFF2-40B4-BE49-F238E27FC236}">
                <a16:creationId xmlns:a16="http://schemas.microsoft.com/office/drawing/2014/main" xmlns="" id="{72FBE7A6-79DA-4CDB-BECC-B53FD5F09FD2}"/>
              </a:ext>
            </a:extLst>
          </p:cNvPr>
          <p:cNvSpPr/>
          <p:nvPr/>
        </p:nvSpPr>
        <p:spPr>
          <a:xfrm>
            <a:off x="1192162" y="2410331"/>
            <a:ext cx="10161638" cy="3046988"/>
          </a:xfrm>
          <a:prstGeom prst="rect">
            <a:avLst/>
          </a:prstGeom>
        </p:spPr>
        <p:txBody>
          <a:bodyPr wrap="square">
            <a:spAutoFit/>
          </a:bodyPr>
          <a:lstStyle/>
          <a:p>
            <a:r>
              <a:rPr lang="es-MX" sz="2400" dirty="0"/>
              <a:t>2)	En base a la lectura de la guía, ¿Por qué creen Uds. que el tipo de  religión de la antigua Grecia  fue un factor preponderante en el posterior desarrollo del pensamiento filosófico? </a:t>
            </a:r>
          </a:p>
          <a:p>
            <a:r>
              <a:rPr lang="es-MX" sz="2400" dirty="0"/>
              <a:t>Redactar en no más de 4 líneas una respuesta coherente con la lectura de la guía.  (4 Puntos)</a:t>
            </a:r>
          </a:p>
          <a:p>
            <a:r>
              <a:rPr lang="es-MX" sz="2400" dirty="0"/>
              <a:t>Carecen de libros sagrados y de un sistema educativo organizado. </a:t>
            </a:r>
          </a:p>
          <a:p>
            <a:r>
              <a:rPr lang="es-MX" sz="2400" dirty="0"/>
              <a:t>Respecto a la religión no hay unificación de creencias y dogmas sobre la creación, ritos, normas y comportamiento morales.</a:t>
            </a:r>
          </a:p>
        </p:txBody>
      </p:sp>
      <p:pic>
        <p:nvPicPr>
          <p:cNvPr id="6" name="Sonido grabado">
            <a:hlinkClick r:id="" action="ppaction://media"/>
            <a:extLst>
              <a:ext uri="{FF2B5EF4-FFF2-40B4-BE49-F238E27FC236}">
                <a16:creationId xmlns:a16="http://schemas.microsoft.com/office/drawing/2014/main" xmlns="" id="{8B8DA643-2E62-49F7-B31B-F7292F60F25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57075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7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 3° 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a:xfrm>
            <a:off x="838200" y="1690688"/>
            <a:ext cx="10515600" cy="4486275"/>
          </a:xfrm>
        </p:spPr>
        <p:txBody>
          <a:bodyPr>
            <a:normAutofit/>
          </a:bodyPr>
          <a:lstStyle/>
          <a:p>
            <a:endParaRPr lang="es-MX" dirty="0"/>
          </a:p>
          <a:p>
            <a:endParaRPr lang="es-MX" dirty="0"/>
          </a:p>
          <a:p>
            <a:endParaRPr lang="es-CL"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sp>
        <p:nvSpPr>
          <p:cNvPr id="5" name="Rectángulo 4">
            <a:extLst>
              <a:ext uri="{FF2B5EF4-FFF2-40B4-BE49-F238E27FC236}">
                <a16:creationId xmlns:a16="http://schemas.microsoft.com/office/drawing/2014/main" xmlns="" id="{E4F7BD70-D9D8-47ED-8672-41EBE310C1C8}"/>
              </a:ext>
            </a:extLst>
          </p:cNvPr>
          <p:cNvSpPr/>
          <p:nvPr/>
        </p:nvSpPr>
        <p:spPr>
          <a:xfrm>
            <a:off x="1106129" y="1720840"/>
            <a:ext cx="9748684" cy="3785652"/>
          </a:xfrm>
          <a:prstGeom prst="rect">
            <a:avLst/>
          </a:prstGeom>
        </p:spPr>
        <p:txBody>
          <a:bodyPr wrap="square">
            <a:spAutoFit/>
          </a:bodyPr>
          <a:lstStyle/>
          <a:p>
            <a:r>
              <a:rPr lang="es-MX" dirty="0"/>
              <a:t>3</a:t>
            </a:r>
            <a:r>
              <a:rPr lang="es-MX" sz="2400" dirty="0"/>
              <a:t>)	Utilizando la guía enviada, qué factor socio-económico pudo  ser ocasión para el surgimiento de  la filosofía  en Grecia. Explique con dos argumentos en no más de 4 líneas.  (3 Puntos)</a:t>
            </a:r>
          </a:p>
          <a:p>
            <a:r>
              <a:rPr lang="es-MX" sz="2400" dirty="0"/>
              <a:t>Las condiciones socioeconómicas</a:t>
            </a:r>
          </a:p>
          <a:p>
            <a:r>
              <a:rPr lang="es-MX" sz="2400" dirty="0"/>
              <a:t>1.	La ciudad griega se basa en gran parte sobre el trabajo de los esclavos. El trabajo físico está mal considerado, y no se ve con buenos ojos el dedicarse a una actividad remunerada. SOCIEDAD ESCLAVISTA</a:t>
            </a:r>
          </a:p>
          <a:p>
            <a:r>
              <a:rPr lang="es-MX" sz="2400" dirty="0"/>
              <a:t>2.	El ocio de los hombres libres se apoya sobre la existencia de los esclavos. Es decir, el filosofar, propio del “ocio”, tiene una base en la estructura socioeconómica de la ciudad griega. OCIO DESTINADO AL CONOCIMIENTO</a:t>
            </a:r>
          </a:p>
        </p:txBody>
      </p:sp>
      <p:pic>
        <p:nvPicPr>
          <p:cNvPr id="6" name="Sonido grabado">
            <a:hlinkClick r:id="" action="ppaction://media"/>
            <a:extLst>
              <a:ext uri="{FF2B5EF4-FFF2-40B4-BE49-F238E27FC236}">
                <a16:creationId xmlns:a16="http://schemas.microsoft.com/office/drawing/2014/main" xmlns="" id="{2BCFE685-D08A-4BFD-9B7D-E3965ACCDC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3902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37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 3° 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a:xfrm>
            <a:off x="838200" y="1690688"/>
            <a:ext cx="10515600" cy="4486275"/>
          </a:xfrm>
        </p:spPr>
        <p:txBody>
          <a:bodyPr>
            <a:normAutofit/>
          </a:bodyPr>
          <a:lstStyle/>
          <a:p>
            <a:endParaRPr lang="es-MX" dirty="0"/>
          </a:p>
          <a:p>
            <a:endParaRPr lang="es-MX" dirty="0"/>
          </a:p>
          <a:p>
            <a:endParaRPr lang="es-CL"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sp>
        <p:nvSpPr>
          <p:cNvPr id="5" name="Rectángulo 4">
            <a:extLst>
              <a:ext uri="{FF2B5EF4-FFF2-40B4-BE49-F238E27FC236}">
                <a16:creationId xmlns:a16="http://schemas.microsoft.com/office/drawing/2014/main" xmlns="" id="{6F818706-566C-452D-A075-5C510CD72CCF}"/>
              </a:ext>
            </a:extLst>
          </p:cNvPr>
          <p:cNvSpPr/>
          <p:nvPr/>
        </p:nvSpPr>
        <p:spPr>
          <a:xfrm>
            <a:off x="1047135" y="1830521"/>
            <a:ext cx="10306665" cy="4524315"/>
          </a:xfrm>
          <a:prstGeom prst="rect">
            <a:avLst/>
          </a:prstGeom>
        </p:spPr>
        <p:txBody>
          <a:bodyPr wrap="square">
            <a:spAutoFit/>
          </a:bodyPr>
          <a:lstStyle/>
          <a:p>
            <a:r>
              <a:rPr lang="es-MX" dirty="0"/>
              <a:t>4)	</a:t>
            </a:r>
            <a:r>
              <a:rPr lang="es-MX" sz="2400" dirty="0"/>
              <a:t>Busque en un diccionario filosófico    los significados de los conceptos de necesidad y arbitrariedad (Copie la definición o definiciones correspondientes)  y explique en  4 líneas por qué un concepto se relaciona con la filosofía y el otro con el mito. (5 Puntos)</a:t>
            </a:r>
          </a:p>
          <a:p>
            <a:r>
              <a:rPr lang="es-MX" sz="2400" dirty="0"/>
              <a:t>Arbitrariedad: Forma de actuar basada solo en la voluntad o en el capricho y que no obedece a principios dictados por la razón, la lógica o las leyes.(Google)</a:t>
            </a:r>
          </a:p>
          <a:p>
            <a:r>
              <a:rPr lang="es-MX" sz="2400" dirty="0"/>
              <a:t>Necesidad es el estado de un ser en que se halla en carencia de un elemento, y su consecución resulta indispensable para vivir en un estado de bienestar (Wiki)</a:t>
            </a:r>
          </a:p>
          <a:p>
            <a:r>
              <a:rPr lang="es-MX" sz="2400" dirty="0"/>
              <a:t>La Filosofía nace como indagación “acerca de la Naturaleza”. Sustituyen la idea de ARBITRARIEDAD por NECESIDAD. Las cosas suceden cuando y como tienen que suceder. El Cosmos es ajeno a la voluntad de los dioses. Los griegos por Cosmos entienden orden, armonía y equilibrio</a:t>
            </a:r>
          </a:p>
        </p:txBody>
      </p:sp>
      <p:pic>
        <p:nvPicPr>
          <p:cNvPr id="6" name="Sonido grabado">
            <a:hlinkClick r:id="" action="ppaction://media"/>
            <a:extLst>
              <a:ext uri="{FF2B5EF4-FFF2-40B4-BE49-F238E27FC236}">
                <a16:creationId xmlns:a16="http://schemas.microsoft.com/office/drawing/2014/main" xmlns="" id="{2806ECA8-8040-405A-83E0-AC6F8EA733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80334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5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6E658A-A78D-44EB-9D11-9A212CE62F34}"/>
              </a:ext>
            </a:extLst>
          </p:cNvPr>
          <p:cNvSpPr>
            <a:spLocks noGrp="1"/>
          </p:cNvSpPr>
          <p:nvPr>
            <p:ph type="title"/>
          </p:nvPr>
        </p:nvSpPr>
        <p:spPr/>
        <p:txBody>
          <a:bodyPr>
            <a:normAutofit/>
          </a:bodyPr>
          <a:lstStyle/>
          <a:p>
            <a:pPr algn="ctr"/>
            <a:r>
              <a:rPr lang="es-MX" b="1" dirty="0">
                <a:solidFill>
                  <a:prstClr val="black"/>
                </a:solidFill>
                <a:latin typeface="Calibri" panose="020F0502020204030204"/>
              </a:rPr>
              <a:t>                </a:t>
            </a:r>
            <a:r>
              <a:rPr lang="es-MX" sz="3600" b="1" dirty="0">
                <a:solidFill>
                  <a:prstClr val="black"/>
                </a:solidFill>
                <a:latin typeface="Calibri" panose="020F0502020204030204"/>
              </a:rPr>
              <a:t>FILOSOFÍA 3° MEDIO CORRECCIONES</a:t>
            </a:r>
            <a:br>
              <a:rPr lang="es-MX" sz="3600" b="1" dirty="0">
                <a:solidFill>
                  <a:prstClr val="black"/>
                </a:solidFill>
                <a:latin typeface="Calibri" panose="020F0502020204030204"/>
              </a:rPr>
            </a:br>
            <a:r>
              <a:rPr lang="es-MX" sz="3600" b="1" dirty="0">
                <a:solidFill>
                  <a:prstClr val="black"/>
                </a:solidFill>
                <a:latin typeface="Calibri" panose="020F0502020204030204"/>
              </a:rPr>
              <a:t>               GUÍA N°1  (DPTO. FILOSOFÍA L-1  2020)</a:t>
            </a:r>
            <a:endParaRPr lang="es-CL" sz="3600" dirty="0"/>
          </a:p>
        </p:txBody>
      </p:sp>
      <p:sp>
        <p:nvSpPr>
          <p:cNvPr id="3" name="Marcador de contenido 2">
            <a:extLst>
              <a:ext uri="{FF2B5EF4-FFF2-40B4-BE49-F238E27FC236}">
                <a16:creationId xmlns:a16="http://schemas.microsoft.com/office/drawing/2014/main" xmlns="" id="{7B1308C3-E2DD-40FF-B46B-7780FE0AD3C7}"/>
              </a:ext>
            </a:extLst>
          </p:cNvPr>
          <p:cNvSpPr>
            <a:spLocks noGrp="1"/>
          </p:cNvSpPr>
          <p:nvPr>
            <p:ph idx="1"/>
          </p:nvPr>
        </p:nvSpPr>
        <p:spPr>
          <a:xfrm>
            <a:off x="838200" y="1690688"/>
            <a:ext cx="10515600" cy="4486275"/>
          </a:xfrm>
        </p:spPr>
        <p:txBody>
          <a:bodyPr>
            <a:normAutofit/>
          </a:bodyPr>
          <a:lstStyle/>
          <a:p>
            <a:endParaRPr lang="es-MX" dirty="0"/>
          </a:p>
          <a:p>
            <a:endParaRPr lang="es-MX" dirty="0"/>
          </a:p>
          <a:p>
            <a:endParaRPr lang="es-CL" dirty="0"/>
          </a:p>
        </p:txBody>
      </p:sp>
      <p:pic>
        <p:nvPicPr>
          <p:cNvPr id="4" name="Imagen 3">
            <a:extLst>
              <a:ext uri="{FF2B5EF4-FFF2-40B4-BE49-F238E27FC236}">
                <a16:creationId xmlns:a16="http://schemas.microsoft.com/office/drawing/2014/main" xmlns="" id="{03C21FA8-D887-48D3-9692-A561B34C103D}"/>
              </a:ext>
            </a:extLst>
          </p:cNvPr>
          <p:cNvPicPr>
            <a:picLocks noChangeAspect="1"/>
          </p:cNvPicPr>
          <p:nvPr/>
        </p:nvPicPr>
        <p:blipFill>
          <a:blip r:embed="rId4"/>
          <a:stretch>
            <a:fillRect/>
          </a:stretch>
        </p:blipFill>
        <p:spPr>
          <a:xfrm>
            <a:off x="1433363" y="608889"/>
            <a:ext cx="835276" cy="838033"/>
          </a:xfrm>
          <a:prstGeom prst="rect">
            <a:avLst/>
          </a:prstGeom>
        </p:spPr>
      </p:pic>
      <p:sp>
        <p:nvSpPr>
          <p:cNvPr id="5" name="Rectángulo 4">
            <a:extLst>
              <a:ext uri="{FF2B5EF4-FFF2-40B4-BE49-F238E27FC236}">
                <a16:creationId xmlns:a16="http://schemas.microsoft.com/office/drawing/2014/main" xmlns="" id="{6CCC1D47-299D-4ECE-9F7D-FEA77B8D0009}"/>
              </a:ext>
            </a:extLst>
          </p:cNvPr>
          <p:cNvSpPr/>
          <p:nvPr/>
        </p:nvSpPr>
        <p:spPr>
          <a:xfrm>
            <a:off x="838201" y="1690686"/>
            <a:ext cx="9854380" cy="3785652"/>
          </a:xfrm>
          <a:prstGeom prst="rect">
            <a:avLst/>
          </a:prstGeom>
        </p:spPr>
        <p:txBody>
          <a:bodyPr wrap="square">
            <a:spAutoFit/>
          </a:bodyPr>
          <a:lstStyle/>
          <a:p>
            <a:r>
              <a:rPr lang="es-MX" sz="2000" dirty="0"/>
              <a:t>5)	¿Qué sentido cree Ud.  tiene el párrafo del punto 5  de la guía? Realice una reflexión personal y luego grupal (en un máximo de 15 líneas) en donde entreguen una  reflexión coherente  en relación a las condiciones que debieran cumplirse para una reflexión filosófica. (5 Puntos)</a:t>
            </a:r>
          </a:p>
          <a:p>
            <a:r>
              <a:rPr lang="es-MX" sz="2000" dirty="0"/>
              <a:t>Para que alguien se haga las preguntas de la filosofía hace falta que se den varias condiciones. </a:t>
            </a:r>
          </a:p>
          <a:p>
            <a:r>
              <a:rPr lang="es-MX" sz="2000" dirty="0"/>
              <a:t>1) Que se sienta perdido, que no sepa qué hacer o qué pensar, que no sepa a qué atenerse.</a:t>
            </a:r>
          </a:p>
          <a:p>
            <a:r>
              <a:rPr lang="es-MX" sz="2000" dirty="0"/>
              <a:t>2) Que los conocimientos particulares no lo saquen de su duda, no le den una certeza </a:t>
            </a:r>
          </a:p>
          <a:p>
            <a:r>
              <a:rPr lang="es-MX" sz="2000" dirty="0"/>
              <a:t>3) Que tenga la esperanza de poder encontrar respuesta a esas preguntas. Lo cual quiere decir: </a:t>
            </a:r>
          </a:p>
          <a:p>
            <a:r>
              <a:rPr lang="es-MX" sz="2000" dirty="0"/>
              <a:t>4) Que suponga que esas preguntas pueden tener respuesta, que tienen sentido. </a:t>
            </a:r>
          </a:p>
          <a:p>
            <a:r>
              <a:rPr lang="es-MX" sz="2000" dirty="0"/>
              <a:t>5) Que el </a:t>
            </a:r>
            <a:r>
              <a:rPr lang="es-MX" sz="2000" strike="sngStrike" dirty="0"/>
              <a:t>hombre</a:t>
            </a:r>
            <a:r>
              <a:rPr lang="es-MX" sz="2000" dirty="0"/>
              <a:t> individuo tiene algún medio de interrogar a la realidad y obligarla a responder,. Ese medio es lo que se suele llamar pensamiento o razón.</a:t>
            </a:r>
          </a:p>
        </p:txBody>
      </p:sp>
      <p:pic>
        <p:nvPicPr>
          <p:cNvPr id="6" name="Sonido grabado">
            <a:hlinkClick r:id="" action="ppaction://media"/>
            <a:extLst>
              <a:ext uri="{FF2B5EF4-FFF2-40B4-BE49-F238E27FC236}">
                <a16:creationId xmlns:a16="http://schemas.microsoft.com/office/drawing/2014/main" xmlns="" id="{4F28E7CC-3E44-42E2-B984-4900CA894F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67648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6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otalTime>138</TotalTime>
  <Words>416</Words>
  <Application>Microsoft Macintosh PowerPoint</Application>
  <PresentationFormat>Panorámica</PresentationFormat>
  <Paragraphs>102</Paragraphs>
  <Slides>10</Slides>
  <Notes>0</Notes>
  <HiddenSlides>0</HiddenSlides>
  <MMClips>10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Calibri</vt:lpstr>
      <vt:lpstr>Calibri Light</vt:lpstr>
      <vt:lpstr>Times New Roman</vt:lpstr>
      <vt:lpstr>Arial</vt:lpstr>
      <vt:lpstr>Office Theme</vt:lpstr>
      <vt:lpstr>       FILOSOFÍA 3°MEDIO (DPTO. FILOSOFÍA L-1  2020)</vt:lpstr>
      <vt:lpstr>                FILOSOFÍA3°MEDIO CORRECCIONES                GUÍA N°1  (DPTO. FILOSOFÍA L-1  2020)</vt:lpstr>
      <vt:lpstr>                FILOSOFÍA 3° MEDIO CORRECCIONES                GUÍA N°1  (DPTO. FILOSOFÍA L-1  2020)</vt:lpstr>
      <vt:lpstr>                FILOSOFÍA 3° MEDIO CORRECCIONES                GUÍA N°1  (DPTO. FILOSOFÍA L-1  2020)</vt:lpstr>
      <vt:lpstr>                FILOSOFÍA 3° MEDIO CORRECCIONES                GUÍA N°1  (DPTO. FILOSOFÍA L-1  2020)</vt:lpstr>
      <vt:lpstr>                FILOSOFÍA 3° MEDIO CORRECCIONES                GUÍA N°1  (DPTO. FILOSOFÍA L-1  2020)</vt:lpstr>
      <vt:lpstr>                FILOSOFÍA 3° MEDIO CORRECCIONES                GUÍA N°1  (DPTO. FILOSOFÍA L-1  2020)</vt:lpstr>
      <vt:lpstr>                FILOSOFÍA 3° MEDIO CORRECCIONES                GUÍA N°1  (DPTO. FILOSOFÍA L-1  2020)</vt:lpstr>
      <vt:lpstr>                FILOSOFÍA 3° MEDIO CORRECCIONES                GUÍA N°1  (DPTO. FILOSOFÍA L-1  2020)</vt:lpstr>
      <vt:lpstr>                FILOSOFÍA 3° MEDIO CORRECCIONES                GUÍA N°1  (DPTO. FILOSOFÍA L-1  2020)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POLÍTICA   (DPTO. FILOSOFÍA L-1  2020)</dc:title>
  <dc:creator>Miriam Graham</dc:creator>
  <cp:lastModifiedBy>Andrea Céspedes</cp:lastModifiedBy>
  <cp:revision>19</cp:revision>
  <dcterms:created xsi:type="dcterms:W3CDTF">2020-05-25T21:01:35Z</dcterms:created>
  <dcterms:modified xsi:type="dcterms:W3CDTF">2020-06-04T03:13:14Z</dcterms:modified>
</cp:coreProperties>
</file>