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715000" type="screen16x1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2603500"/>
            <a:ext cx="6172200" cy="1578635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4169435"/>
            <a:ext cx="6172200" cy="1143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5121" y="946664"/>
            <a:ext cx="1905000" cy="381000"/>
          </a:xfrm>
        </p:spPr>
        <p:txBody>
          <a:bodyPr/>
          <a:lstStyle/>
          <a:p>
            <a:fld id="{A80D3587-A1A0-4890-8C3B-F2BE70588905}" type="datetimeFigureOut">
              <a:rPr lang="es-CL" smtClean="0"/>
              <a:pPr/>
              <a:t>09-06-2020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069" y="3452720"/>
            <a:ext cx="30480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482346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374650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107252"/>
            <a:ext cx="609600" cy="431270"/>
          </a:xfrm>
        </p:spPr>
        <p:txBody>
          <a:bodyPr/>
          <a:lstStyle/>
          <a:p>
            <a:fld id="{6E6B1A44-53AB-44B8-B0DA-8B8F5ED68CB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587-A1A0-4890-8C3B-F2BE70588905}" type="datetimeFigureOut">
              <a:rPr lang="es-CL" smtClean="0"/>
              <a:pPr/>
              <a:t>09-06-2020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1A44-53AB-44B8-B0DA-8B8F5ED68CB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1676400" cy="4876271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587-A1A0-4890-8C3B-F2BE70588905}" type="datetimeFigureOut">
              <a:rPr lang="es-CL" smtClean="0"/>
              <a:pPr/>
              <a:t>09-06-2020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1A44-53AB-44B8-B0DA-8B8F5ED68CB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7467600" cy="40614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0D3587-A1A0-4890-8C3B-F2BE70588905}" type="datetimeFigureOut">
              <a:rPr lang="es-CL" smtClean="0"/>
              <a:pPr/>
              <a:t>09-06-2020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6B1A44-53AB-44B8-B0DA-8B8F5ED68CB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413000"/>
            <a:ext cx="6172200" cy="1711325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4175125"/>
            <a:ext cx="6172200" cy="11430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3756" y="943610"/>
            <a:ext cx="1905000" cy="381000"/>
          </a:xfrm>
        </p:spPr>
        <p:txBody>
          <a:bodyPr/>
          <a:lstStyle/>
          <a:p>
            <a:fld id="{A80D3587-A1A0-4890-8C3B-F2BE70588905}" type="datetimeFigureOut">
              <a:rPr lang="es-CL" smtClean="0"/>
              <a:pPr/>
              <a:t>09-06-2020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256" y="3450336"/>
            <a:ext cx="30480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482600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373324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107252"/>
            <a:ext cx="609600" cy="431270"/>
          </a:xfrm>
        </p:spPr>
        <p:txBody>
          <a:bodyPr/>
          <a:lstStyle/>
          <a:p>
            <a:fld id="{6E6B1A44-53AB-44B8-B0DA-8B8F5ED68CB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587-A1A0-4890-8C3B-F2BE70588905}" type="datetimeFigureOut">
              <a:rPr lang="es-CL" smtClean="0"/>
              <a:pPr/>
              <a:t>09-06-2020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1A44-53AB-44B8-B0DA-8B8F5ED68CB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542"/>
            <a:ext cx="7543800" cy="9525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587-A1A0-4890-8C3B-F2BE70588905}" type="datetimeFigureOut">
              <a:rPr lang="es-CL" smtClean="0"/>
              <a:pPr/>
              <a:t>09-06-2020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1A44-53AB-44B8-B0DA-8B8F5ED68CB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0D3587-A1A0-4890-8C3B-F2BE70588905}" type="datetimeFigureOut">
              <a:rPr lang="es-CL" smtClean="0"/>
              <a:pPr/>
              <a:t>09-06-2020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6B1A44-53AB-44B8-B0DA-8B8F5ED68CB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587-A1A0-4890-8C3B-F2BE70588905}" type="datetimeFigureOut">
              <a:rPr lang="es-CL" smtClean="0"/>
              <a:pPr/>
              <a:t>09-06-2020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1A44-53AB-44B8-B0DA-8B8F5ED68CB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897630" y="2628900"/>
            <a:ext cx="525780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28600"/>
            <a:ext cx="1527048" cy="41529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638800" cy="527304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0D3587-A1A0-4890-8C3B-F2BE70588905}" type="datetimeFigureOut">
              <a:rPr lang="es-CL" smtClean="0"/>
              <a:pPr/>
              <a:t>09-06-2020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6B1A44-53AB-44B8-B0DA-8B8F5ED68CB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875913" y="2628900"/>
            <a:ext cx="525780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715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20663"/>
            <a:ext cx="1524000" cy="4130040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0D3587-A1A0-4890-8C3B-F2BE70588905}" type="datetimeFigureOut">
              <a:rPr lang="es-CL" smtClean="0"/>
              <a:pPr/>
              <a:t>09-06-2020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6B1A44-53AB-44B8-B0DA-8B8F5ED68CB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7467600" cy="9525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7467600" cy="40614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757160" y="869539"/>
            <a:ext cx="1676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0D3587-A1A0-4890-8C3B-F2BE70588905}" type="datetimeFigureOut">
              <a:rPr lang="es-CL" smtClean="0"/>
              <a:pPr/>
              <a:t>09-06-2020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7256886" y="3083887"/>
            <a:ext cx="26670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4778375"/>
            <a:ext cx="609600" cy="43434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6B1A44-53AB-44B8-B0DA-8B8F5ED68CB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1561356"/>
            <a:ext cx="7772400" cy="1152127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CL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CL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CL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CL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CL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CL" dirty="0" smtClean="0">
                <a:latin typeface="Arial" pitchFamily="34" charset="0"/>
                <a:cs typeface="Arial" pitchFamily="34" charset="0"/>
              </a:rPr>
              <a:t>Retroalimentación</a:t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ES_tradnl" sz="2000" b="1" u="sng" dirty="0" smtClean="0">
                <a:latin typeface="Arial" pitchFamily="34" charset="0"/>
                <a:cs typeface="Arial" pitchFamily="34" charset="0"/>
              </a:rPr>
              <a:t>Actividad Calificada  2ºMedio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sz="2000" dirty="0" smtClean="0">
                <a:latin typeface="Arial" pitchFamily="34" charset="0"/>
                <a:cs typeface="Arial" pitchFamily="34" charset="0"/>
              </a:rPr>
            </a:b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Creando cadenas y redes para modelar relaciones ecológicas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11760" y="3145532"/>
            <a:ext cx="3600400" cy="576064"/>
          </a:xfrm>
        </p:spPr>
        <p:txBody>
          <a:bodyPr>
            <a:normAutofit fontScale="92500" lnSpcReduction="20000"/>
          </a:bodyPr>
          <a:lstStyle/>
          <a:p>
            <a:r>
              <a:rPr lang="es-CL" sz="2000" b="1" i="1" dirty="0" smtClean="0">
                <a:latin typeface="Arial" pitchFamily="34" charset="0"/>
                <a:cs typeface="Arial" pitchFamily="34" charset="0"/>
              </a:rPr>
              <a:t>Unidad 0: Materia y Flujo de Energía en los Ecosistemas</a:t>
            </a:r>
            <a:endParaRPr lang="es-CL" sz="2000" i="1" dirty="0" smtClean="0">
              <a:latin typeface="Arial" pitchFamily="34" charset="0"/>
              <a:cs typeface="Arial" pitchFamily="34" charset="0"/>
            </a:endParaRPr>
          </a:p>
          <a:p>
            <a:endParaRPr lang="es-C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95989"/>
            <a:ext cx="1835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Coordinadora: Marta Ruiz C.</a:t>
            </a:r>
            <a:endParaRPr kumimoji="0" lang="es-C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Profesora: RNL/</a:t>
            </a:r>
            <a:r>
              <a:rPr kumimoji="0" lang="es-C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rnl</a:t>
            </a:r>
            <a:endParaRPr kumimoji="0" lang="es-C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uario1\Desktop\chiruguacien.jpg"/>
          <p:cNvPicPr>
            <a:picLocks noChangeAspect="1" noChangeArrowheads="1"/>
          </p:cNvPicPr>
          <p:nvPr/>
        </p:nvPicPr>
        <p:blipFill>
          <a:blip r:embed="rId3" cstate="print"/>
          <a:srcRect l="15748" r="28796"/>
          <a:stretch>
            <a:fillRect/>
          </a:stretch>
        </p:blipFill>
        <p:spPr bwMode="auto">
          <a:xfrm>
            <a:off x="6156176" y="2497460"/>
            <a:ext cx="1224136" cy="26642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37220"/>
            <a:ext cx="15841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1115616" y="32895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5212"/>
            <a:ext cx="84969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a. Escoge uno de estos ecosistemas de Chile, investiga qué tipo de flora y fauna crece en él y elabora una cadena alimenticia con 4 niveles tróficos, indicando correctamente: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•	Nombre común y científico de cada organismos (1 pts. por cada uno)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•	El nivel trófico de cada organismo (0,5 pts. por cada uno)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•	Fechas que indiquen el flujo de energía (1 </a:t>
            </a:r>
            <a:r>
              <a:rPr lang="es-CL" sz="1400" dirty="0" err="1" smtClean="0">
                <a:latin typeface="Arial" pitchFamily="34" charset="0"/>
                <a:cs typeface="Arial" pitchFamily="34" charset="0"/>
              </a:rPr>
              <a:t>pt.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A parte de cumplir con los indicadores debe indicar de que ecosistema se trata de los de la lista propuesta</a:t>
            </a:r>
            <a:endParaRPr lang="es-CL" sz="1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2065412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b. Investiga y describe una perturbación que puede afectar este ecosistema y que sea causada por la actividad humana. 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(2 puntos por describir una perturbación que evidencia comprensión de los efectos y que es coherente con fuentes bibliográficas)</a:t>
            </a: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Deben ser impactos </a:t>
            </a:r>
            <a:r>
              <a:rPr lang="es-CL" sz="14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antropogénicos</a:t>
            </a:r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como:</a:t>
            </a: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Incendios</a:t>
            </a: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Basura</a:t>
            </a: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Turismo</a:t>
            </a: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Tala de bosques</a:t>
            </a: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Caza</a:t>
            </a:r>
          </a:p>
          <a:p>
            <a:r>
              <a:rPr lang="es-CL" sz="14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CL" sz="1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8388424" y="48737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27721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 smtClean="0">
                <a:latin typeface="Arial" pitchFamily="34" charset="0"/>
                <a:cs typeface="Arial" pitchFamily="34" charset="0"/>
              </a:rPr>
              <a:t>Parte 1: Identificar las relaciones y crear una cadena trófica (Total 17 </a:t>
            </a:r>
            <a:r>
              <a:rPr lang="es-CL" sz="1400" b="1" dirty="0" err="1" smtClean="0">
                <a:latin typeface="Arial" pitchFamily="34" charset="0"/>
                <a:cs typeface="Arial" pitchFamily="34" charset="0"/>
              </a:rPr>
              <a:t>ptos</a:t>
            </a:r>
            <a:r>
              <a:rPr lang="es-CL" sz="1400" b="1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es-C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a. Separe las tarjetas en dos grupos que representen productores y consumidores. 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es-CL" sz="1400" dirty="0" err="1" smtClean="0">
                <a:latin typeface="Arial" pitchFamily="34" charset="0"/>
                <a:cs typeface="Arial" pitchFamily="34" charset="0"/>
              </a:rPr>
              <a:t>pt.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 por indicar correctamente los valores)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¿Cuántos productores tiene?     ___</a:t>
            </a:r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_____ (1 </a:t>
            </a:r>
            <a:r>
              <a:rPr lang="es-CL" sz="1400" dirty="0" err="1" smtClean="0">
                <a:latin typeface="Arial" pitchFamily="34" charset="0"/>
                <a:cs typeface="Arial" pitchFamily="34" charset="0"/>
              </a:rPr>
              <a:t>pto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¿Cuántos consumidores tiene?  ____</a:t>
            </a:r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____ (1 </a:t>
            </a:r>
            <a:r>
              <a:rPr lang="es-CL" sz="1400" dirty="0" err="1" smtClean="0">
                <a:latin typeface="Arial" pitchFamily="34" charset="0"/>
                <a:cs typeface="Arial" pitchFamily="34" charset="0"/>
              </a:rPr>
              <a:t>pto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.)</a:t>
            </a:r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2065412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b. Una cadena trófica es un modelo que identifica las relaciones alimenticias y el flujo de energía en un ecosistema. Seleccione un productor y un consumidor de entre sus tarjetas. Ponga el nombre de los organismo sobre las rectas de ambos modelos.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(0,5 pts. por indicar correctamente cada los organismos)</a:t>
            </a:r>
          </a:p>
          <a:p>
            <a:endParaRPr lang="es-CL" sz="1400" dirty="0" smtClean="0">
              <a:latin typeface="Arial" pitchFamily="34" charset="0"/>
              <a:cs typeface="Arial" pitchFamily="34" charset="0"/>
            </a:endParaRPr>
          </a:p>
          <a:p>
            <a:endParaRPr lang="es-CL" sz="1400" dirty="0" smtClean="0">
              <a:latin typeface="Arial" pitchFamily="34" charset="0"/>
              <a:cs typeface="Arial" pitchFamily="34" charset="0"/>
            </a:endParaRPr>
          </a:p>
          <a:p>
            <a:endParaRPr lang="es-CL" sz="1400" dirty="0" smtClean="0">
              <a:latin typeface="Arial" pitchFamily="34" charset="0"/>
              <a:cs typeface="Arial" pitchFamily="34" charset="0"/>
            </a:endParaRPr>
          </a:p>
          <a:p>
            <a:endParaRPr lang="es-CL" sz="1400" dirty="0" smtClean="0">
              <a:latin typeface="Arial" pitchFamily="34" charset="0"/>
              <a:cs typeface="Arial" pitchFamily="34" charset="0"/>
            </a:endParaRPr>
          </a:p>
          <a:p>
            <a:endParaRPr lang="es-CL" sz="1400" dirty="0">
              <a:latin typeface="Arial" pitchFamily="34" charset="0"/>
              <a:cs typeface="Arial" pitchFamily="34" charset="0"/>
            </a:endParaRPr>
          </a:p>
          <a:p>
            <a:endParaRPr lang="es-CL" sz="1400" dirty="0" smtClean="0">
              <a:latin typeface="Arial" pitchFamily="34" charset="0"/>
              <a:cs typeface="Arial" pitchFamily="34" charset="0"/>
            </a:endParaRPr>
          </a:p>
          <a:p>
            <a:endParaRPr lang="es-C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PRODUCTOR: </a:t>
            </a:r>
            <a:r>
              <a:rPr lang="es-CL" sz="1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pastos cortos, pastos altos, grandes árboles, arboles pequeños/arbustos</a:t>
            </a: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CONSUMIDOR</a:t>
            </a:r>
            <a:r>
              <a:rPr lang="es-CL" sz="1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León, Elefante, Ñu, Búfalo, Cebra, </a:t>
            </a:r>
            <a:r>
              <a:rPr lang="es-CL" sz="14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Kudú</a:t>
            </a:r>
            <a:r>
              <a:rPr lang="es-CL" sz="1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, Impala, Jabalí, Serval, Liebre, Musaraña, Buitre, Águila, Insectos</a:t>
            </a:r>
            <a:endParaRPr lang="es-CL" sz="1400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jeto 1"/>
          <p:cNvPicPr/>
          <p:nvPr/>
        </p:nvPicPr>
        <p:blipFill>
          <a:blip r:embed="rId3" cstate="print"/>
          <a:srcRect l="-5141" t="-5418" r="-3510" b="-6975"/>
          <a:stretch>
            <a:fillRect/>
          </a:stretch>
        </p:blipFill>
        <p:spPr bwMode="auto">
          <a:xfrm>
            <a:off x="1547664" y="3073524"/>
            <a:ext cx="47525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8244408" y="48737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09228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c. ¿Cuál de los dos modelos representa correctamente el flujo de energía? Justifica tu respuesta.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es-CL" sz="1400" dirty="0" err="1" smtClean="0">
                <a:latin typeface="Arial" pitchFamily="34" charset="0"/>
                <a:cs typeface="Arial" pitchFamily="34" charset="0"/>
              </a:rPr>
              <a:t>pto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. por indicar correctamente el modelo y 1 </a:t>
            </a:r>
            <a:r>
              <a:rPr lang="es-CL" sz="1400" dirty="0" err="1" smtClean="0">
                <a:latin typeface="Arial" pitchFamily="34" charset="0"/>
                <a:cs typeface="Arial" pitchFamily="34" charset="0"/>
              </a:rPr>
              <a:t>pto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. por una justificación coherente con los aprendizajes de la clase).</a:t>
            </a: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Modelo B, el productor entrega energía al consumidor y los consumidores se alimentan de los productores</a:t>
            </a:r>
            <a:endParaRPr lang="es-CL" sz="1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2497460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d. Selecciona 4 tarjetas para crear una cadena trófica en cual indique correctamente: 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• Nombre de cada organismo (0,5 pts. por cada uno)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• El nivel trófico de cada organismo (0,5 pts. por cada uno)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• Flechas que indiquen el flujo de energía (1 </a:t>
            </a:r>
            <a:r>
              <a:rPr lang="es-CL" sz="1400" dirty="0" err="1" smtClean="0">
                <a:latin typeface="Arial" pitchFamily="34" charset="0"/>
                <a:cs typeface="Arial" pitchFamily="34" charset="0"/>
              </a:rPr>
              <a:t>pt.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7580"/>
            <a:ext cx="46805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8316416" y="48737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9320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 smtClean="0">
                <a:latin typeface="Arial" pitchFamily="34" charset="0"/>
                <a:cs typeface="Arial" pitchFamily="34" charset="0"/>
              </a:rPr>
              <a:t>e. Los ecosistemas incluyen componentes bióticos (vivientes) y abióticos (no vivientes) que pueden influenciar las cadenas alimenticias. En esta actividad, nos referiremos a los componentes abióticos como fuerzas ecológicas, o perturbaciones. Seleccione una de las perturbaciones presentes en las tarjetas y lea la información sobre esta. A partir de lo leído complete la siguiente la tabla.</a:t>
            </a:r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95536" y="1345332"/>
          <a:ext cx="8352928" cy="3657600"/>
        </p:xfrm>
        <a:graphic>
          <a:graphicData uri="http://schemas.openxmlformats.org/drawingml/2006/table">
            <a:tbl>
              <a:tblPr/>
              <a:tblGrid>
                <a:gridCol w="1687532"/>
                <a:gridCol w="2897576"/>
                <a:gridCol w="3767820"/>
              </a:tblGrid>
              <a:tr h="330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Fuerza Ecológica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  <a:cs typeface="Times New Roman"/>
                        </a:rPr>
                        <a:t>(1 </a:t>
                      </a:r>
                      <a:r>
                        <a:rPr lang="es-ES_tradnl" sz="1200" b="1" dirty="0" err="1">
                          <a:latin typeface="Arial"/>
                          <a:ea typeface="Times New Roman"/>
                          <a:cs typeface="Times New Roman"/>
                        </a:rPr>
                        <a:t>pt.</a:t>
                      </a:r>
                      <a:r>
                        <a:rPr lang="es-ES_tradnl" sz="1200" b="1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8242" marR="58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Describa cuatro impactos al ecosistema que se mencionan en la tarjeta </a:t>
                      </a:r>
                      <a:endParaRPr lang="es-CL" sz="120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Times New Roman"/>
                          <a:cs typeface="Times New Roman"/>
                        </a:rPr>
                        <a:t>(0,5 pts. por cada impacto correcto) </a:t>
                      </a:r>
                      <a:endParaRPr lang="es-CL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8242" marR="58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Prediga cómo estos impactos podrían afectar cada nivel trófico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  <a:cs typeface="Times New Roman"/>
                        </a:rPr>
                        <a:t>(0,5 pts. por cada impacto correctamente predicho)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8242" marR="58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3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33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Sequía</a:t>
                      </a:r>
                      <a:endParaRPr lang="es-CL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8242" marR="58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- </a:t>
                      </a:r>
                      <a:r>
                        <a:rPr lang="es-CL" sz="1200" dirty="0" smtClean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Los </a:t>
                      </a:r>
                      <a:r>
                        <a:rPr lang="es-CL" sz="1200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lagos y ríos se secan. </a:t>
                      </a:r>
                      <a:endParaRPr lang="es-CL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Competencia por vegetación nutritiva. </a:t>
                      </a:r>
                      <a:endParaRPr lang="es-CL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- Los animales podrían necesitar moverse más, usando valiosa energía para encontrar alimento en lugar de crecer y reproducirse. </a:t>
                      </a:r>
                      <a:endParaRPr lang="es-CL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- La poca agua se concentra en un unos pocos hoyos de agua donde los animales se concentran en grandes números. </a:t>
                      </a:r>
                      <a:endParaRPr lang="es-CL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s-ES_tradnl" sz="1200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-Los animales pueden experimentar cambios en el valor nutricional de su comida y en la frecuencia de su alimentación. Esto puede conducir al hambre y a la debilidad, haciendo que algunos animales se predispongan a las enfermedades, parásitos y depredadores.</a:t>
                      </a:r>
                      <a:r>
                        <a:rPr lang="es-ES_tradnl" sz="1200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8242" marR="58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Productor:</a:t>
                      </a:r>
                      <a:r>
                        <a:rPr lang="es-CL" sz="1200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 Las plantas pueden dejar de crecer al no obtener suficiente agua, las plantas podrían comenzar a morir. </a:t>
                      </a:r>
                      <a:endParaRPr lang="es-CL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Consumidor Primario:</a:t>
                      </a:r>
                      <a:r>
                        <a:rPr lang="es-ES_tradnl" sz="1200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Insectos que dependen de plantas verdes podrían enfrentar severa competencia por plantas nutritivas. 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Consumidor secundario:</a:t>
                      </a:r>
                      <a:r>
                        <a:rPr lang="es-CL" sz="1200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 Las musarañas pueden cambiar de presa o expandir sus rangos de caza para encontrar suficiente alimento. Esto los puede hacer más vulnerables, al exponerse a los depredadores. </a:t>
                      </a:r>
                      <a:endParaRPr lang="es-CL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Consumidor terciario: </a:t>
                      </a:r>
                      <a:r>
                        <a:rPr lang="es-CL" sz="1200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Al principio, los servales encontrarían musarañas con facilidad, pero al pasar el tiempo, si la población disminuye, los servales podrían necesitar cambiar de presa o expandir su territorio de caza, utilizando energía valiosa. </a:t>
                      </a:r>
                      <a:endParaRPr lang="es-CL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58242" marR="58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8316416" y="48017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2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6521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f. No todas las perturbaciones tienen consecuencias negativas para todos los niveles tróficos. En uno o dos enunciados, describa cómo la perturbación que usted seleccionó podría ser beneficiosa para un nivel trófico en su cadena alimenticia.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(1 punto por indica correctamente un efecto positivo para un nivel trófico)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Las respuestas pueden variar pero deben ser consistentes y lógicas en relación con la cadena alimenticia seleccionada por </a:t>
            </a:r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las estudiantes</a:t>
            </a:r>
            <a:endParaRPr lang="es-CL" sz="14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Pueden cambiar redes tróficas, generar adaptaciones para sobrevivir</a:t>
            </a:r>
            <a:endParaRPr lang="es-CL" sz="1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2425452"/>
            <a:ext cx="61508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2400" algn="l"/>
              </a:tabLs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Parte 2: Cuantificando el flujo de energía y la regla del 10 porciento (Total 9 </a:t>
            </a:r>
            <a:r>
              <a:rPr kumimoji="0" lang="es-ES_tradnl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ptos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</a:t>
            </a:r>
            <a:endParaRPr kumimoji="0" lang="es-ES_tradn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307352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a. ¿Qué ocurre con el 90% de la energía que no es transmitida al siguiente nivel trófico?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es-CL" sz="1400" dirty="0" err="1" smtClean="0">
                <a:latin typeface="Arial" pitchFamily="34" charset="0"/>
                <a:cs typeface="Arial" pitchFamily="34" charset="0"/>
              </a:rPr>
              <a:t>pt.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 por indicar qué ocurre con la energía basándose en los aprendizajes de la clase).</a:t>
            </a:r>
          </a:p>
          <a:p>
            <a:endParaRPr lang="es-C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Los organismos lo utilizan para desplazamiento, crecer, reproducir</a:t>
            </a:r>
            <a:endParaRPr lang="es-CL" sz="1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8316416" y="48017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26521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b. Elabore una pirámide y coloque el nombre de los organismos de su cadena trófica. 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(0,5 pts. por ubicar correctamente cada organismo en la pirámide construida).</a:t>
            </a:r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9268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3528" y="2641476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c. Usando la regla del 10%, indique la energía disponible en cada nivel, asumiendo un contenido energético de 6.700.000 Kilocalorías de energía/área en su nivel de productores.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es-CL" sz="1400" dirty="0" err="1" smtClean="0">
                <a:latin typeface="Arial" pitchFamily="34" charset="0"/>
                <a:cs typeface="Arial" pitchFamily="34" charset="0"/>
              </a:rPr>
              <a:t>pt.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 por cada valor correctamente indicado en la pirámide).</a:t>
            </a:r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61556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8316416" y="48737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65212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d. Describa cómo la energía disponible puede afectar el tamaño de las poblaciones en los diferentes niveles tróficos. (2 puntos por elaborar una explicación que evidencia comprensión del efecto y es coherente con los aprendizajes de la clase).</a:t>
            </a:r>
          </a:p>
          <a:p>
            <a:endParaRPr lang="es-C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La energía disponible en cada nivel trófico disminuye, por lo tanto la población de niveles superiores son más pequeñas</a:t>
            </a:r>
            <a:endParaRPr lang="es-CL" sz="1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777380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 smtClean="0">
                <a:latin typeface="Arial" pitchFamily="34" charset="0"/>
                <a:cs typeface="Arial" pitchFamily="34" charset="0"/>
              </a:rPr>
              <a:t>Parte 3: Creando una red trófica (Total 14 </a:t>
            </a:r>
            <a:r>
              <a:rPr lang="es-CL" sz="1400" b="1" dirty="0" err="1" smtClean="0">
                <a:latin typeface="Arial" pitchFamily="34" charset="0"/>
                <a:cs typeface="Arial" pitchFamily="34" charset="0"/>
              </a:rPr>
              <a:t>ptos</a:t>
            </a:r>
            <a:r>
              <a:rPr lang="es-CL" sz="1400" b="1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a. En la cadena alimenticia, elaborada en la Parte 1 (d), añada otro productor y cuatro animales más para construir una red alimenticia que muestre cómo la energía fluye de los productores a los consumidores primarios, consumidores secundarios, consumidores terciarios, y consumidores cuaternario. Cada organismo en su red puede tener más de una flecha de salida y de llegada. Dibuje su red alimenticia, indicando correctamente: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•	Nombre de los organismos (0,5 pts. por cada uno).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•	Niveles trófico presentes (no por organismo) (0,5 pts. por cada uno).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•	Flechas que indiquen el flujo de energía (1 </a:t>
            </a:r>
            <a:r>
              <a:rPr lang="es-CL" sz="1400" dirty="0" err="1" smtClean="0">
                <a:latin typeface="Arial" pitchFamily="34" charset="0"/>
                <a:cs typeface="Arial" pitchFamily="34" charset="0"/>
              </a:rPr>
              <a:t>pt.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CL" sz="1400" dirty="0" smtClean="0">
              <a:latin typeface="Arial" pitchFamily="34" charset="0"/>
              <a:cs typeface="Arial" pitchFamily="34" charset="0"/>
            </a:endParaRPr>
          </a:p>
          <a:p>
            <a:endParaRPr lang="es-C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Si bien las respuestas son variadas, debe estar la cadena de la parte 1 + otro productor + 4 consumidores Y los nombres de cada organismo, el nivel trófico y las flechas</a:t>
            </a:r>
          </a:p>
          <a:p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8244408" y="48737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0922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b. Describa algún patrón que note en las relaciones entre los niveles tróficos.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es-CL" sz="1400" dirty="0" err="1" smtClean="0">
                <a:latin typeface="Arial" pitchFamily="34" charset="0"/>
                <a:cs typeface="Arial" pitchFamily="34" charset="0"/>
              </a:rPr>
              <a:t>pt.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 por describir un patrón que se aprecie explícitamente en la red).</a:t>
            </a: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Algunas de las respuestas pueden ser:</a:t>
            </a: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El león tiene más presas que el serval</a:t>
            </a: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Ambos tienen más presas que el águila pescadora</a:t>
            </a:r>
          </a:p>
          <a:p>
            <a:r>
              <a:rPr lang="es-CL" sz="1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Los insectos aportan energía a varias especies.</a:t>
            </a:r>
            <a:endParaRPr lang="es-CL" sz="1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84938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c. Elija una nueva perturbación, lea la información proporcionada en la tarjeta y pronostique los impactos en su red  alimentaria. Complete la siguiente tabla.</a:t>
            </a:r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39552" y="2425452"/>
          <a:ext cx="7920879" cy="3108960"/>
        </p:xfrm>
        <a:graphic>
          <a:graphicData uri="http://schemas.openxmlformats.org/drawingml/2006/table">
            <a:tbl>
              <a:tblPr/>
              <a:tblGrid>
                <a:gridCol w="1009309"/>
                <a:gridCol w="2663099"/>
                <a:gridCol w="4248471"/>
              </a:tblGrid>
              <a:tr h="720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Fuerza Ecológica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  <a:cs typeface="Times New Roman"/>
                        </a:rPr>
                        <a:t>(1 </a:t>
                      </a:r>
                      <a:r>
                        <a:rPr lang="es-ES_tradnl" sz="1200" b="1" dirty="0" err="1">
                          <a:latin typeface="Arial"/>
                          <a:ea typeface="Times New Roman"/>
                          <a:cs typeface="Times New Roman"/>
                        </a:rPr>
                        <a:t>pt.</a:t>
                      </a:r>
                      <a:r>
                        <a:rPr lang="es-ES_tradnl" sz="1200" b="1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Describa cuatro impactos al ecosistema que se mencionan en la tarjeta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  <a:cs typeface="Times New Roman"/>
                        </a:rPr>
                        <a:t>(0,5 pts. por cada impacto correcto)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Prediga cómo estos impactos podrían afectar cada nivel trófico</a:t>
                      </a:r>
                      <a:endParaRPr lang="es-CL" sz="120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Times New Roman"/>
                          <a:cs typeface="Times New Roman"/>
                        </a:rPr>
                        <a:t>(0,5 pts. por cada impacto correctamente predicho)</a:t>
                      </a:r>
                      <a:endParaRPr lang="es-CL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Incendios </a:t>
                      </a:r>
                      <a:endParaRPr lang="es-CL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-Los </a:t>
                      </a:r>
                      <a:r>
                        <a:rPr lang="es-CL" sz="1200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pastizales dependen de los incendios naturales para liberar nutrientes y remover pastos viejos, secos y muertos. </a:t>
                      </a:r>
                      <a:endParaRPr lang="es-CL" sz="1200" dirty="0" smtClean="0">
                        <a:solidFill>
                          <a:srgbClr val="FF3399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-Nuevos </a:t>
                      </a:r>
                      <a:r>
                        <a:rPr lang="es-CL" sz="1200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pastos verdes crecerán después del incendio. </a:t>
                      </a:r>
                      <a:endParaRPr lang="es-CL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-Esto </a:t>
                      </a:r>
                      <a:r>
                        <a:rPr lang="es-ES_tradnl" sz="1200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contribuye a que los arbustos leñosos y los árboles no se dispersen en las áreas de los pastizales. 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Productores:</a:t>
                      </a:r>
                      <a:r>
                        <a:rPr lang="es-ES_tradnl" sz="1200" dirty="0" smtClean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Los pastos abundarán, pero la vegetación leñosa declinará. </a:t>
                      </a:r>
                      <a:endParaRPr lang="es-CL" sz="12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 smtClean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Consumidores primarios:</a:t>
                      </a:r>
                      <a:r>
                        <a:rPr lang="es-CL" sz="1200" dirty="0" smtClean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 Insectos, impala, cebra, y búfalos aumentan. Pastos más verdes y nutritivos aumentan la cantidad de comida para los grandes y pequeños animales que pastan. Los animales que mordisquean como los impala puede que no encuentren arbustos leñosos pero podrán comer más pasto. </a:t>
                      </a:r>
                      <a:endParaRPr lang="es-CL" sz="12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 smtClean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Consumidores secundarios:</a:t>
                      </a:r>
                      <a:r>
                        <a:rPr lang="es-CL" sz="1200" dirty="0" smtClean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 Jabalíes y musarañas podrían tener más insectos para comer. </a:t>
                      </a:r>
                      <a:endParaRPr lang="es-CL" sz="12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Consumidores </a:t>
                      </a:r>
                      <a:r>
                        <a:rPr lang="es-CL" sz="1200" b="1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terciarios:</a:t>
                      </a:r>
                      <a:r>
                        <a:rPr lang="es-CL" sz="1200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 Los servales y leones tendrán más musarañas que comer y sus números pueden incrementarse.  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8316416" y="48737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5213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 smtClean="0">
                <a:latin typeface="Arial" pitchFamily="34" charset="0"/>
                <a:cs typeface="Arial" pitchFamily="34" charset="0"/>
              </a:rPr>
              <a:t>Parte 4: Evaluación de un modelo (Total 3 </a:t>
            </a:r>
            <a:r>
              <a:rPr lang="es-CL" sz="1400" b="1" dirty="0" err="1" smtClean="0">
                <a:latin typeface="Arial" pitchFamily="34" charset="0"/>
                <a:cs typeface="Arial" pitchFamily="34" charset="0"/>
              </a:rPr>
              <a:t>ptos</a:t>
            </a:r>
            <a:r>
              <a:rPr lang="es-CL" sz="1400" b="1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r>
              <a:rPr lang="es-ES_tradnl" sz="1400" dirty="0">
                <a:latin typeface="Arial" pitchFamily="34" charset="0"/>
                <a:cs typeface="Arial" pitchFamily="34" charset="0"/>
              </a:rPr>
              <a:t>Compare y contraste las ventajas y desventajas de cada modelo, llenando la tabla que aparece a continuación. Sus respuestas deben evidenciar coherencia con los aprendizajes adquiridos con el desarrollo de esta actividad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s-CL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67544" y="1345332"/>
          <a:ext cx="8064895" cy="3947077"/>
        </p:xfrm>
        <a:graphic>
          <a:graphicData uri="http://schemas.openxmlformats.org/drawingml/2006/table">
            <a:tbl>
              <a:tblPr/>
              <a:tblGrid>
                <a:gridCol w="1793853"/>
                <a:gridCol w="3339481"/>
                <a:gridCol w="2931561"/>
              </a:tblGrid>
              <a:tr h="735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91765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Modelo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1765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Menciona una predicción para el cual este modelo es útil.</a:t>
                      </a:r>
                      <a:endParaRPr lang="es-CL" sz="120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91765" algn="l"/>
                        </a:tabLst>
                      </a:pPr>
                      <a:r>
                        <a:rPr lang="es-ES_tradnl" sz="1200" b="1">
                          <a:latin typeface="Arial"/>
                          <a:ea typeface="Times New Roman"/>
                          <a:cs typeface="Times New Roman"/>
                        </a:rPr>
                        <a:t>(0,5 ptos. por cada predicción)</a:t>
                      </a:r>
                      <a:endParaRPr lang="es-CL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1765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Indique una característica acerca del modelo que pueda causar conceptos erróneos (limitaciones; lo que no permite predecir). </a:t>
                      </a:r>
                      <a:endParaRPr lang="es-CL" sz="120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91765" algn="l"/>
                        </a:tabLst>
                      </a:pPr>
                      <a:r>
                        <a:rPr lang="es-ES_tradnl" sz="1200" b="1">
                          <a:latin typeface="Arial"/>
                          <a:ea typeface="Times New Roman"/>
                          <a:cs typeface="Times New Roman"/>
                        </a:rPr>
                        <a:t>(0,5 ptos. cada característica)</a:t>
                      </a:r>
                      <a:endParaRPr lang="es-CL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91765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Cadena trófica</a:t>
                      </a:r>
                      <a:endParaRPr lang="es-CL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FF3399"/>
                          </a:solidFill>
                          <a:latin typeface="Calibri"/>
                          <a:ea typeface="Times New Roman"/>
                          <a:cs typeface="Calibri"/>
                        </a:rPr>
                        <a:t>1) </a:t>
                      </a:r>
                      <a:r>
                        <a:rPr lang="es-CL" sz="1200" b="1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Identificar niveles y visualizar relaciones entre organismos </a:t>
                      </a:r>
                      <a:endParaRPr lang="es-CL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FF3399"/>
                          </a:solidFill>
                          <a:latin typeface="Calibri"/>
                          <a:ea typeface="Times New Roman"/>
                          <a:cs typeface="Calibri"/>
                        </a:rPr>
                        <a:t>2) </a:t>
                      </a:r>
                      <a:r>
                        <a:rPr lang="es-CL" sz="1200" b="1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Niveles tróficos son fácilmente identificados </a:t>
                      </a:r>
                      <a:endParaRPr lang="es-CL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No muestra que los animales se alimentan de más de un organismo; muy simple </a:t>
                      </a:r>
                      <a:endParaRPr lang="es-CL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91765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Pirámide </a:t>
                      </a:r>
                      <a:r>
                        <a:rPr lang="es-ES_tradnl" sz="1200" dirty="0" smtClean="0">
                          <a:latin typeface="Arial"/>
                          <a:ea typeface="Times New Roman"/>
                          <a:cs typeface="Times New Roman"/>
                        </a:rPr>
                        <a:t>trófica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1) Muestra la jerarquía de los niveles tróficos </a:t>
                      </a:r>
                      <a:endParaRPr lang="es-CL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2) La cantidad relativa de energía o de organismos se indica por el espacio asignado a cada nivel trófico en la pirámide </a:t>
                      </a:r>
                      <a:endParaRPr lang="es-CL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No muestra que los animales se alimentan de más de un organismo; muy simple </a:t>
                      </a:r>
                      <a:endParaRPr lang="es-CL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91765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Red </a:t>
                      </a:r>
                      <a:r>
                        <a:rPr lang="es-ES_tradnl" sz="1200" dirty="0" smtClean="0">
                          <a:latin typeface="Arial"/>
                          <a:ea typeface="Times New Roman"/>
                          <a:cs typeface="Times New Roman"/>
                        </a:rPr>
                        <a:t>trófica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1) Múltiples relaciones de alimentación son representadas. </a:t>
                      </a:r>
                      <a:endParaRPr lang="es-CL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2) Ilustra diferencias entre consumidores que son especializados (opciones de presa limitadas) y consumidores más generales (opciones de presas múltiples). </a:t>
                      </a:r>
                      <a:endParaRPr lang="es-CL" sz="12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Cambria"/>
                        </a:rPr>
                        <a:t>Los niveles tróficos no se observan fácilmente. </a:t>
                      </a:r>
                      <a:endParaRPr lang="es-CL" sz="12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691765" algn="l"/>
                        </a:tabLst>
                      </a:pPr>
                      <a:r>
                        <a:rPr lang="es-ES_tradnl" sz="1200" b="1" dirty="0">
                          <a:solidFill>
                            <a:srgbClr val="FF3399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La jerarquía mostrada en los modelos previos puede ser difícil de representar en la red alimenticia. </a:t>
                      </a:r>
                      <a:endParaRPr lang="es-CL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8244408" y="48017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533</TotalTime>
  <Words>1585</Words>
  <Application>Microsoft Office PowerPoint</Application>
  <PresentationFormat>Presentación en pantalla (16:10)</PresentationFormat>
  <Paragraphs>128</Paragraphs>
  <Slides>10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Mirador</vt:lpstr>
      <vt:lpstr>      Retroalimentación Actividad Calificada  2ºMedio Creando cadenas y redes para modelar relaciones ecológicas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Usuario1</dc:creator>
  <cp:lastModifiedBy>Usuario1</cp:lastModifiedBy>
  <cp:revision>3</cp:revision>
  <dcterms:created xsi:type="dcterms:W3CDTF">2020-06-01T05:38:32Z</dcterms:created>
  <dcterms:modified xsi:type="dcterms:W3CDTF">2020-06-09T05:05:58Z</dcterms:modified>
</cp:coreProperties>
</file>