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8"/>
  </p:notesMasterIdLst>
  <p:sldIdLst>
    <p:sldId id="256" r:id="rId2"/>
    <p:sldId id="257" r:id="rId3"/>
    <p:sldId id="260" r:id="rId4"/>
    <p:sldId id="261" r:id="rId5"/>
    <p:sldId id="263" r:id="rId6"/>
    <p:sldId id="282" r:id="rId7"/>
    <p:sldId id="275" r:id="rId8"/>
    <p:sldId id="276" r:id="rId9"/>
    <p:sldId id="278" r:id="rId10"/>
    <p:sldId id="288" r:id="rId11"/>
    <p:sldId id="289" r:id="rId12"/>
    <p:sldId id="290" r:id="rId13"/>
    <p:sldId id="291" r:id="rId14"/>
    <p:sldId id="295" r:id="rId15"/>
    <p:sldId id="285" r:id="rId16"/>
    <p:sldId id="286" r:id="rId17"/>
  </p:sldIdLst>
  <p:sldSz cx="9144000" cy="5143500" type="screen16x9"/>
  <p:notesSz cx="6858000" cy="9144000"/>
  <p:embeddedFontLst>
    <p:embeddedFont>
      <p:font typeface="Inconsolata" panose="020B0604020202020204" charset="0"/>
      <p:regular r:id="rId19"/>
      <p:bold r:id="rId20"/>
    </p:embeddedFont>
    <p:embeddedFont>
      <p:font typeface="Garamond" panose="02020404030301010803" pitchFamily="18" charset="0"/>
      <p:regular r:id="rId21"/>
      <p:bold r:id="rId22"/>
      <p:italic r:id="rId23"/>
    </p:embeddedFont>
    <p:embeddedFont>
      <p:font typeface="Calibri" panose="020F0502020204030204" pitchFamily="34" charset="0"/>
      <p:regular r:id="rId24"/>
      <p:bold r:id="rId25"/>
      <p:italic r:id="rId26"/>
      <p:boldItalic r:id="rId27"/>
    </p:embeddedFont>
    <p:embeddedFont>
      <p:font typeface="Nixie One"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79CD5A-D685-4881-A938-EE13FC715172}">
  <a:tblStyle styleId="{2479CD5A-D685-4881-A938-EE13FC71517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snapToGrid="0">
      <p:cViewPr varScale="1">
        <p:scale>
          <a:sx n="93" d="100"/>
          <a:sy n="93" d="100"/>
        </p:scale>
        <p:origin x="7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1694980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8948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38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903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9765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7708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2832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1636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8454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432E64"/>
        </a:solidFill>
        <a:effectLst/>
      </p:bgPr>
    </p:bg>
    <p:spTree>
      <p:nvGrpSpPr>
        <p:cNvPr id="1" name="Shape 9"/>
        <p:cNvGrpSpPr/>
        <p:nvPr/>
      </p:nvGrpSpPr>
      <p:grpSpPr>
        <a:xfrm>
          <a:off x="0" y="0"/>
          <a:ext cx="0" cy="0"/>
          <a:chOff x="0" y="0"/>
          <a:chExt cx="0" cy="0"/>
        </a:xfrm>
      </p:grpSpPr>
      <p:sp>
        <p:nvSpPr>
          <p:cNvPr id="10" name="Google Shape;10;p2"/>
          <p:cNvSpPr/>
          <p:nvPr/>
        </p:nvSpPr>
        <p:spPr>
          <a:xfrm>
            <a:off x="5642650" y="1196950"/>
            <a:ext cx="1796700" cy="1796700"/>
          </a:xfrm>
          <a:prstGeom prst="ellipse">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761400" y="1539876"/>
            <a:ext cx="505800" cy="505800"/>
          </a:xfrm>
          <a:prstGeom prst="ellipse">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955250" y="3661200"/>
            <a:ext cx="1159800" cy="1159800"/>
          </a:xfrm>
          <a:prstGeom prst="ellipse">
            <a:avLst/>
          </a:prstGeom>
          <a:noFill/>
          <a:ln w="9525" cap="flat" cmpd="sng">
            <a:solidFill>
              <a:srgbClr val="C20E9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845352" y="1685552"/>
            <a:ext cx="1559612" cy="155961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4C2"/>
              </a:solidFill>
            </a:endParaRPr>
          </a:p>
        </p:txBody>
      </p:sp>
      <p:sp>
        <p:nvSpPr>
          <p:cNvPr id="14" name="Google Shape;14;p2"/>
          <p:cNvSpPr/>
          <p:nvPr/>
        </p:nvSpPr>
        <p:spPr>
          <a:xfrm>
            <a:off x="6736351" y="1301392"/>
            <a:ext cx="1159800" cy="1003500"/>
          </a:xfrm>
          <a:prstGeom prst="triangle">
            <a:avLst>
              <a:gd name="adj" fmla="val 50000"/>
            </a:avLst>
          </a:prstGeom>
          <a:noFill/>
          <a:ln w="9525" cap="flat" cmpd="sng">
            <a:solidFill>
              <a:srgbClr val="C20E9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799123">
            <a:off x="-359856" y="1954148"/>
            <a:ext cx="1176000" cy="1117800"/>
          </a:xfrm>
          <a:prstGeom prst="pentagon">
            <a:avLst>
              <a:gd name="hf" fmla="val 105146"/>
              <a:gd name="vf" fmla="val 110557"/>
            </a:avLst>
          </a:prstGeom>
          <a:noFill/>
          <a:ln w="114300" cap="flat" cmpd="sng">
            <a:solidFill>
              <a:srgbClr val="FF99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899880">
            <a:off x="1365793" y="1978994"/>
            <a:ext cx="1829316" cy="1738722"/>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592400" y="904800"/>
            <a:ext cx="1796700" cy="17967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29200" y="3014525"/>
            <a:ext cx="1226592" cy="1226592"/>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96172" y="1378560"/>
            <a:ext cx="1424722" cy="142472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4C2"/>
              </a:solidFill>
            </a:endParaRPr>
          </a:p>
        </p:txBody>
      </p:sp>
      <p:sp>
        <p:nvSpPr>
          <p:cNvPr id="20" name="Google Shape;20;p2"/>
          <p:cNvSpPr/>
          <p:nvPr/>
        </p:nvSpPr>
        <p:spPr>
          <a:xfrm>
            <a:off x="2694350" y="694075"/>
            <a:ext cx="3755100" cy="3755100"/>
          </a:xfrm>
          <a:prstGeom prst="ellipse">
            <a:avLst/>
          </a:prstGeom>
          <a:solidFill>
            <a:srgbClr val="0E0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txBox="1">
            <a:spLocks noGrp="1"/>
          </p:cNvSpPr>
          <p:nvPr>
            <p:ph type="ctrTitle"/>
          </p:nvPr>
        </p:nvSpPr>
        <p:spPr>
          <a:xfrm>
            <a:off x="2878525" y="1991825"/>
            <a:ext cx="3387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2"/>
          <p:cNvSpPr/>
          <p:nvPr/>
        </p:nvSpPr>
        <p:spPr>
          <a:xfrm>
            <a:off x="2378899" y="2701499"/>
            <a:ext cx="462000" cy="462000"/>
          </a:xfrm>
          <a:prstGeom prst="ellipse">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20850" y="3525150"/>
            <a:ext cx="462000" cy="3996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2025975" y="1258251"/>
            <a:ext cx="584400" cy="5058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a:off x="7439350" y="1196950"/>
            <a:ext cx="425700" cy="3684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587275" y="808800"/>
            <a:ext cx="731400" cy="731400"/>
          </a:xfrm>
          <a:prstGeom prst="donut">
            <a:avLst>
              <a:gd name="adj" fmla="val 10551"/>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218800" y="3924750"/>
            <a:ext cx="632700" cy="6327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056000" y="3149475"/>
            <a:ext cx="1383355" cy="1058469"/>
          </a:xfrm>
          <a:custGeom>
            <a:avLst/>
            <a:gdLst/>
            <a:ahLst/>
            <a:cxnLst/>
            <a:rect l="l" t="t" r="r" b="b"/>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372">
            <a:off x="7518650" y="3105312"/>
            <a:ext cx="751500" cy="714300"/>
          </a:xfrm>
          <a:prstGeom prst="pentagon">
            <a:avLst>
              <a:gd name="hf" fmla="val 105146"/>
              <a:gd name="vf" fmla="val 110557"/>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7"/>
        <p:cNvGrpSpPr/>
        <p:nvPr/>
      </p:nvGrpSpPr>
      <p:grpSpPr>
        <a:xfrm>
          <a:off x="0" y="0"/>
          <a:ext cx="0" cy="0"/>
          <a:chOff x="0" y="0"/>
          <a:chExt cx="0" cy="0"/>
        </a:xfrm>
      </p:grpSpPr>
      <p:grpSp>
        <p:nvGrpSpPr>
          <p:cNvPr id="58" name="Google Shape;58;p4"/>
          <p:cNvGrpSpPr/>
          <p:nvPr/>
        </p:nvGrpSpPr>
        <p:grpSpPr>
          <a:xfrm>
            <a:off x="-76804" y="-364106"/>
            <a:ext cx="9492216" cy="5864919"/>
            <a:chOff x="-76804" y="-364106"/>
            <a:chExt cx="9492216" cy="5864919"/>
          </a:xfrm>
        </p:grpSpPr>
        <p:sp>
          <p:nvSpPr>
            <p:cNvPr id="59" name="Google Shape;59;p4"/>
            <p:cNvSpPr/>
            <p:nvPr/>
          </p:nvSpPr>
          <p:spPr>
            <a:xfrm>
              <a:off x="1156225" y="1135700"/>
              <a:ext cx="6831600" cy="2872200"/>
            </a:xfrm>
            <a:prstGeom prst="rect">
              <a:avLst/>
            </a:prstGeom>
            <a:solidFill>
              <a:srgbClr val="0E0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4343698" y="910730"/>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8312875" y="-85400"/>
              <a:ext cx="542100" cy="542100"/>
            </a:xfrm>
            <a:prstGeom prst="ellipse">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rot="-899646">
              <a:off x="776862" y="-262199"/>
              <a:ext cx="900976" cy="856085"/>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8578650" y="858649"/>
              <a:ext cx="836762" cy="83676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4C2"/>
                </a:solidFill>
              </a:endParaRPr>
            </a:p>
          </p:txBody>
        </p:sp>
        <p:sp>
          <p:nvSpPr>
            <p:cNvPr id="66" name="Google Shape;66;p4"/>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100477" y="456711"/>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rot="10800000">
              <a:off x="47429" y="4473462"/>
              <a:ext cx="621103" cy="475235"/>
            </a:xfrm>
            <a:custGeom>
              <a:avLst/>
              <a:gdLst/>
              <a:ahLst/>
              <a:cxnLst/>
              <a:rect l="l" t="t" r="r" b="b"/>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8217614" y="4442536"/>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4"/>
          <p:cNvSpPr txBox="1">
            <a:spLocks noGrp="1"/>
          </p:cNvSpPr>
          <p:nvPr>
            <p:ph type="body" idx="1"/>
          </p:nvPr>
        </p:nvSpPr>
        <p:spPr>
          <a:xfrm>
            <a:off x="1724400" y="1375150"/>
            <a:ext cx="5695200" cy="2393100"/>
          </a:xfrm>
          <a:prstGeom prst="rect">
            <a:avLst/>
          </a:prstGeom>
        </p:spPr>
        <p:txBody>
          <a:bodyPr spcFirstLastPara="1" wrap="square" lIns="91425" tIns="91425" rIns="91425" bIns="91425" anchor="ctr" anchorCtr="0">
            <a:noAutofit/>
          </a:bodyPr>
          <a:lstStyle>
            <a:lvl1pPr marL="457200" lvl="0" indent="-355600" algn="ctr" rtl="0">
              <a:spcBef>
                <a:spcPts val="600"/>
              </a:spcBef>
              <a:spcAft>
                <a:spcPts val="0"/>
              </a:spcAft>
              <a:buSzPts val="2000"/>
              <a:buFont typeface="Nixie One"/>
              <a:buChar char="◍"/>
              <a:defRPr>
                <a:latin typeface="Nixie One"/>
                <a:ea typeface="Nixie One"/>
                <a:cs typeface="Nixie One"/>
                <a:sym typeface="Nixie One"/>
              </a:defRPr>
            </a:lvl1pPr>
            <a:lvl2pPr marL="914400" lvl="1" indent="-355600" algn="ctr" rtl="0">
              <a:spcBef>
                <a:spcPts val="0"/>
              </a:spcBef>
              <a:spcAft>
                <a:spcPts val="0"/>
              </a:spcAft>
              <a:buSzPts val="2000"/>
              <a:buFont typeface="Nixie One"/>
              <a:buChar char="◌"/>
              <a:defRPr>
                <a:latin typeface="Nixie One"/>
                <a:ea typeface="Nixie One"/>
                <a:cs typeface="Nixie One"/>
                <a:sym typeface="Nixie One"/>
              </a:defRPr>
            </a:lvl2pPr>
            <a:lvl3pPr marL="1371600" lvl="2" indent="-355600" algn="ctr" rtl="0">
              <a:spcBef>
                <a:spcPts val="0"/>
              </a:spcBef>
              <a:spcAft>
                <a:spcPts val="0"/>
              </a:spcAft>
              <a:buSzPts val="2000"/>
              <a:buFont typeface="Nixie One"/>
              <a:buChar char="◌"/>
              <a:defRPr>
                <a:latin typeface="Nixie One"/>
                <a:ea typeface="Nixie One"/>
                <a:cs typeface="Nixie One"/>
                <a:sym typeface="Nixie One"/>
              </a:defRPr>
            </a:lvl3pPr>
            <a:lvl4pPr marL="1828800" lvl="3" indent="-355600" algn="ctr" rtl="0">
              <a:spcBef>
                <a:spcPts val="0"/>
              </a:spcBef>
              <a:spcAft>
                <a:spcPts val="0"/>
              </a:spcAft>
              <a:buSzPts val="2000"/>
              <a:buFont typeface="Nixie One"/>
              <a:buChar char="◌"/>
              <a:defRPr>
                <a:latin typeface="Nixie One"/>
                <a:ea typeface="Nixie One"/>
                <a:cs typeface="Nixie One"/>
                <a:sym typeface="Nixie One"/>
              </a:defRPr>
            </a:lvl4pPr>
            <a:lvl5pPr marL="2286000" lvl="4" indent="-355600" algn="ctr" rtl="0">
              <a:spcBef>
                <a:spcPts val="0"/>
              </a:spcBef>
              <a:spcAft>
                <a:spcPts val="0"/>
              </a:spcAft>
              <a:buSzPts val="2000"/>
              <a:buFont typeface="Nixie One"/>
              <a:buChar char="◌"/>
              <a:defRPr>
                <a:latin typeface="Nixie One"/>
                <a:ea typeface="Nixie One"/>
                <a:cs typeface="Nixie One"/>
                <a:sym typeface="Nixie One"/>
              </a:defRPr>
            </a:lvl5pPr>
            <a:lvl6pPr marL="2743200" lvl="5" indent="-355600" algn="ctr" rtl="0">
              <a:spcBef>
                <a:spcPts val="0"/>
              </a:spcBef>
              <a:spcAft>
                <a:spcPts val="0"/>
              </a:spcAft>
              <a:buSzPts val="2000"/>
              <a:buFont typeface="Nixie One"/>
              <a:buChar char="◌"/>
              <a:defRPr>
                <a:latin typeface="Nixie One"/>
                <a:ea typeface="Nixie One"/>
                <a:cs typeface="Nixie One"/>
                <a:sym typeface="Nixie One"/>
              </a:defRPr>
            </a:lvl6pPr>
            <a:lvl7pPr marL="3200400" lvl="6" indent="-355600" algn="ctr" rtl="0">
              <a:spcBef>
                <a:spcPts val="0"/>
              </a:spcBef>
              <a:spcAft>
                <a:spcPts val="0"/>
              </a:spcAft>
              <a:buSzPts val="2000"/>
              <a:buFont typeface="Nixie One"/>
              <a:buChar char="◌"/>
              <a:defRPr>
                <a:latin typeface="Nixie One"/>
                <a:ea typeface="Nixie One"/>
                <a:cs typeface="Nixie One"/>
                <a:sym typeface="Nixie One"/>
              </a:defRPr>
            </a:lvl7pPr>
            <a:lvl8pPr marL="3657600" lvl="7" indent="-355600" algn="ctr" rtl="0">
              <a:spcBef>
                <a:spcPts val="0"/>
              </a:spcBef>
              <a:spcAft>
                <a:spcPts val="0"/>
              </a:spcAft>
              <a:buSzPts val="2000"/>
              <a:buFont typeface="Nixie One"/>
              <a:buChar char="◌"/>
              <a:defRPr>
                <a:latin typeface="Nixie One"/>
                <a:ea typeface="Nixie One"/>
                <a:cs typeface="Nixie One"/>
                <a:sym typeface="Nixie One"/>
              </a:defRPr>
            </a:lvl8pPr>
            <a:lvl9pPr marL="4114800" lvl="8" indent="-355600" algn="ctr">
              <a:spcBef>
                <a:spcPts val="0"/>
              </a:spcBef>
              <a:spcAft>
                <a:spcPts val="0"/>
              </a:spcAft>
              <a:buSzPts val="2000"/>
              <a:buFont typeface="Nixie One"/>
              <a:buChar char="◌"/>
              <a:defRPr>
                <a:latin typeface="Nixie One"/>
                <a:ea typeface="Nixie One"/>
                <a:cs typeface="Nixie One"/>
                <a:sym typeface="Nixie One"/>
              </a:defRPr>
            </a:lvl9pPr>
          </a:lstStyle>
          <a:p>
            <a:endParaRPr/>
          </a:p>
        </p:txBody>
      </p:sp>
      <p:sp>
        <p:nvSpPr>
          <p:cNvPr id="81" name="Google Shape;81;p4"/>
          <p:cNvSpPr txBox="1"/>
          <p:nvPr/>
        </p:nvSpPr>
        <p:spPr>
          <a:xfrm>
            <a:off x="4261450" y="1149165"/>
            <a:ext cx="621000" cy="42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a:solidFill>
                  <a:srgbClr val="FF9900"/>
                </a:solidFill>
                <a:latin typeface="Nixie One"/>
                <a:ea typeface="Nixie One"/>
                <a:cs typeface="Nixie One"/>
                <a:sym typeface="Nixie One"/>
              </a:rPr>
              <a:t>“</a:t>
            </a:r>
            <a:endParaRPr sz="7200">
              <a:solidFill>
                <a:srgbClr val="FF9900"/>
              </a:solidFill>
              <a:latin typeface="Nixie One"/>
              <a:ea typeface="Nixie One"/>
              <a:cs typeface="Nixie One"/>
              <a:sym typeface="Nixie One"/>
            </a:endParaRPr>
          </a:p>
        </p:txBody>
      </p:sp>
      <p:sp>
        <p:nvSpPr>
          <p:cNvPr id="82" name="Google Shape;82;p4"/>
          <p:cNvSpPr txBox="1">
            <a:spLocks noGrp="1"/>
          </p:cNvSpPr>
          <p:nvPr>
            <p:ph type="sldNum" idx="12"/>
          </p:nvPr>
        </p:nvSpPr>
        <p:spPr>
          <a:xfrm>
            <a:off x="4297650" y="4778750"/>
            <a:ext cx="548700" cy="364800"/>
          </a:xfrm>
          <a:prstGeom prst="rect">
            <a:avLst/>
          </a:prstGeom>
        </p:spPr>
        <p:txBody>
          <a:bodyPr spcFirstLastPara="1" wrap="square" lIns="91425" tIns="91425" rIns="91425" bIns="91425" anchor="t" anchorCtr="0">
            <a:noAutofit/>
          </a:bodyPr>
          <a:lstStyle>
            <a:lvl1pPr lvl="0">
              <a:buNone/>
              <a:defRPr>
                <a:latin typeface="Nixie One"/>
                <a:ea typeface="Nixie One"/>
                <a:cs typeface="Nixie One"/>
                <a:sym typeface="Nixie One"/>
              </a:defRPr>
            </a:lvl1pPr>
            <a:lvl2pPr lvl="1">
              <a:buNone/>
              <a:defRPr>
                <a:latin typeface="Nixie One"/>
                <a:ea typeface="Nixie One"/>
                <a:cs typeface="Nixie One"/>
                <a:sym typeface="Nixie One"/>
              </a:defRPr>
            </a:lvl2pPr>
            <a:lvl3pPr lvl="2">
              <a:buNone/>
              <a:defRPr>
                <a:latin typeface="Nixie One"/>
                <a:ea typeface="Nixie One"/>
                <a:cs typeface="Nixie One"/>
                <a:sym typeface="Nixie One"/>
              </a:defRPr>
            </a:lvl3pPr>
            <a:lvl4pPr lvl="3">
              <a:buNone/>
              <a:defRPr>
                <a:latin typeface="Nixie One"/>
                <a:ea typeface="Nixie One"/>
                <a:cs typeface="Nixie One"/>
                <a:sym typeface="Nixie One"/>
              </a:defRPr>
            </a:lvl4pPr>
            <a:lvl5pPr lvl="4">
              <a:buNone/>
              <a:defRPr>
                <a:latin typeface="Nixie One"/>
                <a:ea typeface="Nixie One"/>
                <a:cs typeface="Nixie One"/>
                <a:sym typeface="Nixie One"/>
              </a:defRPr>
            </a:lvl5pPr>
            <a:lvl6pPr lvl="5">
              <a:buNone/>
              <a:defRPr>
                <a:latin typeface="Nixie One"/>
                <a:ea typeface="Nixie One"/>
                <a:cs typeface="Nixie One"/>
                <a:sym typeface="Nixie One"/>
              </a:defRPr>
            </a:lvl6pPr>
            <a:lvl7pPr lvl="6">
              <a:buNone/>
              <a:defRPr>
                <a:latin typeface="Nixie One"/>
                <a:ea typeface="Nixie One"/>
                <a:cs typeface="Nixie One"/>
                <a:sym typeface="Nixie One"/>
              </a:defRPr>
            </a:lvl7pPr>
            <a:lvl8pPr lvl="7">
              <a:buNone/>
              <a:defRPr>
                <a:latin typeface="Nixie One"/>
                <a:ea typeface="Nixie One"/>
                <a:cs typeface="Nixie One"/>
                <a:sym typeface="Nixie One"/>
              </a:defRPr>
            </a:lvl8pPr>
            <a:lvl9pPr lvl="8">
              <a:buNone/>
              <a:defRPr>
                <a:latin typeface="Nixie One"/>
                <a:ea typeface="Nixie One"/>
                <a:cs typeface="Nixie One"/>
                <a:sym typeface="Nixie 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3"/>
        <p:cNvGrpSpPr/>
        <p:nvPr/>
      </p:nvGrpSpPr>
      <p:grpSpPr>
        <a:xfrm>
          <a:off x="0" y="0"/>
          <a:ext cx="0" cy="0"/>
          <a:chOff x="0" y="0"/>
          <a:chExt cx="0" cy="0"/>
        </a:xfrm>
      </p:grpSpPr>
      <p:grpSp>
        <p:nvGrpSpPr>
          <p:cNvPr id="84" name="Google Shape;84;p5"/>
          <p:cNvGrpSpPr/>
          <p:nvPr/>
        </p:nvGrpSpPr>
        <p:grpSpPr>
          <a:xfrm>
            <a:off x="-76804" y="-364106"/>
            <a:ext cx="9492216" cy="5864919"/>
            <a:chOff x="-76804" y="-364106"/>
            <a:chExt cx="9492216" cy="5864919"/>
          </a:xfrm>
        </p:grpSpPr>
        <p:sp>
          <p:nvSpPr>
            <p:cNvPr id="85" name="Google Shape;85;p5"/>
            <p:cNvSpPr/>
            <p:nvPr/>
          </p:nvSpPr>
          <p:spPr>
            <a:xfrm>
              <a:off x="0" y="0"/>
              <a:ext cx="9144000" cy="1147800"/>
            </a:xfrm>
            <a:prstGeom prst="rect">
              <a:avLst/>
            </a:prstGeom>
            <a:solidFill>
              <a:srgbClr val="0E0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4343698" y="910730"/>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rot="-899646">
              <a:off x="776862" y="-262199"/>
              <a:ext cx="900976" cy="856085"/>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8578650" y="858649"/>
              <a:ext cx="836762" cy="83676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4C2"/>
                </a:solidFill>
              </a:endParaRPr>
            </a:p>
          </p:txBody>
        </p:sp>
        <p:sp>
          <p:nvSpPr>
            <p:cNvPr id="92" name="Google Shape;92;p5"/>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100477" y="456711"/>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rot="10800000">
              <a:off x="47429" y="4473462"/>
              <a:ext cx="621103" cy="475235"/>
            </a:xfrm>
            <a:custGeom>
              <a:avLst/>
              <a:gdLst/>
              <a:ahLst/>
              <a:cxnLst/>
              <a:rect l="l" t="t" r="r" b="b"/>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217614" y="4442536"/>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rot="10800000">
              <a:off x="4456350" y="1058785"/>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5"/>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08" name="Google Shape;108;p5"/>
          <p:cNvSpPr txBox="1">
            <a:spLocks noGrp="1"/>
          </p:cNvSpPr>
          <p:nvPr>
            <p:ph type="body" idx="1"/>
          </p:nvPr>
        </p:nvSpPr>
        <p:spPr>
          <a:xfrm>
            <a:off x="1750800" y="1513000"/>
            <a:ext cx="5642400" cy="30999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109" name="Google Shape;109;p5"/>
          <p:cNvSpPr txBox="1">
            <a:spLocks noGrp="1"/>
          </p:cNvSpPr>
          <p:nvPr>
            <p:ph type="sldNum" idx="12"/>
          </p:nvPr>
        </p:nvSpPr>
        <p:spPr>
          <a:xfrm>
            <a:off x="4297650" y="4778750"/>
            <a:ext cx="548700" cy="36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0"/>
        <p:cNvGrpSpPr/>
        <p:nvPr/>
      </p:nvGrpSpPr>
      <p:grpSpPr>
        <a:xfrm>
          <a:off x="0" y="0"/>
          <a:ext cx="0" cy="0"/>
          <a:chOff x="0" y="0"/>
          <a:chExt cx="0" cy="0"/>
        </a:xfrm>
      </p:grpSpPr>
      <p:grpSp>
        <p:nvGrpSpPr>
          <p:cNvPr id="111" name="Google Shape;111;p6"/>
          <p:cNvGrpSpPr/>
          <p:nvPr/>
        </p:nvGrpSpPr>
        <p:grpSpPr>
          <a:xfrm>
            <a:off x="-76804" y="-364106"/>
            <a:ext cx="9492216" cy="5864919"/>
            <a:chOff x="-76804" y="-364106"/>
            <a:chExt cx="9492216" cy="5864919"/>
          </a:xfrm>
        </p:grpSpPr>
        <p:sp>
          <p:nvSpPr>
            <p:cNvPr id="112" name="Google Shape;112;p6"/>
            <p:cNvSpPr/>
            <p:nvPr/>
          </p:nvSpPr>
          <p:spPr>
            <a:xfrm>
              <a:off x="0" y="0"/>
              <a:ext cx="9144000" cy="1147800"/>
            </a:xfrm>
            <a:prstGeom prst="rect">
              <a:avLst/>
            </a:prstGeom>
            <a:solidFill>
              <a:srgbClr val="0E0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4343698" y="910730"/>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rot="-899646">
              <a:off x="776862" y="-262199"/>
              <a:ext cx="900976" cy="856085"/>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8578650" y="858649"/>
              <a:ext cx="836762" cy="83676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4C2"/>
                </a:solidFill>
              </a:endParaRPr>
            </a:p>
          </p:txBody>
        </p:sp>
        <p:sp>
          <p:nvSpPr>
            <p:cNvPr id="119" name="Google Shape;119;p6"/>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100477" y="456711"/>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rot="10800000">
              <a:off x="47429" y="4473462"/>
              <a:ext cx="621103" cy="475235"/>
            </a:xfrm>
            <a:custGeom>
              <a:avLst/>
              <a:gdLst/>
              <a:ahLst/>
              <a:cxnLst/>
              <a:rect l="l" t="t" r="r" b="b"/>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8217614" y="4442536"/>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rot="10800000">
              <a:off x="4456350" y="1058785"/>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6"/>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5" name="Google Shape;135;p6"/>
          <p:cNvSpPr txBox="1">
            <a:spLocks noGrp="1"/>
          </p:cNvSpPr>
          <p:nvPr>
            <p:ph type="body" idx="1"/>
          </p:nvPr>
        </p:nvSpPr>
        <p:spPr>
          <a:xfrm>
            <a:off x="1248675" y="1519600"/>
            <a:ext cx="3226200" cy="30075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36" name="Google Shape;136;p6"/>
          <p:cNvSpPr txBox="1">
            <a:spLocks noGrp="1"/>
          </p:cNvSpPr>
          <p:nvPr>
            <p:ph type="body" idx="2"/>
          </p:nvPr>
        </p:nvSpPr>
        <p:spPr>
          <a:xfrm>
            <a:off x="4669128" y="1519600"/>
            <a:ext cx="3226200" cy="30075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37" name="Google Shape;137;p6"/>
          <p:cNvSpPr txBox="1">
            <a:spLocks noGrp="1"/>
          </p:cNvSpPr>
          <p:nvPr>
            <p:ph type="sldNum" idx="12"/>
          </p:nvPr>
        </p:nvSpPr>
        <p:spPr>
          <a:xfrm>
            <a:off x="4297650" y="4778750"/>
            <a:ext cx="548700" cy="36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half">
  <p:cSld name="BLANK_1">
    <p:spTree>
      <p:nvGrpSpPr>
        <p:cNvPr id="1" name="Shape 241"/>
        <p:cNvGrpSpPr/>
        <p:nvPr/>
      </p:nvGrpSpPr>
      <p:grpSpPr>
        <a:xfrm>
          <a:off x="0" y="0"/>
          <a:ext cx="0" cy="0"/>
          <a:chOff x="0" y="0"/>
          <a:chExt cx="0" cy="0"/>
        </a:xfrm>
      </p:grpSpPr>
      <p:sp>
        <p:nvSpPr>
          <p:cNvPr id="242" name="Google Shape;242;p11"/>
          <p:cNvSpPr/>
          <p:nvPr/>
        </p:nvSpPr>
        <p:spPr>
          <a:xfrm>
            <a:off x="4578600" y="0"/>
            <a:ext cx="4565400" cy="5143500"/>
          </a:xfrm>
          <a:prstGeom prst="rect">
            <a:avLst/>
          </a:prstGeom>
          <a:solidFill>
            <a:srgbClr val="0E0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43;p11"/>
          <p:cNvGrpSpPr/>
          <p:nvPr/>
        </p:nvGrpSpPr>
        <p:grpSpPr>
          <a:xfrm>
            <a:off x="-76804" y="-364106"/>
            <a:ext cx="9492216" cy="5864919"/>
            <a:chOff x="-76804" y="-364106"/>
            <a:chExt cx="9492216" cy="5864919"/>
          </a:xfrm>
        </p:grpSpPr>
        <p:sp>
          <p:nvSpPr>
            <p:cNvPr id="244" name="Google Shape;244;p11"/>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rot="-899646">
              <a:off x="776862" y="-262199"/>
              <a:ext cx="900976" cy="856085"/>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rot="1763">
              <a:off x="8737998" y="3634823"/>
              <a:ext cx="585000" cy="556500"/>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a:off x="8578650" y="858649"/>
              <a:ext cx="836762" cy="83676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4C2"/>
                </a:solidFill>
              </a:endParaRPr>
            </a:p>
          </p:txBody>
        </p:sp>
        <p:sp>
          <p:nvSpPr>
            <p:cNvPr id="249" name="Google Shape;249;p11"/>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1"/>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a:off x="100477" y="456711"/>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1"/>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rot="10800000">
              <a:off x="47429" y="4473462"/>
              <a:ext cx="621103" cy="475235"/>
            </a:xfrm>
            <a:custGeom>
              <a:avLst/>
              <a:gdLst/>
              <a:ahLst/>
              <a:cxnLst/>
              <a:rect l="l" t="t" r="r" b="b"/>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a:off x="8217614" y="4442536"/>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 name="Google Shape;263;p11"/>
          <p:cNvSpPr txBox="1">
            <a:spLocks noGrp="1"/>
          </p:cNvSpPr>
          <p:nvPr>
            <p:ph type="sldNum" idx="12"/>
          </p:nvPr>
        </p:nvSpPr>
        <p:spPr>
          <a:xfrm>
            <a:off x="4297650" y="4778750"/>
            <a:ext cx="548700" cy="36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432E6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047950" y="0"/>
            <a:ext cx="5048100" cy="1147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1pPr>
            <a:lvl2pPr lvl="1"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2pPr>
            <a:lvl3pPr lvl="2"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3pPr>
            <a:lvl4pPr lvl="3"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4pPr>
            <a:lvl5pPr lvl="4"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5pPr>
            <a:lvl6pPr lvl="5"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6pPr>
            <a:lvl7pPr lvl="6"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7pPr>
            <a:lvl8pPr lvl="7"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8pPr>
            <a:lvl9pPr lvl="8"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1750800" y="1513000"/>
            <a:ext cx="5642400" cy="30999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1pPr>
            <a:lvl2pPr marL="914400" lvl="1"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2pPr>
            <a:lvl3pPr marL="1371600" lvl="2"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3pPr>
            <a:lvl4pPr marL="1828800" lvl="3"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4pPr>
            <a:lvl5pPr marL="2286000" lvl="4"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5pPr>
            <a:lvl6pPr marL="2743200" lvl="5"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6pPr>
            <a:lvl7pPr marL="3200400" lvl="6"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7pPr>
            <a:lvl8pPr marL="3657600" lvl="7"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8pPr>
            <a:lvl9pPr marL="4114800" lvl="8"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9pPr>
          </a:lstStyle>
          <a:p>
            <a:endParaRPr/>
          </a:p>
        </p:txBody>
      </p:sp>
      <p:sp>
        <p:nvSpPr>
          <p:cNvPr id="8" name="Google Shape;8;p1"/>
          <p:cNvSpPr txBox="1">
            <a:spLocks noGrp="1"/>
          </p:cNvSpPr>
          <p:nvPr>
            <p:ph type="sldNum" idx="12"/>
          </p:nvPr>
        </p:nvSpPr>
        <p:spPr>
          <a:xfrm>
            <a:off x="4297650" y="4778750"/>
            <a:ext cx="548700" cy="364800"/>
          </a:xfrm>
          <a:prstGeom prst="rect">
            <a:avLst/>
          </a:prstGeom>
          <a:noFill/>
          <a:ln>
            <a:noFill/>
          </a:ln>
        </p:spPr>
        <p:txBody>
          <a:bodyPr spcFirstLastPara="1" wrap="square" lIns="91425" tIns="91425" rIns="91425" bIns="91425" anchor="t" anchorCtr="0">
            <a:noAutofit/>
          </a:bodyPr>
          <a:lstStyle>
            <a:lvl1pPr lvl="0" algn="ctr">
              <a:buNone/>
              <a:defRPr sz="1200">
                <a:solidFill>
                  <a:srgbClr val="8E7CC3"/>
                </a:solidFill>
                <a:latin typeface="Nixie One"/>
                <a:ea typeface="Nixie One"/>
                <a:cs typeface="Nixie One"/>
                <a:sym typeface="Nixie One"/>
              </a:defRPr>
            </a:lvl1pPr>
            <a:lvl2pPr lvl="1" algn="ctr">
              <a:buNone/>
              <a:defRPr sz="1200">
                <a:solidFill>
                  <a:srgbClr val="8E7CC3"/>
                </a:solidFill>
                <a:latin typeface="Nixie One"/>
                <a:ea typeface="Nixie One"/>
                <a:cs typeface="Nixie One"/>
                <a:sym typeface="Nixie One"/>
              </a:defRPr>
            </a:lvl2pPr>
            <a:lvl3pPr lvl="2" algn="ctr">
              <a:buNone/>
              <a:defRPr sz="1200">
                <a:solidFill>
                  <a:srgbClr val="8E7CC3"/>
                </a:solidFill>
                <a:latin typeface="Nixie One"/>
                <a:ea typeface="Nixie One"/>
                <a:cs typeface="Nixie One"/>
                <a:sym typeface="Nixie One"/>
              </a:defRPr>
            </a:lvl3pPr>
            <a:lvl4pPr lvl="3" algn="ctr">
              <a:buNone/>
              <a:defRPr sz="1200">
                <a:solidFill>
                  <a:srgbClr val="8E7CC3"/>
                </a:solidFill>
                <a:latin typeface="Nixie One"/>
                <a:ea typeface="Nixie One"/>
                <a:cs typeface="Nixie One"/>
                <a:sym typeface="Nixie One"/>
              </a:defRPr>
            </a:lvl4pPr>
            <a:lvl5pPr lvl="4" algn="ctr">
              <a:buNone/>
              <a:defRPr sz="1200">
                <a:solidFill>
                  <a:srgbClr val="8E7CC3"/>
                </a:solidFill>
                <a:latin typeface="Nixie One"/>
                <a:ea typeface="Nixie One"/>
                <a:cs typeface="Nixie One"/>
                <a:sym typeface="Nixie One"/>
              </a:defRPr>
            </a:lvl5pPr>
            <a:lvl6pPr lvl="5" algn="ctr">
              <a:buNone/>
              <a:defRPr sz="1200">
                <a:solidFill>
                  <a:srgbClr val="8E7CC3"/>
                </a:solidFill>
                <a:latin typeface="Nixie One"/>
                <a:ea typeface="Nixie One"/>
                <a:cs typeface="Nixie One"/>
                <a:sym typeface="Nixie One"/>
              </a:defRPr>
            </a:lvl6pPr>
            <a:lvl7pPr lvl="6" algn="ctr">
              <a:buNone/>
              <a:defRPr sz="1200">
                <a:solidFill>
                  <a:srgbClr val="8E7CC3"/>
                </a:solidFill>
                <a:latin typeface="Nixie One"/>
                <a:ea typeface="Nixie One"/>
                <a:cs typeface="Nixie One"/>
                <a:sym typeface="Nixie One"/>
              </a:defRPr>
            </a:lvl7pPr>
            <a:lvl8pPr lvl="7" algn="ctr">
              <a:buNone/>
              <a:defRPr sz="1200">
                <a:solidFill>
                  <a:srgbClr val="8E7CC3"/>
                </a:solidFill>
                <a:latin typeface="Nixie One"/>
                <a:ea typeface="Nixie One"/>
                <a:cs typeface="Nixie One"/>
                <a:sym typeface="Nixie One"/>
              </a:defRPr>
            </a:lvl8pPr>
            <a:lvl9pPr lvl="8" algn="ctr">
              <a:buNone/>
              <a:defRPr sz="1200">
                <a:solidFill>
                  <a:srgbClr val="8E7CC3"/>
                </a:solidFill>
                <a:latin typeface="Nixie One"/>
                <a:ea typeface="Nixie One"/>
                <a:cs typeface="Nixie One"/>
                <a:sym typeface="Nixie One"/>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6.wma"/><Relationship Id="rId1" Type="http://schemas.microsoft.com/office/2007/relationships/media" Target="../media/media16.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audio" Target="../media/media2.wma"/><Relationship Id="rId1" Type="http://schemas.microsoft.com/office/2007/relationships/media" Target="../media/media2.wma"/><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audio" Target="../media/media7.wma"/><Relationship Id="rId1" Type="http://schemas.microsoft.com/office/2007/relationships/media" Target="../media/media7.wma"/><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audio" Target="../media/media9.wma"/><Relationship Id="rId1" Type="http://schemas.microsoft.com/office/2007/relationships/media" Target="../media/media9.wma"/><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2"/>
          <p:cNvSpPr txBox="1">
            <a:spLocks noGrp="1"/>
          </p:cNvSpPr>
          <p:nvPr>
            <p:ph type="ctrTitle"/>
          </p:nvPr>
        </p:nvSpPr>
        <p:spPr>
          <a:xfrm>
            <a:off x="2015495" y="1591133"/>
            <a:ext cx="5135318" cy="1159800"/>
          </a:xfrm>
          <a:prstGeom prst="rect">
            <a:avLst/>
          </a:prstGeom>
        </p:spPr>
        <p:txBody>
          <a:bodyPr spcFirstLastPara="1" wrap="square" lIns="91425" tIns="91425" rIns="91425" bIns="91425" anchor="ctr" anchorCtr="0">
            <a:noAutofit/>
          </a:bodyPr>
          <a:lstStyle/>
          <a:p>
            <a:r>
              <a:rPr lang="es-CL" b="1" dirty="0"/>
              <a:t>Liceo 1 “Javiera Carrera</a:t>
            </a:r>
            <a:r>
              <a:rPr lang="es-CL" b="1" dirty="0" smtClean="0"/>
              <a:t>”</a:t>
            </a:r>
            <a:br>
              <a:rPr lang="es-CL" b="1" dirty="0" smtClean="0"/>
            </a:br>
            <a:r>
              <a:rPr lang="es-CL" b="1" dirty="0" smtClean="0"/>
              <a:t> </a:t>
            </a:r>
            <a:br>
              <a:rPr lang="es-CL" b="1" dirty="0" smtClean="0"/>
            </a:br>
            <a:r>
              <a:rPr lang="es-CL" b="1" dirty="0" err="1" smtClean="0"/>
              <a:t>IV</a:t>
            </a:r>
            <a:r>
              <a:rPr lang="es-CL" b="1" dirty="0" err="1"/>
              <a:t>°</a:t>
            </a:r>
            <a:r>
              <a:rPr lang="es-CL" b="1" dirty="0"/>
              <a:t> Realidad </a:t>
            </a:r>
            <a:r>
              <a:rPr lang="es-CL" b="1" dirty="0" smtClean="0"/>
              <a:t>Nacional </a:t>
            </a:r>
            <a:br>
              <a:rPr lang="es-CL" b="1" dirty="0" smtClean="0"/>
            </a:br>
            <a:r>
              <a:rPr lang="es-CL" b="1" dirty="0"/>
              <a:t/>
            </a:r>
            <a:br>
              <a:rPr lang="es-CL" b="1" dirty="0"/>
            </a:br>
            <a:r>
              <a:rPr lang="es-CL" b="1" dirty="0" smtClean="0"/>
              <a:t/>
            </a:r>
            <a:br>
              <a:rPr lang="es-CL" b="1" dirty="0" smtClean="0"/>
            </a:br>
            <a:r>
              <a:rPr lang="es-CL" sz="2000" b="1" dirty="0" smtClean="0"/>
              <a:t>Prof</a:t>
            </a:r>
            <a:r>
              <a:rPr lang="es-CL" sz="2000" b="1" dirty="0"/>
              <a:t>. Pablo González </a:t>
            </a:r>
            <a:r>
              <a:rPr lang="es-CL" dirty="0"/>
              <a:t/>
            </a:r>
            <a:br>
              <a:rPr lang="es-CL" dirty="0"/>
            </a:br>
            <a:endParaRPr dirty="0"/>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22058" y="4198491"/>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52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0800" y="0"/>
            <a:ext cx="5642400" cy="1147800"/>
          </a:xfrm>
        </p:spPr>
        <p:txBody>
          <a:bodyPr/>
          <a:lstStyle/>
          <a:p>
            <a:pPr lvl="0">
              <a:lnSpc>
                <a:spcPct val="107000"/>
              </a:lnSpc>
            </a:pPr>
            <a:r>
              <a:rPr lang="es-CL" sz="1200" dirty="0">
                <a:latin typeface="Inconsolata" panose="020B0604020202020204" charset="0"/>
                <a:ea typeface="Calibri" panose="020F0502020204030204" pitchFamily="34" charset="0"/>
                <a:cs typeface="Times New Roman" panose="02020603050405020304" pitchFamily="18" charset="0"/>
                <a:sym typeface="Arial"/>
              </a:rPr>
              <a:t>Lee atentamente el siguiente texto y contesta la pregunta 5:</a:t>
            </a:r>
            <a:br>
              <a:rPr lang="es-CL" sz="1200" dirty="0">
                <a:latin typeface="Inconsolata" panose="020B0604020202020204" charset="0"/>
                <a:ea typeface="Calibri" panose="020F0502020204030204" pitchFamily="34" charset="0"/>
                <a:cs typeface="Times New Roman" panose="02020603050405020304" pitchFamily="18" charset="0"/>
                <a:sym typeface="Arial"/>
              </a:rPr>
            </a:br>
            <a:r>
              <a:rPr lang="es-CL" sz="1200" dirty="0" smtClean="0">
                <a:latin typeface="Inconsolata" panose="020B0604020202020204" charset="0"/>
                <a:ea typeface="Calibri" panose="020F0502020204030204" pitchFamily="34" charset="0"/>
                <a:cs typeface="Times New Roman" panose="02020603050405020304" pitchFamily="18" charset="0"/>
                <a:sym typeface="Arial"/>
              </a:rPr>
              <a:t/>
            </a:r>
            <a:br>
              <a:rPr lang="es-CL" sz="1200" dirty="0" smtClean="0">
                <a:latin typeface="Inconsolata" panose="020B0604020202020204" charset="0"/>
                <a:ea typeface="Calibri" panose="020F0502020204030204" pitchFamily="34" charset="0"/>
                <a:cs typeface="Times New Roman" panose="02020603050405020304" pitchFamily="18" charset="0"/>
                <a:sym typeface="Arial"/>
              </a:rPr>
            </a:br>
            <a:r>
              <a:rPr lang="es-CL" sz="1200" b="1" dirty="0" smtClean="0">
                <a:latin typeface="Inconsolata" panose="020B0604020202020204" charset="0"/>
                <a:ea typeface="Calibri" panose="020F0502020204030204" pitchFamily="34" charset="0"/>
                <a:cs typeface="Times New Roman" panose="02020603050405020304" pitchFamily="18" charset="0"/>
                <a:sym typeface="Arial"/>
              </a:rPr>
              <a:t>El Parlamento Europeo Pone Fin A Los 'Minerales De Sangre'                                            </a:t>
            </a:r>
            <a:r>
              <a:rPr lang="es-CL" sz="1200" dirty="0">
                <a:latin typeface="Inconsolata" panose="020B0604020202020204" charset="0"/>
                <a:ea typeface="Calibri" panose="020F0502020204030204" pitchFamily="34" charset="0"/>
                <a:cs typeface="Times New Roman" panose="02020603050405020304" pitchFamily="18" charset="0"/>
                <a:sym typeface="Arial"/>
              </a:rPr>
              <a:t>20/03/2017</a:t>
            </a:r>
            <a:br>
              <a:rPr lang="es-CL" sz="1200" dirty="0">
                <a:latin typeface="Inconsolata" panose="020B0604020202020204" charset="0"/>
                <a:ea typeface="Calibri" panose="020F0502020204030204" pitchFamily="34" charset="0"/>
                <a:cs typeface="Times New Roman" panose="02020603050405020304" pitchFamily="18" charset="0"/>
                <a:sym typeface="Arial"/>
              </a:rPr>
            </a:br>
            <a:endParaRPr lang="es-CL" sz="1200" dirty="0"/>
          </a:p>
        </p:txBody>
      </p:sp>
      <p:sp>
        <p:nvSpPr>
          <p:cNvPr id="3" name="Marcador de texto 2"/>
          <p:cNvSpPr>
            <a:spLocks noGrp="1"/>
          </p:cNvSpPr>
          <p:nvPr>
            <p:ph type="body" idx="1"/>
          </p:nvPr>
        </p:nvSpPr>
        <p:spPr>
          <a:xfrm>
            <a:off x="1750800" y="1307517"/>
            <a:ext cx="5642400" cy="3099900"/>
          </a:xfrm>
        </p:spPr>
        <p:txBody>
          <a:bodyPr/>
          <a:lstStyle/>
          <a:p>
            <a:pPr marL="0" lvl="0" indent="0" algn="just">
              <a:lnSpc>
                <a:spcPct val="107000"/>
              </a:lnSpc>
              <a:spcBef>
                <a:spcPts val="0"/>
              </a:spcBef>
              <a:buClr>
                <a:srgbClr val="000000"/>
              </a:buClr>
              <a:buSzTx/>
              <a:buNone/>
            </a:pPr>
            <a:r>
              <a:rPr lang="es-ES" sz="1200" dirty="0" smtClean="0">
                <a:latin typeface="Inconsolata" panose="020B0604020202020204" charset="0"/>
                <a:ea typeface="Calibri" panose="020F0502020204030204" pitchFamily="34" charset="0"/>
                <a:cs typeface="Times New Roman" panose="02020603050405020304" pitchFamily="18" charset="0"/>
                <a:sym typeface="Arial"/>
              </a:rPr>
              <a:t>Minerales </a:t>
            </a:r>
            <a:r>
              <a:rPr lang="es-ES" sz="1200" dirty="0">
                <a:latin typeface="Inconsolata" panose="020B0604020202020204" charset="0"/>
                <a:ea typeface="Calibri" panose="020F0502020204030204" pitchFamily="34" charset="0"/>
                <a:cs typeface="Times New Roman" panose="02020603050405020304" pitchFamily="18" charset="0"/>
                <a:sym typeface="Arial"/>
              </a:rPr>
              <a:t>de uso común en móviles y ordenadores de los países desarrollados se han convertido en la moneda de cambio de las cruentas guerras en África. Países en conflicto donde organizaciones violentas obligan a ciudadanos a trabajar en condiciones inhumanas en minas sin las menores garantías de seguridad, para que extraigan </a:t>
            </a:r>
            <a:r>
              <a:rPr lang="es-ES" sz="1200" dirty="0" err="1">
                <a:latin typeface="Inconsolata" panose="020B0604020202020204" charset="0"/>
                <a:ea typeface="Calibri" panose="020F0502020204030204" pitchFamily="34" charset="0"/>
                <a:cs typeface="Times New Roman" panose="02020603050405020304" pitchFamily="18" charset="0"/>
                <a:sym typeface="Arial"/>
              </a:rPr>
              <a:t>coltán</a:t>
            </a:r>
            <a:r>
              <a:rPr lang="es-ES" sz="1200" dirty="0">
                <a:latin typeface="Inconsolata" panose="020B0604020202020204" charset="0"/>
                <a:ea typeface="Calibri" panose="020F0502020204030204" pitchFamily="34" charset="0"/>
                <a:cs typeface="Times New Roman" panose="02020603050405020304" pitchFamily="18" charset="0"/>
                <a:sym typeface="Arial"/>
              </a:rPr>
              <a:t>, cobre, bronce, oro, wolframio o diamantes entre otros minerales. </a:t>
            </a:r>
            <a:endParaRPr lang="es-CL" sz="1200" dirty="0">
              <a:latin typeface="Inconsolata" panose="020B0604020202020204" charset="0"/>
              <a:ea typeface="Calibri" panose="020F0502020204030204" pitchFamily="34" charset="0"/>
              <a:cs typeface="Times New Roman" panose="02020603050405020304" pitchFamily="18" charset="0"/>
              <a:sym typeface="Arial"/>
            </a:endParaRPr>
          </a:p>
          <a:p>
            <a:pPr marL="0" lvl="0" indent="0" algn="just">
              <a:lnSpc>
                <a:spcPct val="107000"/>
              </a:lnSpc>
              <a:spcBef>
                <a:spcPts val="0"/>
              </a:spcBef>
              <a:buClr>
                <a:srgbClr val="000000"/>
              </a:buClr>
              <a:buSzTx/>
              <a:buNone/>
            </a:pPr>
            <a:r>
              <a:rPr lang="es-ES" sz="1200" dirty="0">
                <a:latin typeface="Inconsolata" panose="020B0604020202020204" charset="0"/>
                <a:ea typeface="Calibri" panose="020F0502020204030204" pitchFamily="34" charset="0"/>
                <a:cs typeface="Times New Roman" panose="02020603050405020304" pitchFamily="18" charset="0"/>
                <a:sym typeface="Arial"/>
              </a:rPr>
              <a:t>El drama en muchas zonas de conflicto africanas se incrementa por las violaciones de derechos humanos derivadas del comercio de minerales básicos para la vida en Occidente, como el </a:t>
            </a:r>
            <a:r>
              <a:rPr lang="es-ES" sz="1200" dirty="0" err="1">
                <a:latin typeface="Inconsolata" panose="020B0604020202020204" charset="0"/>
                <a:ea typeface="Calibri" panose="020F0502020204030204" pitchFamily="34" charset="0"/>
                <a:cs typeface="Times New Roman" panose="02020603050405020304" pitchFamily="18" charset="0"/>
                <a:sym typeface="Arial"/>
              </a:rPr>
              <a:t>coltán</a:t>
            </a:r>
            <a:r>
              <a:rPr lang="es-ES" sz="1200" dirty="0">
                <a:latin typeface="Inconsolata" panose="020B0604020202020204" charset="0"/>
                <a:ea typeface="Calibri" panose="020F0502020204030204" pitchFamily="34" charset="0"/>
                <a:cs typeface="Times New Roman" panose="02020603050405020304" pitchFamily="18" charset="0"/>
                <a:sym typeface="Arial"/>
              </a:rPr>
              <a:t>. Los grupos armados, explotan minas sin las mínimas garantías, sin los permisos oficiales y obligan a los habitantes de la zona a extraer el mineral sin seguridad alguna. Esas extracciones se venden luego a los intermediarios de las grandes compañías, diamantes, oro, wolframio, cobre tungsteno, cobalto, tantalio y más recientemente el </a:t>
            </a:r>
            <a:r>
              <a:rPr lang="es-ES" sz="1200" dirty="0" err="1">
                <a:latin typeface="Inconsolata" panose="020B0604020202020204" charset="0"/>
                <a:ea typeface="Calibri" panose="020F0502020204030204" pitchFamily="34" charset="0"/>
                <a:cs typeface="Times New Roman" panose="02020603050405020304" pitchFamily="18" charset="0"/>
                <a:sym typeface="Arial"/>
              </a:rPr>
              <a:t>coltán</a:t>
            </a:r>
            <a:r>
              <a:rPr lang="es-ES" sz="1200" dirty="0">
                <a:latin typeface="Inconsolata" panose="020B0604020202020204" charset="0"/>
                <a:ea typeface="Calibri" panose="020F0502020204030204" pitchFamily="34" charset="0"/>
                <a:cs typeface="Times New Roman" panose="02020603050405020304" pitchFamily="18" charset="0"/>
                <a:sym typeface="Arial"/>
              </a:rPr>
              <a:t>, uno de esos minerales que se usan en los móviles y ordenadores de última generación. Con el dinero obtenido en la venta, se financian los grupos armados, sobre todo en la República Democrática del Congo.</a:t>
            </a:r>
            <a:endParaRPr lang="es-CL" sz="1200" dirty="0">
              <a:latin typeface="Inconsolata" panose="020B0604020202020204" charset="0"/>
              <a:ea typeface="Calibri" panose="020F0502020204030204" pitchFamily="34" charset="0"/>
              <a:cs typeface="Times New Roman" panose="02020603050405020304" pitchFamily="18" charset="0"/>
              <a:sym typeface="Arial"/>
            </a:endParaRPr>
          </a:p>
          <a:p>
            <a:endParaRPr lang="es-CL" dirty="0"/>
          </a:p>
        </p:txBody>
      </p:sp>
      <p:sp>
        <p:nvSpPr>
          <p:cNvPr id="4" name="Marcador de número de diapositiva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L" smtClean="0"/>
              <a:t>10</a:t>
            </a:fld>
            <a:endParaRPr lang="es-CL"/>
          </a:p>
        </p:txBody>
      </p:sp>
      <p:pic>
        <p:nvPicPr>
          <p:cNvPr id="5"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53573" y="269100"/>
            <a:ext cx="609600" cy="609600"/>
          </a:xfrm>
          <a:prstGeom prst="rect">
            <a:avLst/>
          </a:prstGeom>
        </p:spPr>
      </p:pic>
    </p:spTree>
    <p:extLst>
      <p:ext uri="{BB962C8B-B14F-4D97-AF65-F5344CB8AC3E}">
        <p14:creationId xmlns:p14="http://schemas.microsoft.com/office/powerpoint/2010/main" val="14069163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0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60287" y="1513000"/>
            <a:ext cx="7654247" cy="3099900"/>
          </a:xfrm>
        </p:spPr>
        <p:txBody>
          <a:bodyPr/>
          <a:lstStyle/>
          <a:p>
            <a:r>
              <a:rPr lang="es-ES" sz="1600" dirty="0"/>
              <a:t>5. Identifica los factores productivos presentes en este proceso económico (3 puntos)</a:t>
            </a:r>
          </a:p>
          <a:p>
            <a:endParaRPr lang="es-ES" sz="1600" dirty="0"/>
          </a:p>
          <a:p>
            <a:r>
              <a:rPr lang="es-ES" sz="1600" dirty="0">
                <a:solidFill>
                  <a:srgbClr val="FF0000"/>
                </a:solidFill>
              </a:rPr>
              <a:t>Los factores productivos que se pueden identificar en la lectura son:</a:t>
            </a:r>
          </a:p>
          <a:p>
            <a:r>
              <a:rPr lang="es-ES" sz="1600" dirty="0">
                <a:solidFill>
                  <a:srgbClr val="FF0000"/>
                </a:solidFill>
              </a:rPr>
              <a:t>a. Recursos naturales: distintos minerales que se extraen…</a:t>
            </a:r>
          </a:p>
          <a:p>
            <a:r>
              <a:rPr lang="es-ES" sz="1600" dirty="0">
                <a:solidFill>
                  <a:srgbClr val="FF0000"/>
                </a:solidFill>
              </a:rPr>
              <a:t>b. Capital: grupos armados explotando minas…/Intermediarios que venden…</a:t>
            </a:r>
          </a:p>
          <a:p>
            <a:r>
              <a:rPr lang="es-ES" sz="1600" dirty="0">
                <a:solidFill>
                  <a:srgbClr val="FF0000"/>
                </a:solidFill>
              </a:rPr>
              <a:t>c. Mano de obra: población amenazada…</a:t>
            </a:r>
          </a:p>
          <a:p>
            <a:endParaRPr lang="es-CL" dirty="0"/>
          </a:p>
        </p:txBody>
      </p:sp>
      <p:sp>
        <p:nvSpPr>
          <p:cNvPr id="4" name="Marcador de número de diapositiva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L" smtClean="0"/>
              <a:t>11</a:t>
            </a:fld>
            <a:endParaRPr lang="es-CL"/>
          </a:p>
        </p:txBody>
      </p:sp>
      <p:pic>
        <p:nvPicPr>
          <p:cNvPr id="5"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2266950"/>
            <a:ext cx="609600" cy="609600"/>
          </a:xfrm>
          <a:prstGeom prst="rect">
            <a:avLst/>
          </a:prstGeom>
        </p:spPr>
      </p:pic>
    </p:spTree>
    <p:extLst>
      <p:ext uri="{BB962C8B-B14F-4D97-AF65-F5344CB8AC3E}">
        <p14:creationId xmlns:p14="http://schemas.microsoft.com/office/powerpoint/2010/main" val="30827415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3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366463" y="1266420"/>
            <a:ext cx="6822040" cy="3099900"/>
          </a:xfrm>
        </p:spPr>
        <p:txBody>
          <a:bodyPr/>
          <a:lstStyle/>
          <a:p>
            <a:pPr marL="101600" indent="0" algn="just">
              <a:lnSpc>
                <a:spcPct val="107000"/>
              </a:lnSpc>
              <a:buNone/>
            </a:pPr>
            <a:r>
              <a:rPr lang="es-ES" sz="1200" dirty="0" smtClean="0">
                <a:latin typeface="Inconsolata" panose="020B0604020202020204" charset="0"/>
                <a:ea typeface="Calibri" panose="020F0502020204030204" pitchFamily="34" charset="0"/>
                <a:cs typeface="Times New Roman" panose="02020603050405020304" pitchFamily="18" charset="0"/>
              </a:rPr>
              <a:t>En </a:t>
            </a:r>
            <a:r>
              <a:rPr lang="es-ES" sz="1200" dirty="0">
                <a:latin typeface="Inconsolata" panose="020B0604020202020204" charset="0"/>
                <a:ea typeface="Calibri" panose="020F0502020204030204" pitchFamily="34" charset="0"/>
                <a:cs typeface="Times New Roman" panose="02020603050405020304" pitchFamily="18" charset="0"/>
              </a:rPr>
              <a:t>un comunicado, el Tribunal de la Libre Competencia (TDLC) dijo que las tres empresas "se coludieron acordando limitar la producción de carne de pollo ofrecida al mercado nacional y asignándose cuotas en el mercado de producción y comercialización de dicho producto".</a:t>
            </a:r>
            <a:endParaRPr lang="es-CL" sz="1200" dirty="0">
              <a:latin typeface="Inconsolata" panose="020B0604020202020204" charset="0"/>
              <a:ea typeface="Calibri" panose="020F0502020204030204" pitchFamily="34" charset="0"/>
              <a:cs typeface="Times New Roman" panose="02020603050405020304" pitchFamily="18" charset="0"/>
            </a:endParaRPr>
          </a:p>
          <a:p>
            <a:pPr marL="101600" indent="0" algn="just">
              <a:lnSpc>
                <a:spcPct val="107000"/>
              </a:lnSpc>
              <a:buNone/>
            </a:pPr>
            <a:r>
              <a:rPr lang="es-ES" sz="1200" dirty="0">
                <a:latin typeface="Inconsolata" panose="020B0604020202020204" charset="0"/>
                <a:ea typeface="Calibri" panose="020F0502020204030204" pitchFamily="34" charset="0"/>
                <a:cs typeface="Times New Roman" panose="02020603050405020304" pitchFamily="18" charset="0"/>
              </a:rPr>
              <a:t>Agrega que "existe abundante evidencia de que las avícolas requeridas, mediante las proyecciones de demanda elaboradas en conjunto con la APA, perseguían al rango en el que pretendían que fluctuaran los precios de la carne de pollo, a través de la definición coordinada de un determinado nivel de producción. Este último ejercicio constituyó a todas luces una </a:t>
            </a:r>
            <a:r>
              <a:rPr lang="es-ES" sz="1200" b="1" dirty="0">
                <a:latin typeface="Inconsolata" panose="020B0604020202020204" charset="0"/>
                <a:ea typeface="Calibri" panose="020F0502020204030204" pitchFamily="34" charset="0"/>
                <a:cs typeface="Times New Roman" panose="02020603050405020304" pitchFamily="18" charset="0"/>
              </a:rPr>
              <a:t>colusión</a:t>
            </a:r>
            <a:r>
              <a:rPr lang="es-ES" sz="1200" dirty="0">
                <a:latin typeface="Inconsolata" panose="020B0604020202020204" charset="0"/>
                <a:ea typeface="Calibri" panose="020F0502020204030204" pitchFamily="34" charset="0"/>
                <a:cs typeface="Times New Roman" panose="02020603050405020304" pitchFamily="18" charset="0"/>
              </a:rPr>
              <a:t>, entendida como un acuerdo respecto de la cantidad a producir, con miras a alcanzar determinados precios o rangos de precios, restringiendo o suprimiendo la competencia entre sus partícipes. Durante cada año, el acuerdo fue controlado o ajustado mediante sugerencias de carga, matanza de crías u otras políticas o mecanismos coordinados".</a:t>
            </a:r>
            <a:endParaRPr lang="es-CL" sz="1200" dirty="0">
              <a:latin typeface="Inconsolata" panose="020B0604020202020204" charset="0"/>
              <a:ea typeface="Calibri" panose="020F0502020204030204" pitchFamily="34" charset="0"/>
              <a:cs typeface="Times New Roman" panose="02020603050405020304" pitchFamily="18" charset="0"/>
            </a:endParaRPr>
          </a:p>
          <a:p>
            <a:pPr marL="101600" indent="0" algn="just">
              <a:lnSpc>
                <a:spcPct val="107000"/>
              </a:lnSpc>
              <a:buNone/>
            </a:pPr>
            <a:r>
              <a:rPr lang="es-ES" sz="1200" dirty="0">
                <a:latin typeface="Inconsolata" panose="020B0604020202020204" charset="0"/>
                <a:ea typeface="Calibri" panose="020F0502020204030204" pitchFamily="34" charset="0"/>
                <a:cs typeface="Times New Roman" panose="02020603050405020304" pitchFamily="18" charset="0"/>
              </a:rPr>
              <a:t>El tribunal ordenó la disolución de la Asociación de Productores Avícolas (APA), ya que esta fue la que coordinaba y fiscalizaba el acuerdo.</a:t>
            </a:r>
            <a:endParaRPr lang="es-CL" sz="1200" dirty="0">
              <a:latin typeface="Inconsolata" panose="020B0604020202020204" charset="0"/>
              <a:ea typeface="Calibri" panose="020F0502020204030204" pitchFamily="34" charset="0"/>
              <a:cs typeface="Times New Roman" panose="02020603050405020304" pitchFamily="18" charset="0"/>
            </a:endParaRPr>
          </a:p>
          <a:p>
            <a:pPr marL="101600" indent="0" algn="just">
              <a:lnSpc>
                <a:spcPct val="107000"/>
              </a:lnSpc>
              <a:buNone/>
            </a:pPr>
            <a:r>
              <a:rPr lang="es-ES" sz="1200" dirty="0">
                <a:latin typeface="Inconsolata" panose="020B0604020202020204" charset="0"/>
                <a:ea typeface="Calibri" panose="020F0502020204030204" pitchFamily="34" charset="0"/>
                <a:cs typeface="Times New Roman" panose="02020603050405020304" pitchFamily="18" charset="0"/>
              </a:rPr>
              <a:t>Las tres empresas tienen más del 80% del mercado nacional (…)</a:t>
            </a:r>
            <a:endParaRPr lang="es-CL" sz="1200" dirty="0">
              <a:latin typeface="Inconsolata" panose="020B0604020202020204" charset="0"/>
              <a:ea typeface="Calibri" panose="020F0502020204030204" pitchFamily="34" charset="0"/>
              <a:cs typeface="Times New Roman" panose="02020603050405020304" pitchFamily="18" charset="0"/>
            </a:endParaRPr>
          </a:p>
          <a:p>
            <a:pPr marL="101600" indent="0" algn="just">
              <a:buNone/>
            </a:pPr>
            <a:r>
              <a:rPr lang="es-ES" sz="900" b="1" dirty="0" smtClean="0">
                <a:latin typeface="Inconsolata" panose="020B0604020202020204" charset="0"/>
                <a:ea typeface="Calibri" panose="020F0502020204030204" pitchFamily="34" charset="0"/>
                <a:cs typeface="Times New Roman" panose="02020603050405020304" pitchFamily="18" charset="0"/>
              </a:rPr>
              <a:t>/</a:t>
            </a:r>
            <a:r>
              <a:rPr lang="es-ES" sz="900" b="1" dirty="0">
                <a:latin typeface="Inconsolata" panose="020B0604020202020204" charset="0"/>
                <a:ea typeface="Calibri" panose="020F0502020204030204" pitchFamily="34" charset="0"/>
                <a:cs typeface="Times New Roman" panose="02020603050405020304" pitchFamily="18" charset="0"/>
              </a:rPr>
              <a:t>http://www.elmostrador.cl/mercados/2014/09/26/tdlc-hace-volar-plumas-con-multa-historica-en-el-caso-pollos-y-demandas-civiles-podrian-doblar-monto</a:t>
            </a:r>
            <a:endParaRPr lang="es-CL" sz="900" dirty="0">
              <a:latin typeface="Inconsolata" panose="020B0604020202020204" charset="0"/>
              <a:ea typeface="Calibri" panose="020F0502020204030204" pitchFamily="34" charset="0"/>
              <a:cs typeface="Times New Roman" panose="02020603050405020304" pitchFamily="18" charset="0"/>
            </a:endParaRPr>
          </a:p>
          <a:p>
            <a:endParaRPr lang="es-CL" sz="900" dirty="0"/>
          </a:p>
        </p:txBody>
      </p:sp>
      <p:sp>
        <p:nvSpPr>
          <p:cNvPr id="4" name="Marcador de número de diapositiva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L" smtClean="0"/>
              <a:t>12</a:t>
            </a:fld>
            <a:endParaRPr lang="es-CL"/>
          </a:p>
        </p:txBody>
      </p:sp>
      <p:sp>
        <p:nvSpPr>
          <p:cNvPr id="5" name="CuadroTexto 4"/>
          <p:cNvSpPr txBox="1"/>
          <p:nvPr/>
        </p:nvSpPr>
        <p:spPr>
          <a:xfrm>
            <a:off x="1952090" y="339047"/>
            <a:ext cx="2894260" cy="523220"/>
          </a:xfrm>
          <a:prstGeom prst="rect">
            <a:avLst/>
          </a:prstGeom>
          <a:noFill/>
        </p:spPr>
        <p:txBody>
          <a:bodyPr wrap="square" rtlCol="0">
            <a:spAutoFit/>
          </a:bodyPr>
          <a:lstStyle/>
          <a:p>
            <a:r>
              <a:rPr lang="es-E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Lee el texto y responde las preguntas 6 , 7 y 8 </a:t>
            </a:r>
            <a:endParaRPr lang="es-CL" dirty="0"/>
          </a:p>
        </p:txBody>
      </p:sp>
      <p:pic>
        <p:nvPicPr>
          <p:cNvPr id="6"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38508" y="339047"/>
            <a:ext cx="609600" cy="609600"/>
          </a:xfrm>
          <a:prstGeom prst="rect">
            <a:avLst/>
          </a:prstGeom>
        </p:spPr>
      </p:pic>
    </p:spTree>
    <p:extLst>
      <p:ext uri="{BB962C8B-B14F-4D97-AF65-F5344CB8AC3E}">
        <p14:creationId xmlns:p14="http://schemas.microsoft.com/office/powerpoint/2010/main" val="27063232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3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914399" y="1119883"/>
            <a:ext cx="7150813" cy="3493017"/>
          </a:xfrm>
        </p:spPr>
        <p:txBody>
          <a:bodyPr>
            <a:normAutofit fontScale="62500" lnSpcReduction="20000"/>
          </a:bodyPr>
          <a:lstStyle/>
          <a:p>
            <a:r>
              <a:rPr lang="es-ES" dirty="0"/>
              <a:t>6. ¿Qué prácticas (2) utilizaron las empresas de pollo para concretar la colusión? (2 puntos</a:t>
            </a:r>
            <a:r>
              <a:rPr lang="es-ES" dirty="0" smtClean="0"/>
              <a:t>)</a:t>
            </a:r>
            <a:endParaRPr lang="es-ES" dirty="0"/>
          </a:p>
          <a:p>
            <a:r>
              <a:rPr lang="es-ES" dirty="0">
                <a:solidFill>
                  <a:srgbClr val="FF0000"/>
                </a:solidFill>
              </a:rPr>
              <a:t>A. Limitar la producción de carne ofrecida al mercado nacional</a:t>
            </a:r>
            <a:r>
              <a:rPr lang="es-ES" dirty="0" smtClean="0">
                <a:solidFill>
                  <a:srgbClr val="FF0000"/>
                </a:solidFill>
              </a:rPr>
              <a:t>.</a:t>
            </a:r>
            <a:endParaRPr lang="es-ES" dirty="0">
              <a:solidFill>
                <a:srgbClr val="FF0000"/>
              </a:solidFill>
            </a:endParaRPr>
          </a:p>
          <a:p>
            <a:r>
              <a:rPr lang="es-ES" dirty="0">
                <a:solidFill>
                  <a:srgbClr val="FF0000"/>
                </a:solidFill>
              </a:rPr>
              <a:t>B. Asignarse cuotas en el mercado de producción y comercialización de dicho producto.</a:t>
            </a:r>
          </a:p>
          <a:p>
            <a:endParaRPr lang="es-ES" dirty="0"/>
          </a:p>
          <a:p>
            <a:r>
              <a:rPr lang="es-ES" dirty="0"/>
              <a:t>7. ¿Qué falla del mercado se aprecia en este caso? Justifique su respuesta mencionando qué sucede con la competencia. (2 puntos</a:t>
            </a:r>
            <a:r>
              <a:rPr lang="es-ES" dirty="0" smtClean="0"/>
              <a:t>)</a:t>
            </a:r>
            <a:endParaRPr lang="es-ES" dirty="0"/>
          </a:p>
          <a:p>
            <a:r>
              <a:rPr lang="es-ES" dirty="0">
                <a:solidFill>
                  <a:srgbClr val="FF0000"/>
                </a:solidFill>
              </a:rPr>
              <a:t>Oligopolio</a:t>
            </a:r>
          </a:p>
          <a:p>
            <a:r>
              <a:rPr lang="es-ES" dirty="0">
                <a:solidFill>
                  <a:srgbClr val="FF0000"/>
                </a:solidFill>
              </a:rPr>
              <a:t>La competencia no existe si hay acuerdo en los precios. Al repartirse el mercado en cuotas, cada avícola aseguraba una ganancia a un precio acordado, sin existencia de competencia en precios, lo que perjudica a los compradores.</a:t>
            </a:r>
          </a:p>
          <a:p>
            <a:endParaRPr lang="es-ES" dirty="0">
              <a:solidFill>
                <a:srgbClr val="FF0000"/>
              </a:solidFill>
            </a:endParaRPr>
          </a:p>
          <a:p>
            <a:r>
              <a:rPr lang="es-ES" dirty="0"/>
              <a:t>8. ¿Qué efecto tiene esta práctica para los consumidores? (1 punto</a:t>
            </a:r>
            <a:r>
              <a:rPr lang="es-ES" dirty="0" smtClean="0"/>
              <a:t>)</a:t>
            </a:r>
            <a:endParaRPr lang="es-ES" dirty="0"/>
          </a:p>
          <a:p>
            <a:r>
              <a:rPr lang="es-ES" dirty="0">
                <a:solidFill>
                  <a:srgbClr val="FF0000"/>
                </a:solidFill>
              </a:rPr>
              <a:t>El consumidor pagará precios más caros que los que abonaría en caso de que hubiera competencia y/o tendrá menos opciones para elegir. </a:t>
            </a:r>
          </a:p>
          <a:p>
            <a:endParaRPr lang="es-ES" dirty="0"/>
          </a:p>
          <a:p>
            <a:endParaRPr lang="es-CL" dirty="0"/>
          </a:p>
        </p:txBody>
      </p:sp>
      <p:sp>
        <p:nvSpPr>
          <p:cNvPr id="4" name="Marcador de número de diapositiva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L" smtClean="0"/>
              <a:t>13</a:t>
            </a:fld>
            <a:endParaRPr lang="es-CL"/>
          </a:p>
        </p:txBody>
      </p:sp>
      <p:pic>
        <p:nvPicPr>
          <p:cNvPr id="5"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56314" y="345682"/>
            <a:ext cx="609600" cy="609600"/>
          </a:xfrm>
          <a:prstGeom prst="rect">
            <a:avLst/>
          </a:prstGeom>
        </p:spPr>
      </p:pic>
    </p:spTree>
    <p:extLst>
      <p:ext uri="{BB962C8B-B14F-4D97-AF65-F5344CB8AC3E}">
        <p14:creationId xmlns:p14="http://schemas.microsoft.com/office/powerpoint/2010/main" val="21499121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4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fld id="{00000000-1234-1234-1234-123412341234}" type="slidenum">
              <a:rPr lang="es-CL" smtClean="0"/>
              <a:pPr/>
              <a:t>14</a:t>
            </a:fld>
            <a:endParaRPr lang="es-CL"/>
          </a:p>
        </p:txBody>
      </p:sp>
      <p:sp>
        <p:nvSpPr>
          <p:cNvPr id="4" name="Rectángulo 3"/>
          <p:cNvSpPr/>
          <p:nvPr/>
        </p:nvSpPr>
        <p:spPr>
          <a:xfrm>
            <a:off x="128427" y="625638"/>
            <a:ext cx="4546315" cy="4069704"/>
          </a:xfrm>
          <a:prstGeom prst="rect">
            <a:avLst/>
          </a:prstGeom>
        </p:spPr>
        <p:txBody>
          <a:bodyPr wrap="square">
            <a:spAutoFit/>
          </a:bodyPr>
          <a:lstStyle/>
          <a:p>
            <a:pPr algn="just">
              <a:lnSpc>
                <a:spcPct val="107000"/>
              </a:lnSpc>
            </a:pPr>
            <a:r>
              <a:rPr lang="es-CL" sz="1200" b="1" dirty="0">
                <a:solidFill>
                  <a:srgbClr val="FFFFFF"/>
                </a:solidFill>
                <a:latin typeface="Inconsolata" panose="020B0604020202020204" charset="0"/>
                <a:ea typeface="Calibri" panose="020F0502020204030204" pitchFamily="34" charset="0"/>
                <a:cs typeface="Times New Roman" panose="02020603050405020304" pitchFamily="18" charset="0"/>
              </a:rPr>
              <a:t>9.</a:t>
            </a:r>
            <a:r>
              <a:rPr lang="es-CL" sz="1200" dirty="0">
                <a:solidFill>
                  <a:srgbClr val="FFFFFF"/>
                </a:solidFill>
                <a:latin typeface="Inconsolata" panose="020B0604020202020204" charset="0"/>
                <a:ea typeface="Calibri" panose="020F0502020204030204" pitchFamily="34" charset="0"/>
                <a:cs typeface="Times New Roman" panose="02020603050405020304" pitchFamily="18" charset="0"/>
              </a:rPr>
              <a:t> Según las siguientes instrucciones dadas construya un </a:t>
            </a:r>
            <a:r>
              <a:rPr lang="es-CL" sz="1200" b="1" dirty="0">
                <a:solidFill>
                  <a:srgbClr val="FFFFFF"/>
                </a:solidFill>
                <a:latin typeface="Inconsolata" panose="020B0604020202020204" charset="0"/>
                <a:ea typeface="Calibri" panose="020F0502020204030204" pitchFamily="34" charset="0"/>
                <a:cs typeface="Times New Roman" panose="02020603050405020304" pitchFamily="18" charset="0"/>
              </a:rPr>
              <a:t>flujo circular</a:t>
            </a:r>
            <a:r>
              <a:rPr lang="es-CL" sz="1200" dirty="0">
                <a:solidFill>
                  <a:srgbClr val="FFFFFF"/>
                </a:solidFill>
                <a:latin typeface="Inconsolata" panose="020B0604020202020204" charset="0"/>
                <a:ea typeface="Calibri" panose="020F0502020204030204" pitchFamily="34" charset="0"/>
                <a:cs typeface="Times New Roman" panose="02020603050405020304" pitchFamily="18" charset="0"/>
              </a:rPr>
              <a:t> de la renta con los datos entregados en el ejemplo. </a:t>
            </a:r>
            <a:r>
              <a:rPr lang="es-CL" sz="1200" b="1" dirty="0">
                <a:solidFill>
                  <a:srgbClr val="FFFFFF"/>
                </a:solidFill>
                <a:latin typeface="Inconsolata" panose="020B0604020202020204" charset="0"/>
                <a:ea typeface="Calibri" panose="020F0502020204030204" pitchFamily="34" charset="0"/>
                <a:cs typeface="Times New Roman" panose="02020603050405020304" pitchFamily="18" charset="0"/>
              </a:rPr>
              <a:t>Recuerda:</a:t>
            </a:r>
            <a:endParaRPr lang="es-CL" sz="1200" dirty="0">
              <a:solidFill>
                <a:srgbClr val="FFFFFF"/>
              </a:solidFill>
              <a:latin typeface="Inconsolata" panose="020B0604020202020204" charset="0"/>
              <a:ea typeface="Calibri" panose="020F0502020204030204" pitchFamily="34" charset="0"/>
              <a:cs typeface="Times New Roman" panose="02020603050405020304" pitchFamily="18" charset="0"/>
            </a:endParaRPr>
          </a:p>
          <a:p>
            <a:pPr marL="342900" indent="-342900" algn="just">
              <a:lnSpc>
                <a:spcPct val="107000"/>
              </a:lnSpc>
              <a:buFont typeface="Garamond" panose="02020404030301010803" pitchFamily="18" charset="0"/>
              <a:buChar char="-"/>
            </a:pPr>
            <a:r>
              <a:rPr lang="es-CL" sz="1200" dirty="0">
                <a:solidFill>
                  <a:srgbClr val="FFFFFF"/>
                </a:solidFill>
                <a:latin typeface="Inconsolata" panose="020B0604020202020204" charset="0"/>
                <a:ea typeface="Calibri" panose="020F0502020204030204" pitchFamily="34" charset="0"/>
                <a:cs typeface="Times New Roman" panose="02020603050405020304" pitchFamily="18" charset="0"/>
              </a:rPr>
              <a:t> Identificar los agentes económicos que están involucrados y cómo se relacionan a través de los servicios o la renta.</a:t>
            </a:r>
          </a:p>
          <a:p>
            <a:pPr marL="342900" indent="-342900" algn="just">
              <a:lnSpc>
                <a:spcPct val="107000"/>
              </a:lnSpc>
              <a:buFont typeface="Garamond" panose="02020404030301010803" pitchFamily="18" charset="0"/>
              <a:buChar char="-"/>
            </a:pPr>
            <a:r>
              <a:rPr lang="es-CL" sz="1200" dirty="0">
                <a:solidFill>
                  <a:srgbClr val="FFFFFF"/>
                </a:solidFill>
                <a:latin typeface="Inconsolata" panose="020B0604020202020204" charset="0"/>
                <a:ea typeface="Calibri" panose="020F0502020204030204" pitchFamily="34" charset="0"/>
                <a:cs typeface="Times New Roman" panose="02020603050405020304" pitchFamily="18" charset="0"/>
              </a:rPr>
              <a:t>Señalar la dirección del flujo a través de flechas e indica a qué bien, servicio o factor productivo corresponden. Crear simbología para explicar el flujo monetario y real.</a:t>
            </a:r>
          </a:p>
          <a:p>
            <a:pPr algn="just">
              <a:lnSpc>
                <a:spcPct val="107000"/>
              </a:lnSpc>
            </a:pPr>
            <a:r>
              <a:rPr lang="es-CL" sz="1200" dirty="0">
                <a:solidFill>
                  <a:srgbClr val="FFFFFF"/>
                </a:solidFill>
                <a:latin typeface="Inconsolata" panose="020B0604020202020204" charset="0"/>
                <a:ea typeface="Calibri" panose="020F0502020204030204" pitchFamily="34" charset="0"/>
                <a:cs typeface="Times New Roman" panose="02020603050405020304" pitchFamily="18" charset="0"/>
              </a:rPr>
              <a:t> </a:t>
            </a:r>
          </a:p>
          <a:p>
            <a:pPr marL="342900" indent="-342900" algn="just">
              <a:lnSpc>
                <a:spcPct val="107000"/>
              </a:lnSpc>
              <a:buFont typeface="+mj-lt"/>
              <a:buAutoNum type="alphaUcPeriod"/>
            </a:pPr>
            <a:r>
              <a:rPr lang="es-CL" sz="1200" dirty="0">
                <a:solidFill>
                  <a:srgbClr val="FFFFFF"/>
                </a:solidFill>
                <a:latin typeface="Inconsolata" panose="020B0604020202020204" charset="0"/>
                <a:ea typeface="Calibri" panose="020F0502020204030204" pitchFamily="34" charset="0"/>
                <a:cs typeface="Times New Roman" panose="02020603050405020304" pitchFamily="18" charset="0"/>
              </a:rPr>
              <a:t>La empresa Ara Electricidad realiza unas reparaciones en la casa de la familia Sánchez por valor de $30.000. Ese mismo mes la empresa ingresa al SII los impuestos del trimestre por $670.000. Los hijos de la familia Sánchez reciben una beca de alimentación de $40.000 y cada mes ingresa en la familia, en concepto de sueldo de los padres que trabajan en un supermercado, $346.000. (8 puntos totales; Ver rúbrica al final del ejercic</a:t>
            </a:r>
            <a:r>
              <a:rPr lang="es-CL" dirty="0">
                <a:latin typeface="Garamond" panose="02020404030301010803" pitchFamily="18" charset="0"/>
                <a:ea typeface="Calibri" panose="020F0502020204030204" pitchFamily="34" charset="0"/>
                <a:cs typeface="Times New Roman" panose="02020603050405020304" pitchFamily="18" charset="0"/>
              </a:rPr>
              <a:t>io)</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4846350" y="914400"/>
            <a:ext cx="3814765" cy="3328827"/>
          </a:xfrm>
          <a:prstGeom prst="rect">
            <a:avLst/>
          </a:prstGeom>
          <a:noFill/>
          <a:ln>
            <a:noFill/>
          </a:ln>
        </p:spPr>
      </p:pic>
      <p:pic>
        <p:nvPicPr>
          <p:cNvPr id="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56315" y="304800"/>
            <a:ext cx="609600" cy="609600"/>
          </a:xfrm>
          <a:prstGeom prst="rect">
            <a:avLst/>
          </a:prstGeom>
        </p:spPr>
      </p:pic>
    </p:spTree>
    <p:extLst>
      <p:ext uri="{BB962C8B-B14F-4D97-AF65-F5344CB8AC3E}">
        <p14:creationId xmlns:p14="http://schemas.microsoft.com/office/powerpoint/2010/main" val="31097757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01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L" smtClean="0"/>
              <a:t>15</a:t>
            </a:fld>
            <a:endParaRPr lang="es-CL"/>
          </a:p>
        </p:txBody>
      </p:sp>
      <p:sp>
        <p:nvSpPr>
          <p:cNvPr id="3" name="Rectángulo 2"/>
          <p:cNvSpPr/>
          <p:nvPr/>
        </p:nvSpPr>
        <p:spPr>
          <a:xfrm>
            <a:off x="354458" y="482465"/>
            <a:ext cx="4572000" cy="4062779"/>
          </a:xfrm>
          <a:prstGeom prst="rect">
            <a:avLst/>
          </a:prstGeom>
        </p:spPr>
        <p:txBody>
          <a:bodyPr>
            <a:spAutoFit/>
          </a:bodyPr>
          <a:lstStyle/>
          <a:p>
            <a:pPr algn="just">
              <a:lnSpc>
                <a:spcPct val="107000"/>
              </a:lnSpc>
            </a:pPr>
            <a:r>
              <a:rPr lang="es-CL" sz="1100" b="1" dirty="0">
                <a:latin typeface="Garamond" panose="02020404030301010803" pitchFamily="18" charset="0"/>
                <a:ea typeface="Calibri" panose="020F0502020204030204" pitchFamily="34" charset="0"/>
                <a:cs typeface="Times New Roman" panose="02020603050405020304" pitchFamily="18" charset="0"/>
              </a:rPr>
              <a:t> </a:t>
            </a:r>
            <a:r>
              <a:rPr lang="es-CL" sz="1100" b="1" dirty="0">
                <a:solidFill>
                  <a:schemeClr val="bg1"/>
                </a:solidFill>
                <a:latin typeface="Inconsolata" panose="020B0604020202020204" charset="0"/>
                <a:ea typeface="Calibri" panose="020F0502020204030204" pitchFamily="34" charset="0"/>
                <a:cs typeface="Times New Roman" panose="02020603050405020304" pitchFamily="18" charset="0"/>
              </a:rPr>
              <a:t>10.</a:t>
            </a:r>
            <a:r>
              <a:rPr lang="es-CL" sz="1100" dirty="0">
                <a:solidFill>
                  <a:schemeClr val="bg1"/>
                </a:solidFill>
                <a:latin typeface="Inconsolata" panose="020B0604020202020204" charset="0"/>
                <a:ea typeface="Calibri" panose="020F0502020204030204" pitchFamily="34" charset="0"/>
                <a:cs typeface="Times New Roman" panose="02020603050405020304" pitchFamily="18" charset="0"/>
              </a:rPr>
              <a:t> Lee atentamente el siguiente caso y resuelve:</a:t>
            </a:r>
          </a:p>
          <a:p>
            <a:pPr algn="just">
              <a:lnSpc>
                <a:spcPct val="107000"/>
              </a:lnSpc>
            </a:pPr>
            <a:r>
              <a:rPr lang="es-CL" sz="1100" dirty="0">
                <a:solidFill>
                  <a:schemeClr val="bg1"/>
                </a:solidFill>
                <a:latin typeface="Inconsolata" panose="020B0604020202020204" charset="0"/>
                <a:ea typeface="Calibri" panose="020F0502020204030204" pitchFamily="34" charset="0"/>
                <a:cs typeface="Times New Roman" panose="02020603050405020304" pitchFamily="18" charset="0"/>
              </a:rPr>
              <a:t>Doña Josefa es dueña de un restaurante ubicado frente a una universidad. Entre los diferentes productos que ofrece se encuentra el menú económico. Ella decidió hacer un pequeño estudio acerca de la demanda de este menú para ver si era realmente rentable, variando el precio del menú durante una semana para saber cuál era la demanda dependiendo del precio. De este modo, comenzó vendiendo el menú a $2000 el día lunes, teniendo una demanda de 250 platos. Fue aumentando el precio en $1000 cada día, teniendo el día martes una demanda de 200 platos; miércoles 150 platos; jueves 100 platos; viernes 50 platos. A lo largo de la semana, sus deseos de ofrecer mayor cantidad de menús fueron creciendo en relación directa a al valor de este.</a:t>
            </a:r>
          </a:p>
          <a:p>
            <a:pPr algn="just">
              <a:lnSpc>
                <a:spcPct val="107000"/>
              </a:lnSpc>
            </a:pPr>
            <a:r>
              <a:rPr lang="es-CL" sz="1100" dirty="0">
                <a:solidFill>
                  <a:schemeClr val="bg1"/>
                </a:solidFill>
                <a:latin typeface="Inconsolata" panose="020B0604020202020204" charset="0"/>
                <a:ea typeface="Calibri" panose="020F0502020204030204" pitchFamily="34" charset="0"/>
                <a:cs typeface="Times New Roman" panose="02020603050405020304" pitchFamily="18" charset="0"/>
              </a:rPr>
              <a:t> </a:t>
            </a:r>
          </a:p>
          <a:p>
            <a:pPr algn="just">
              <a:lnSpc>
                <a:spcPct val="107000"/>
              </a:lnSpc>
            </a:pPr>
            <a:r>
              <a:rPr lang="es-CL" sz="1100" dirty="0">
                <a:solidFill>
                  <a:schemeClr val="bg1"/>
                </a:solidFill>
                <a:latin typeface="Inconsolata" panose="020B0604020202020204" charset="0"/>
                <a:ea typeface="Calibri" panose="020F0502020204030204" pitchFamily="34" charset="0"/>
                <a:cs typeface="Times New Roman" panose="02020603050405020304" pitchFamily="18" charset="0"/>
              </a:rPr>
              <a:t>A partir de los datos presentados desarrolle las siguientes actividades (6 puntos totales; ver rúbrica anexa al final del ejercicio): </a:t>
            </a:r>
          </a:p>
          <a:p>
            <a:pPr algn="just">
              <a:lnSpc>
                <a:spcPct val="107000"/>
              </a:lnSpc>
            </a:pPr>
            <a:r>
              <a:rPr lang="es-CL" sz="1100" dirty="0">
                <a:solidFill>
                  <a:schemeClr val="bg1"/>
                </a:solidFill>
                <a:latin typeface="Inconsolata" panose="020B0604020202020204" charset="0"/>
                <a:ea typeface="Calibri" panose="020F0502020204030204" pitchFamily="34" charset="0"/>
                <a:cs typeface="Times New Roman" panose="02020603050405020304" pitchFamily="18" charset="0"/>
              </a:rPr>
              <a:t> </a:t>
            </a:r>
          </a:p>
          <a:p>
            <a:pPr marL="342900" lvl="0" indent="-342900" algn="just">
              <a:lnSpc>
                <a:spcPct val="107000"/>
              </a:lnSpc>
              <a:buFont typeface="+mj-lt"/>
              <a:buAutoNum type="alphaUcPeriod"/>
            </a:pPr>
            <a:r>
              <a:rPr lang="es-CL" sz="1100" dirty="0">
                <a:solidFill>
                  <a:schemeClr val="bg1"/>
                </a:solidFill>
                <a:latin typeface="Inconsolata" panose="020B0604020202020204" charset="0"/>
                <a:ea typeface="Calibri" panose="020F0502020204030204" pitchFamily="34" charset="0"/>
                <a:cs typeface="Times New Roman" panose="02020603050405020304" pitchFamily="18" charset="0"/>
              </a:rPr>
              <a:t>Grafique las curvas de oferta y demanda por los menús de Doña Josefa. Además, señala el precio y la cantidad de equilibrio (3 puntos)</a:t>
            </a:r>
            <a:endParaRPr lang="es-CL" sz="1100" dirty="0">
              <a:solidFill>
                <a:schemeClr val="bg1"/>
              </a:solidFill>
              <a:effectLst/>
              <a:latin typeface="Inconsolata" panose="020B0604020202020204" charset="0"/>
              <a:ea typeface="Calibri" panose="020F0502020204030204" pitchFamily="34" charset="0"/>
              <a:cs typeface="Times New Roman" panose="02020603050405020304" pitchFamily="18" charset="0"/>
            </a:endParaRPr>
          </a:p>
        </p:txBody>
      </p:sp>
      <p:pic>
        <p:nvPicPr>
          <p:cNvPr id="4" name="Imagen 3"/>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356189"/>
            <a:ext cx="3837398" cy="2845941"/>
          </a:xfrm>
          <a:prstGeom prst="rect">
            <a:avLst/>
          </a:prstGeom>
          <a:noFill/>
          <a:ln>
            <a:noFill/>
          </a:ln>
        </p:spPr>
      </p:pic>
      <p:pic>
        <p:nvPicPr>
          <p:cNvPr id="5"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56998" y="335409"/>
            <a:ext cx="609600" cy="609600"/>
          </a:xfrm>
          <a:prstGeom prst="rect">
            <a:avLst/>
          </a:prstGeom>
        </p:spPr>
      </p:pic>
    </p:spTree>
    <p:extLst>
      <p:ext uri="{BB962C8B-B14F-4D97-AF65-F5344CB8AC3E}">
        <p14:creationId xmlns:p14="http://schemas.microsoft.com/office/powerpoint/2010/main" val="4101530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3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L" smtClean="0"/>
              <a:t>16</a:t>
            </a:fld>
            <a:endParaRPr lang="es-CL"/>
          </a:p>
        </p:txBody>
      </p:sp>
      <p:sp>
        <p:nvSpPr>
          <p:cNvPr id="3" name="Rectángulo 2"/>
          <p:cNvSpPr/>
          <p:nvPr/>
        </p:nvSpPr>
        <p:spPr>
          <a:xfrm>
            <a:off x="0" y="1416361"/>
            <a:ext cx="4572000" cy="2627964"/>
          </a:xfrm>
          <a:prstGeom prst="rect">
            <a:avLst/>
          </a:prstGeom>
        </p:spPr>
        <p:txBody>
          <a:bodyPr>
            <a:spAutoFit/>
          </a:bodyPr>
          <a:lstStyle/>
          <a:p>
            <a:pPr marL="342900" lvl="0" indent="-342900" algn="just">
              <a:lnSpc>
                <a:spcPct val="107000"/>
              </a:lnSpc>
              <a:buFont typeface="+mj-lt"/>
              <a:buAutoNum type="alphaUcPeriod"/>
            </a:pPr>
            <a:r>
              <a:rPr lang="es-CL" dirty="0">
                <a:solidFill>
                  <a:schemeClr val="bg1"/>
                </a:solidFill>
                <a:latin typeface="Inconsolata" panose="020B0604020202020204" charset="0"/>
                <a:ea typeface="Calibri" panose="020F0502020204030204" pitchFamily="34" charset="0"/>
                <a:cs typeface="Times New Roman" panose="02020603050405020304" pitchFamily="18" charset="0"/>
              </a:rPr>
              <a:t>Observando el gráfico, explique: ¿Qué ocurriría en el mercado si Doña Josefa situara el precio en $3000?; ¿y si lo sitúa en $6000? (3 puntos)</a:t>
            </a:r>
          </a:p>
          <a:p>
            <a:pPr marL="457200" algn="just">
              <a:lnSpc>
                <a:spcPct val="107000"/>
              </a:lnSpc>
            </a:pPr>
            <a:r>
              <a:rPr lang="es-CL" dirty="0">
                <a:solidFill>
                  <a:srgbClr val="FF0000"/>
                </a:solidFill>
                <a:latin typeface="Inconsolata" panose="020B0604020202020204" charset="0"/>
                <a:ea typeface="Calibri" panose="020F0502020204030204" pitchFamily="34" charset="0"/>
                <a:cs typeface="Times New Roman" panose="02020603050405020304" pitchFamily="18" charset="0"/>
              </a:rPr>
              <a:t>3000: exceso de demanda. El stock de productos será insuficiente para satisfacer las necesidades de todos los demandantes. </a:t>
            </a:r>
            <a:endParaRPr lang="es-CL" dirty="0">
              <a:latin typeface="Inconsolata" panose="020B0604020202020204" charset="0"/>
              <a:ea typeface="Calibri" panose="020F0502020204030204" pitchFamily="34" charset="0"/>
              <a:cs typeface="Times New Roman" panose="02020603050405020304" pitchFamily="18" charset="0"/>
            </a:endParaRPr>
          </a:p>
          <a:p>
            <a:pPr marL="457200" algn="just">
              <a:lnSpc>
                <a:spcPct val="107000"/>
              </a:lnSpc>
            </a:pPr>
            <a:r>
              <a:rPr lang="es-CL" dirty="0">
                <a:solidFill>
                  <a:srgbClr val="FF0000"/>
                </a:solidFill>
                <a:latin typeface="Inconsolata" panose="020B0604020202020204" charset="0"/>
                <a:ea typeface="Calibri" panose="020F0502020204030204" pitchFamily="34" charset="0"/>
                <a:cs typeface="Times New Roman" panose="02020603050405020304" pitchFamily="18" charset="0"/>
              </a:rPr>
              <a:t>6000: exceso de oferta. Las personas no compraran todo lo que está en stock por el alto precio. Hay personas que no podrán acceder al servici</a:t>
            </a:r>
            <a:r>
              <a:rPr lang="es-CL" dirty="0">
                <a:solidFill>
                  <a:srgbClr val="FF0000"/>
                </a:solidFill>
                <a:latin typeface="Garamond" panose="02020404030301010803" pitchFamily="18" charset="0"/>
                <a:ea typeface="Calibri" panose="020F0502020204030204" pitchFamily="34" charset="0"/>
                <a:cs typeface="Times New Roman" panose="02020603050405020304" pitchFamily="18" charset="0"/>
              </a:rPr>
              <a:t>o.</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5218" y="335409"/>
            <a:ext cx="609600" cy="609600"/>
          </a:xfrm>
          <a:prstGeom prst="rect">
            <a:avLst/>
          </a:prstGeom>
        </p:spPr>
      </p:pic>
    </p:spTree>
    <p:extLst>
      <p:ext uri="{BB962C8B-B14F-4D97-AF65-F5344CB8AC3E}">
        <p14:creationId xmlns:p14="http://schemas.microsoft.com/office/powerpoint/2010/main" val="39552669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2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6" name="Google Shape;276;p13"/>
          <p:cNvSpPr txBox="1">
            <a:spLocks noGrp="1"/>
          </p:cNvSpPr>
          <p:nvPr>
            <p:ph type="body" idx="1"/>
          </p:nvPr>
        </p:nvSpPr>
        <p:spPr>
          <a:xfrm>
            <a:off x="683596" y="1011473"/>
            <a:ext cx="2881536" cy="2625000"/>
          </a:xfrm>
          <a:prstGeom prst="rect">
            <a:avLst/>
          </a:prstGeom>
        </p:spPr>
        <p:txBody>
          <a:bodyPr spcFirstLastPara="1" wrap="square" lIns="91425" tIns="91425" rIns="91425" bIns="91425" anchor="t" anchorCtr="0">
            <a:noAutofit/>
          </a:bodyPr>
          <a:lstStyle/>
          <a:p>
            <a:r>
              <a:rPr lang="es-CL" sz="1200" b="1" dirty="0" smtClean="0"/>
              <a:t>SOLUCIONARIO</a:t>
            </a:r>
            <a:endParaRPr lang="es-CL" sz="1200" dirty="0"/>
          </a:p>
          <a:p>
            <a:pPr lvl="0" algn="just"/>
            <a:r>
              <a:rPr lang="es-CL" sz="1200" dirty="0"/>
              <a:t>Identifica qué bienes o necesidades (pirámide de </a:t>
            </a:r>
            <a:r>
              <a:rPr lang="es-CL" sz="1200" dirty="0" err="1"/>
              <a:t>Maslow</a:t>
            </a:r>
            <a:r>
              <a:rPr lang="es-CL" sz="1200" dirty="0"/>
              <a:t>) corresponde cada una de las siguientes </a:t>
            </a:r>
            <a:r>
              <a:rPr lang="es-CL" sz="1200" dirty="0" smtClean="0"/>
              <a:t>sentencias</a:t>
            </a:r>
            <a:r>
              <a:rPr lang="es-CL" sz="1200" dirty="0"/>
              <a:t>. Luego, escribe cada uno en la línea correspondiente y localízala en la sopa de letras. (1 punto cada una/ 7 puntos totales</a:t>
            </a:r>
            <a:r>
              <a:rPr lang="es-CL" sz="1200" dirty="0" smtClean="0"/>
              <a:t>)</a:t>
            </a:r>
          </a:p>
          <a:p>
            <a:pPr lvl="0" algn="just"/>
            <a:endParaRPr lang="es-ES" sz="1200" dirty="0"/>
          </a:p>
          <a:p>
            <a:pPr lvl="0"/>
            <a:endParaRPr lang="es-CL" sz="1200" dirty="0"/>
          </a:p>
          <a:p>
            <a:pPr marL="0" lvl="0" indent="0" algn="l" rtl="0">
              <a:spcBef>
                <a:spcPts val="600"/>
              </a:spcBef>
              <a:spcAft>
                <a:spcPts val="0"/>
              </a:spcAft>
              <a:buNone/>
            </a:pPr>
            <a:endParaRPr sz="1200" dirty="0"/>
          </a:p>
        </p:txBody>
      </p:sp>
      <p:sp>
        <p:nvSpPr>
          <p:cNvPr id="274" name="Google Shape;274;p13"/>
          <p:cNvSpPr txBox="1">
            <a:spLocks noGrp="1"/>
          </p:cNvSpPr>
          <p:nvPr>
            <p:ph type="body" idx="2"/>
          </p:nvPr>
        </p:nvSpPr>
        <p:spPr>
          <a:xfrm>
            <a:off x="3767390" y="1227230"/>
            <a:ext cx="4685014" cy="3388914"/>
          </a:xfrm>
          <a:prstGeom prst="rect">
            <a:avLst/>
          </a:prstGeom>
        </p:spPr>
        <p:txBody>
          <a:bodyPr spcFirstLastPara="1" wrap="square" lIns="91425" tIns="91425" rIns="91425" bIns="91425" anchor="t" anchorCtr="0">
            <a:noAutofit/>
          </a:bodyPr>
          <a:lstStyle/>
          <a:p>
            <a:pPr marL="0" lvl="0" indent="0" algn="just">
              <a:lnSpc>
                <a:spcPct val="107000"/>
              </a:lnSpc>
              <a:buNone/>
            </a:pPr>
            <a:r>
              <a:rPr lang="es-ES" sz="1400" dirty="0" smtClean="0">
                <a:latin typeface="Inconsolata" panose="020B0604020202020204" charset="0"/>
                <a:ea typeface="Calibri" panose="020F0502020204030204" pitchFamily="34" charset="0"/>
                <a:cs typeface="Times New Roman" panose="02020603050405020304" pitchFamily="18" charset="0"/>
              </a:rPr>
              <a:t>                     SENTENCIAS </a:t>
            </a:r>
            <a:endParaRPr lang="es-ES" sz="1400" dirty="0">
              <a:latin typeface="Inconsolata" panose="020B0604020202020204" charset="0"/>
              <a:ea typeface="Calibri" panose="020F0502020204030204" pitchFamily="34" charset="0"/>
              <a:cs typeface="Times New Roman" panose="02020603050405020304" pitchFamily="18" charset="0"/>
            </a:endParaRPr>
          </a:p>
          <a:p>
            <a:pPr marL="342900" lvl="0" algn="just">
              <a:buFont typeface="+mj-lt"/>
              <a:buAutoNum type="alphaLcParenR"/>
            </a:pPr>
            <a:r>
              <a:rPr lang="es-ES" sz="1200" dirty="0">
                <a:latin typeface="Inconsolata" panose="020B0604020202020204" charset="0"/>
                <a:ea typeface="Calibri" panose="020F0502020204030204" pitchFamily="34" charset="0"/>
                <a:cs typeface="Times New Roman" panose="02020603050405020304" pitchFamily="18" charset="0"/>
              </a:rPr>
              <a:t>Corresponde a un bien libre presente en abundancia en el ambiente: __</a:t>
            </a:r>
            <a:r>
              <a:rPr lang="es-ES" sz="1200" dirty="0">
                <a:solidFill>
                  <a:srgbClr val="FF0000"/>
                </a:solidFill>
                <a:latin typeface="Inconsolata" panose="020B0604020202020204" charset="0"/>
                <a:ea typeface="Calibri" panose="020F0502020204030204" pitchFamily="34" charset="0"/>
                <a:cs typeface="Times New Roman" panose="02020603050405020304" pitchFamily="18" charset="0"/>
              </a:rPr>
              <a:t>Aire</a:t>
            </a:r>
            <a:r>
              <a:rPr lang="es-ES" sz="1200" dirty="0">
                <a:latin typeface="Inconsolata" panose="020B0604020202020204" charset="0"/>
                <a:ea typeface="Calibri" panose="020F0502020204030204" pitchFamily="34" charset="0"/>
                <a:cs typeface="Times New Roman" panose="02020603050405020304" pitchFamily="18" charset="0"/>
              </a:rPr>
              <a:t>__</a:t>
            </a:r>
          </a:p>
          <a:p>
            <a:pPr marL="342900" lvl="0" algn="just">
              <a:buFont typeface="+mj-lt"/>
              <a:buAutoNum type="alphaLcParenR"/>
            </a:pPr>
            <a:r>
              <a:rPr lang="es-ES" sz="1200" dirty="0">
                <a:latin typeface="Inconsolata" panose="020B0604020202020204" charset="0"/>
                <a:ea typeface="Calibri" panose="020F0502020204030204" pitchFamily="34" charset="0"/>
                <a:cs typeface="Times New Roman" panose="02020603050405020304" pitchFamily="18" charset="0"/>
              </a:rPr>
              <a:t>Satisface necesidades de autorrealización: __</a:t>
            </a:r>
            <a:r>
              <a:rPr lang="es-ES" sz="1200" dirty="0">
                <a:solidFill>
                  <a:srgbClr val="FF0000"/>
                </a:solidFill>
                <a:latin typeface="Inconsolata" panose="020B0604020202020204" charset="0"/>
                <a:ea typeface="Calibri" panose="020F0502020204030204" pitchFamily="34" charset="0"/>
                <a:cs typeface="Times New Roman" panose="02020603050405020304" pitchFamily="18" charset="0"/>
              </a:rPr>
              <a:t>Creatividad</a:t>
            </a:r>
            <a:r>
              <a:rPr lang="es-ES" sz="1200" dirty="0">
                <a:latin typeface="Inconsolata" panose="020B0604020202020204" charset="0"/>
                <a:ea typeface="Calibri" panose="020F0502020204030204" pitchFamily="34" charset="0"/>
                <a:cs typeface="Times New Roman" panose="02020603050405020304" pitchFamily="18" charset="0"/>
              </a:rPr>
              <a:t>___</a:t>
            </a:r>
          </a:p>
          <a:p>
            <a:pPr marL="342900" lvl="0" algn="just">
              <a:buFont typeface="+mj-lt"/>
              <a:buAutoNum type="alphaLcParenR"/>
            </a:pPr>
            <a:r>
              <a:rPr lang="es-ES" sz="1200" dirty="0">
                <a:latin typeface="Inconsolata" panose="020B0604020202020204" charset="0"/>
                <a:ea typeface="Calibri" panose="020F0502020204030204" pitchFamily="34" charset="0"/>
                <a:cs typeface="Times New Roman" panose="02020603050405020304" pitchFamily="18" charset="0"/>
              </a:rPr>
              <a:t>Según su materialidad, se clasifica como un servicio: ____</a:t>
            </a:r>
            <a:r>
              <a:rPr lang="es-ES" sz="1200" dirty="0">
                <a:solidFill>
                  <a:srgbClr val="FF0000"/>
                </a:solidFill>
                <a:latin typeface="Inconsolata" panose="020B0604020202020204" charset="0"/>
                <a:ea typeface="Calibri" panose="020F0502020204030204" pitchFamily="34" charset="0"/>
                <a:cs typeface="Times New Roman" panose="02020603050405020304" pitchFamily="18" charset="0"/>
              </a:rPr>
              <a:t>Corte de pelo/ </a:t>
            </a:r>
            <a:r>
              <a:rPr lang="es-ES" sz="1200" dirty="0" err="1" smtClean="0">
                <a:solidFill>
                  <a:srgbClr val="FF0000"/>
                </a:solidFill>
                <a:latin typeface="Inconsolata" panose="020B0604020202020204" charset="0"/>
                <a:ea typeface="Calibri" panose="020F0502020204030204" pitchFamily="34" charset="0"/>
                <a:cs typeface="Times New Roman" panose="02020603050405020304" pitchFamily="18" charset="0"/>
              </a:rPr>
              <a:t>Corfo</a:t>
            </a:r>
            <a:endParaRPr lang="es-ES" sz="1200" dirty="0">
              <a:latin typeface="Inconsolata" panose="020B0604020202020204" charset="0"/>
              <a:ea typeface="Calibri" panose="020F0502020204030204" pitchFamily="34" charset="0"/>
              <a:cs typeface="Times New Roman" panose="02020603050405020304" pitchFamily="18" charset="0"/>
            </a:endParaRPr>
          </a:p>
          <a:p>
            <a:pPr marL="342900" lvl="0" algn="just">
              <a:buFont typeface="+mj-lt"/>
              <a:buAutoNum type="alphaLcParenR"/>
            </a:pPr>
            <a:r>
              <a:rPr lang="es-ES" sz="1200" dirty="0">
                <a:latin typeface="Inconsolata" panose="020B0604020202020204" charset="0"/>
                <a:ea typeface="Calibri" panose="020F0502020204030204" pitchFamily="34" charset="0"/>
                <a:cs typeface="Times New Roman" panose="02020603050405020304" pitchFamily="18" charset="0"/>
              </a:rPr>
              <a:t>Según su naturaleza corresponde a un bien de capital: ___</a:t>
            </a:r>
            <a:r>
              <a:rPr lang="es-ES" sz="1200" dirty="0">
                <a:solidFill>
                  <a:srgbClr val="FF0000"/>
                </a:solidFill>
                <a:latin typeface="Inconsolata" panose="020B0604020202020204" charset="0"/>
                <a:ea typeface="Calibri" panose="020F0502020204030204" pitchFamily="34" charset="0"/>
                <a:cs typeface="Times New Roman" panose="02020603050405020304" pitchFamily="18" charset="0"/>
              </a:rPr>
              <a:t>Maquinaria</a:t>
            </a:r>
            <a:r>
              <a:rPr lang="es-ES" sz="1200" dirty="0">
                <a:latin typeface="Inconsolata" panose="020B0604020202020204" charset="0"/>
                <a:ea typeface="Calibri" panose="020F0502020204030204" pitchFamily="34" charset="0"/>
                <a:cs typeface="Times New Roman" panose="02020603050405020304" pitchFamily="18" charset="0"/>
              </a:rPr>
              <a:t>__</a:t>
            </a:r>
          </a:p>
          <a:p>
            <a:pPr marL="342900" lvl="0" algn="just">
              <a:buFont typeface="+mj-lt"/>
              <a:buAutoNum type="alphaLcParenR"/>
            </a:pPr>
            <a:r>
              <a:rPr lang="es-ES" sz="1200" dirty="0">
                <a:latin typeface="Inconsolata" panose="020B0604020202020204" charset="0"/>
                <a:ea typeface="Calibri" panose="020F0502020204030204" pitchFamily="34" charset="0"/>
                <a:cs typeface="Times New Roman" panose="02020603050405020304" pitchFamily="18" charset="0"/>
              </a:rPr>
              <a:t>Satisface necesidades sociales relacionadas con el desarrollo afectivo: _</a:t>
            </a:r>
            <a:r>
              <a:rPr lang="es-ES" sz="1200" dirty="0">
                <a:solidFill>
                  <a:srgbClr val="FF0000"/>
                </a:solidFill>
                <a:latin typeface="Inconsolata" panose="020B0604020202020204" charset="0"/>
                <a:ea typeface="Calibri" panose="020F0502020204030204" pitchFamily="34" charset="0"/>
                <a:cs typeface="Times New Roman" panose="02020603050405020304" pitchFamily="18" charset="0"/>
              </a:rPr>
              <a:t>Amistad/Familia</a:t>
            </a:r>
            <a:r>
              <a:rPr lang="es-ES" sz="1200" dirty="0">
                <a:latin typeface="Inconsolata" panose="020B0604020202020204" charset="0"/>
                <a:ea typeface="Calibri" panose="020F0502020204030204" pitchFamily="34" charset="0"/>
                <a:cs typeface="Times New Roman" panose="02020603050405020304" pitchFamily="18" charset="0"/>
              </a:rPr>
              <a:t>_</a:t>
            </a:r>
          </a:p>
          <a:p>
            <a:pPr marL="342900" lvl="0" algn="just">
              <a:buFont typeface="+mj-lt"/>
              <a:buAutoNum type="alphaLcParenR"/>
            </a:pPr>
            <a:r>
              <a:rPr lang="es-ES" sz="1200" dirty="0">
                <a:latin typeface="Inconsolata" panose="020B0604020202020204" charset="0"/>
                <a:ea typeface="Calibri" panose="020F0502020204030204" pitchFamily="34" charset="0"/>
                <a:cs typeface="Times New Roman" panose="02020603050405020304" pitchFamily="18" charset="0"/>
              </a:rPr>
              <a:t>Corresponde a un bien económico, de consumo, perecedero y final: _</a:t>
            </a:r>
            <a:r>
              <a:rPr lang="es-ES" sz="1200" dirty="0">
                <a:solidFill>
                  <a:srgbClr val="FF0000"/>
                </a:solidFill>
                <a:latin typeface="Inconsolata" panose="020B0604020202020204" charset="0"/>
                <a:ea typeface="Calibri" panose="020F0502020204030204" pitchFamily="34" charset="0"/>
                <a:cs typeface="Times New Roman" panose="02020603050405020304" pitchFamily="18" charset="0"/>
              </a:rPr>
              <a:t>Pelota</a:t>
            </a:r>
            <a:r>
              <a:rPr lang="es-ES" sz="1200" dirty="0">
                <a:latin typeface="Inconsolata" panose="020B0604020202020204" charset="0"/>
                <a:ea typeface="Calibri" panose="020F0502020204030204" pitchFamily="34" charset="0"/>
                <a:cs typeface="Times New Roman" panose="02020603050405020304" pitchFamily="18" charset="0"/>
              </a:rPr>
              <a:t>_</a:t>
            </a:r>
          </a:p>
          <a:p>
            <a:pPr marL="342900" lvl="0" algn="just">
              <a:buFont typeface="+mj-lt"/>
              <a:buAutoNum type="alphaLcParenR"/>
            </a:pPr>
            <a:r>
              <a:rPr lang="es-ES" sz="1200" dirty="0">
                <a:latin typeface="Inconsolata" panose="020B0604020202020204" charset="0"/>
                <a:ea typeface="Calibri" panose="020F0502020204030204" pitchFamily="34" charset="0"/>
              </a:rPr>
              <a:t>Corresponde a una necesidad básica, asociada a la sobrevivencia: ___</a:t>
            </a:r>
            <a:r>
              <a:rPr lang="es-ES" sz="1200" dirty="0">
                <a:solidFill>
                  <a:srgbClr val="FF0000"/>
                </a:solidFill>
                <a:latin typeface="Inconsolata" panose="020B0604020202020204" charset="0"/>
                <a:ea typeface="Calibri" panose="020F0502020204030204" pitchFamily="34" charset="0"/>
              </a:rPr>
              <a:t>Familia/Agua potable</a:t>
            </a:r>
            <a:endParaRPr lang="es-ES" sz="1200" dirty="0">
              <a:latin typeface="Inconsolata" panose="020B0604020202020204" charset="0"/>
            </a:endParaRPr>
          </a:p>
          <a:p>
            <a:pPr marL="0" lvl="0" indent="0" algn="l" rtl="0">
              <a:spcBef>
                <a:spcPts val="600"/>
              </a:spcBef>
              <a:spcAft>
                <a:spcPts val="0"/>
              </a:spcAft>
              <a:buNone/>
            </a:pPr>
            <a:endParaRPr sz="1200" dirty="0">
              <a:solidFill>
                <a:srgbClr val="FFFFFF"/>
              </a:solidFill>
            </a:endParaRPr>
          </a:p>
        </p:txBody>
      </p:sp>
      <p:sp>
        <p:nvSpPr>
          <p:cNvPr id="277" name="Google Shape;277;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
        <p:nvSpPr>
          <p:cNvPr id="5" name="Título 4"/>
          <p:cNvSpPr>
            <a:spLocks noGrp="1"/>
          </p:cNvSpPr>
          <p:nvPr>
            <p:ph type="title"/>
          </p:nvPr>
        </p:nvSpPr>
        <p:spPr>
          <a:xfrm>
            <a:off x="2052445" y="256853"/>
            <a:ext cx="5048100" cy="531351"/>
          </a:xfrm>
        </p:spPr>
        <p:txBody>
          <a:bodyPr/>
          <a:lstStyle/>
          <a:p>
            <a:r>
              <a:rPr lang="es-ES" b="1" dirty="0" smtClean="0">
                <a:latin typeface="Inconsolata" panose="020B0604020202020204" charset="0"/>
              </a:rPr>
              <a:t>Respuestas Correctas Guía Economía</a:t>
            </a:r>
            <a:endParaRPr lang="es-CL" b="1" dirty="0">
              <a:latin typeface="Inconsolata" panose="020B0604020202020204" charset="0"/>
            </a:endParaRPr>
          </a:p>
        </p:txBody>
      </p:sp>
      <p:pic>
        <p:nvPicPr>
          <p:cNvPr id="6" name="Imagen 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160979" y="3256909"/>
            <a:ext cx="2280863" cy="1768474"/>
          </a:xfrm>
          <a:prstGeom prst="rect">
            <a:avLst/>
          </a:prstGeom>
        </p:spPr>
      </p:pic>
      <p:pic>
        <p:nvPicPr>
          <p:cNvPr id="7"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274122" y="25685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43"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6"/>
          <p:cNvSpPr txBox="1">
            <a:spLocks noGrp="1"/>
          </p:cNvSpPr>
          <p:nvPr>
            <p:ph type="body" idx="1"/>
          </p:nvPr>
        </p:nvSpPr>
        <p:spPr>
          <a:xfrm>
            <a:off x="2275724" y="1241586"/>
            <a:ext cx="4880225" cy="2693416"/>
          </a:xfrm>
          <a:prstGeom prst="rect">
            <a:avLst/>
          </a:prstGeom>
        </p:spPr>
        <p:txBody>
          <a:bodyPr spcFirstLastPara="1" wrap="square" lIns="91425" tIns="91425" rIns="91425" bIns="91425" anchor="ctr" anchorCtr="0">
            <a:noAutofit/>
          </a:bodyPr>
          <a:lstStyle/>
          <a:p>
            <a:pPr marL="0" lvl="0" indent="0" algn="just">
              <a:lnSpc>
                <a:spcPct val="107000"/>
              </a:lnSpc>
              <a:buNone/>
            </a:pPr>
            <a:endParaRPr lang="es-CL" sz="1400" dirty="0" smtClean="0">
              <a:latin typeface="Inconsolata" panose="020B0604020202020204" charset="0"/>
              <a:ea typeface="Calibri" panose="020F0502020204030204" pitchFamily="34" charset="0"/>
              <a:cs typeface="Times New Roman" panose="02020603050405020304" pitchFamily="18" charset="0"/>
            </a:endParaRPr>
          </a:p>
        </p:txBody>
      </p:sp>
      <p:sp>
        <p:nvSpPr>
          <p:cNvPr id="298" name="Google Shape;298;p1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pic>
        <p:nvPicPr>
          <p:cNvPr id="3" name="Imagen 2"/>
          <p:cNvPicPr>
            <a:picLocks noChangeAspect="1"/>
          </p:cNvPicPr>
          <p:nvPr/>
        </p:nvPicPr>
        <p:blipFill>
          <a:blip r:embed="rId5"/>
          <a:stretch>
            <a:fillRect/>
          </a:stretch>
        </p:blipFill>
        <p:spPr>
          <a:xfrm>
            <a:off x="2484508" y="1381770"/>
            <a:ext cx="4462659" cy="2975106"/>
          </a:xfrm>
          <a:prstGeom prst="rect">
            <a:avLst/>
          </a:prstGeom>
        </p:spPr>
      </p:pic>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38508" y="355956"/>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0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7"/>
          <p:cNvSpPr txBox="1">
            <a:spLocks noGrp="1"/>
          </p:cNvSpPr>
          <p:nvPr>
            <p:ph type="title"/>
          </p:nvPr>
        </p:nvSpPr>
        <p:spPr>
          <a:prstGeom prst="rect">
            <a:avLst/>
          </a:prstGeom>
        </p:spPr>
        <p:txBody>
          <a:bodyPr spcFirstLastPara="1" wrap="square" lIns="91425" tIns="91425" rIns="91425" bIns="91425" anchor="ctr" anchorCtr="0">
            <a:noAutofit/>
          </a:bodyPr>
          <a:lstStyle/>
          <a:p>
            <a:r>
              <a:rPr lang="es-CL" sz="1400" dirty="0">
                <a:latin typeface="Inconsolata" panose="020B0604020202020204" charset="0"/>
              </a:rPr>
              <a:t>Lee </a:t>
            </a:r>
            <a:r>
              <a:rPr lang="es-CL" sz="1400" dirty="0" smtClean="0">
                <a:latin typeface="Inconsolata" panose="020B0604020202020204" charset="0"/>
              </a:rPr>
              <a:t>el texto de la novela</a:t>
            </a:r>
            <a:r>
              <a:rPr lang="es-CL" sz="1400" dirty="0">
                <a:latin typeface="Inconsolata" panose="020B0604020202020204" charset="0"/>
                <a:ea typeface="Calibri" panose="020F0502020204030204" pitchFamily="34" charset="0"/>
                <a:cs typeface="Times New Roman" panose="02020603050405020304" pitchFamily="18" charset="0"/>
              </a:rPr>
              <a:t> Robinson </a:t>
            </a:r>
            <a:r>
              <a:rPr lang="es-CL" sz="1400" dirty="0" smtClean="0">
                <a:latin typeface="Inconsolata" panose="020B0604020202020204" charset="0"/>
                <a:ea typeface="Calibri" panose="020F0502020204030204" pitchFamily="34" charset="0"/>
                <a:cs typeface="Times New Roman" panose="02020603050405020304" pitchFamily="18" charset="0"/>
              </a:rPr>
              <a:t>Crusoe</a:t>
            </a:r>
            <a:r>
              <a:rPr lang="es-CL" sz="1400" dirty="0" smtClean="0">
                <a:latin typeface="Inconsolata" panose="020B0604020202020204" charset="0"/>
              </a:rPr>
              <a:t> </a:t>
            </a:r>
            <a:r>
              <a:rPr lang="es-CL" sz="1400" dirty="0">
                <a:latin typeface="Inconsolata" panose="020B0604020202020204" charset="0"/>
              </a:rPr>
              <a:t>y contesta </a:t>
            </a:r>
            <a:r>
              <a:rPr lang="es-CL" sz="1400" b="1" dirty="0">
                <a:latin typeface="Inconsolata" panose="020B0604020202020204" charset="0"/>
              </a:rPr>
              <a:t>pregunta 2</a:t>
            </a:r>
            <a:r>
              <a:rPr lang="es-CL" sz="1400" dirty="0">
                <a:latin typeface="Inconsolata" panose="020B0604020202020204" charset="0"/>
              </a:rPr>
              <a:t>:</a:t>
            </a:r>
            <a:r>
              <a:rPr lang="es-CL" dirty="0"/>
              <a:t/>
            </a:r>
            <a:br>
              <a:rPr lang="es-CL" dirty="0"/>
            </a:br>
            <a:endParaRPr dirty="0"/>
          </a:p>
        </p:txBody>
      </p:sp>
      <p:sp>
        <p:nvSpPr>
          <p:cNvPr id="304" name="Google Shape;304;p17"/>
          <p:cNvSpPr txBox="1">
            <a:spLocks noGrp="1"/>
          </p:cNvSpPr>
          <p:nvPr>
            <p:ph type="body" idx="1"/>
          </p:nvPr>
        </p:nvSpPr>
        <p:spPr>
          <a:xfrm>
            <a:off x="1058237" y="1513000"/>
            <a:ext cx="7089169" cy="3099900"/>
          </a:xfrm>
          <a:prstGeom prst="rect">
            <a:avLst/>
          </a:prstGeom>
        </p:spPr>
        <p:txBody>
          <a:bodyPr spcFirstLastPara="1" wrap="square" lIns="91425" tIns="91425" rIns="91425" bIns="91425" anchor="t" anchorCtr="0">
            <a:normAutofit fontScale="62500" lnSpcReduction="20000"/>
          </a:bodyPr>
          <a:lstStyle/>
          <a:p>
            <a:pPr algn="just">
              <a:lnSpc>
                <a:spcPct val="107000"/>
              </a:lnSpc>
            </a:pPr>
            <a:r>
              <a:rPr lang="es-CL" sz="2200" dirty="0">
                <a:latin typeface="Inconsolata" panose="020B0604020202020204" charset="0"/>
                <a:ea typeface="Calibri" panose="020F0502020204030204" pitchFamily="34" charset="0"/>
                <a:cs typeface="Times New Roman" panose="02020603050405020304" pitchFamily="18" charset="0"/>
              </a:rPr>
              <a:t>Animado ya al verme en sitio seguro, empecé a mirar en torno mío, para ver en qué lugar me hallaba y qué era lo primero que tenía que hacer. Pronto vi disminuirse mi alegría y pensé que mi situación era horrorosa; porque estaba mojado y no tenía ropas para secarme; sentía apetito y no disponía de nada para comer; estaba sediento y no tenía nada que beber; me hallaba débil y no contaba con qué fortalecerme; no veía otra perspectiva que la de morirme de hambre o ser devorado por las fieras; y lo más triste es que no poseía ningún arma para conseguir algún alimento por medio de la caza o para defenderme contra cualquier criatura que quisiera quitarme la vida para sostener la suya; en una palabra, no llevaba nada encima más que una navaja y un poco de tabaco en una petaca; a eso se reducían todos mis recursos.</a:t>
            </a:r>
          </a:p>
          <a:p>
            <a:pPr algn="r">
              <a:lnSpc>
                <a:spcPct val="107000"/>
              </a:lnSpc>
            </a:pPr>
            <a:r>
              <a:rPr lang="es-CL" sz="2200" dirty="0">
                <a:latin typeface="Inconsolata" panose="020B0604020202020204" charset="0"/>
                <a:ea typeface="Calibri" panose="020F0502020204030204" pitchFamily="34" charset="0"/>
                <a:cs typeface="Times New Roman" panose="02020603050405020304" pitchFamily="18" charset="0"/>
              </a:rPr>
              <a:t>Daniel Defoe, Robinson Crusoe</a:t>
            </a:r>
          </a:p>
          <a:p>
            <a:pPr marL="101600" lvl="0" indent="0" algn="l" rtl="0">
              <a:spcBef>
                <a:spcPts val="600"/>
              </a:spcBef>
              <a:spcAft>
                <a:spcPts val="0"/>
              </a:spcAft>
              <a:buSzPts val="2000"/>
              <a:buNone/>
            </a:pPr>
            <a:endParaRPr dirty="0"/>
          </a:p>
        </p:txBody>
      </p:sp>
      <p:sp>
        <p:nvSpPr>
          <p:cNvPr id="305" name="Google Shape;305;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07686" y="355957"/>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39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9"/>
          <p:cNvSpPr txBox="1">
            <a:spLocks noGrp="1"/>
          </p:cNvSpPr>
          <p:nvPr>
            <p:ph type="body" idx="1"/>
          </p:nvPr>
        </p:nvSpPr>
        <p:spPr>
          <a:xfrm>
            <a:off x="591129" y="1365487"/>
            <a:ext cx="3226200" cy="3007500"/>
          </a:xfrm>
          <a:prstGeom prst="rect">
            <a:avLst/>
          </a:prstGeom>
        </p:spPr>
        <p:txBody>
          <a:bodyPr spcFirstLastPara="1" wrap="square" lIns="91425" tIns="91425" rIns="91425" bIns="91425" anchor="t" anchorCtr="0">
            <a:noAutofit/>
          </a:bodyPr>
          <a:lstStyle/>
          <a:p>
            <a:pPr marL="0" lvl="0" indent="0">
              <a:buNone/>
            </a:pPr>
            <a:r>
              <a:rPr lang="es-CL" b="1" dirty="0"/>
              <a:t>2. ¿Se puede considerar que el texto anterior expone un problema económico? Justifica tu respuesta a través de 3 argumentos utilizando correctamente en cada uno un concepto económico diferente. (3 puntos)</a:t>
            </a:r>
            <a:endParaRPr dirty="0"/>
          </a:p>
        </p:txBody>
      </p:sp>
      <p:sp>
        <p:nvSpPr>
          <p:cNvPr id="332" name="Google Shape;332;p19"/>
          <p:cNvSpPr txBox="1">
            <a:spLocks noGrp="1"/>
          </p:cNvSpPr>
          <p:nvPr>
            <p:ph type="body" idx="2"/>
          </p:nvPr>
        </p:nvSpPr>
        <p:spPr>
          <a:xfrm>
            <a:off x="4206790" y="1365487"/>
            <a:ext cx="4515969" cy="3007500"/>
          </a:xfrm>
          <a:prstGeom prst="rect">
            <a:avLst/>
          </a:prstGeom>
        </p:spPr>
        <p:txBody>
          <a:bodyPr spcFirstLastPara="1" wrap="square" lIns="91425" tIns="91425" rIns="91425" bIns="91425" anchor="t" anchorCtr="0">
            <a:noAutofit/>
          </a:bodyPr>
          <a:lstStyle/>
          <a:p>
            <a:r>
              <a:rPr lang="es-CL" sz="1600" dirty="0"/>
              <a:t>Si existe un problema económico, ya que…</a:t>
            </a:r>
          </a:p>
          <a:p>
            <a:r>
              <a:rPr lang="es-CL" sz="1600" dirty="0"/>
              <a:t>1. Gran cantidad de necesidad por cubrir…</a:t>
            </a:r>
          </a:p>
          <a:p>
            <a:r>
              <a:rPr lang="es-CL" sz="1600" dirty="0"/>
              <a:t>2. Cantidad de bienes que posee son insuficientes</a:t>
            </a:r>
            <a:r>
              <a:rPr lang="es-CL" sz="1600" dirty="0" smtClean="0"/>
              <a:t>…</a:t>
            </a:r>
          </a:p>
          <a:p>
            <a:r>
              <a:rPr lang="es-CL" sz="1600" dirty="0"/>
              <a:t>3. Existe un solo agente económico…</a:t>
            </a:r>
          </a:p>
          <a:p>
            <a:r>
              <a:rPr lang="es-CL" sz="1600" dirty="0"/>
              <a:t>4. No puede comerciar, pues la isla está alejada del resto del mundo…</a:t>
            </a:r>
          </a:p>
          <a:p>
            <a:r>
              <a:rPr lang="es-CL" sz="1600" dirty="0"/>
              <a:t>5. Tiene 2 alternativas: obtener ingresos o pasar tiempo de ocio</a:t>
            </a:r>
            <a:endParaRPr sz="1600" dirty="0"/>
          </a:p>
        </p:txBody>
      </p:sp>
      <p:sp>
        <p:nvSpPr>
          <p:cNvPr id="333" name="Google Shape;333;p1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17959" y="35012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3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sz="1400" b="1" dirty="0">
                <a:latin typeface="Inconsolata" panose="020B0604020202020204" charset="0"/>
              </a:rPr>
              <a:t>3. Contesta V o F</a:t>
            </a:r>
            <a:r>
              <a:rPr lang="es-CL" sz="1400" dirty="0">
                <a:latin typeface="Inconsolata" panose="020B0604020202020204" charset="0"/>
              </a:rPr>
              <a:t> según corresponda a cada afirmación. Explique en términos económicos las oraciones falsas. (1 punto c/u; 6 puntos totales)</a:t>
            </a:r>
            <a:br>
              <a:rPr lang="es-CL" sz="1400" dirty="0">
                <a:latin typeface="Inconsolata" panose="020B0604020202020204" charset="0"/>
              </a:rPr>
            </a:br>
            <a:endParaRPr lang="es-CL" sz="1400" dirty="0">
              <a:latin typeface="Inconsolata" panose="020B0604020202020204" charset="0"/>
            </a:endParaRPr>
          </a:p>
        </p:txBody>
      </p:sp>
      <p:sp>
        <p:nvSpPr>
          <p:cNvPr id="3" name="Marcador de texto 2"/>
          <p:cNvSpPr>
            <a:spLocks noGrp="1"/>
          </p:cNvSpPr>
          <p:nvPr>
            <p:ph type="body" idx="1"/>
          </p:nvPr>
        </p:nvSpPr>
        <p:spPr>
          <a:xfrm>
            <a:off x="431516" y="1147799"/>
            <a:ext cx="5445302" cy="3379301"/>
          </a:xfrm>
        </p:spPr>
        <p:txBody>
          <a:bodyPr/>
          <a:lstStyle/>
          <a:p>
            <a:pPr marL="0" lvl="0" indent="0" algn="just">
              <a:buSzPts val="1400"/>
              <a:buNone/>
            </a:pPr>
            <a:r>
              <a:rPr lang="es-ES" sz="1400" b="1" dirty="0"/>
              <a:t>a)</a:t>
            </a:r>
            <a:r>
              <a:rPr lang="es-ES" sz="1400" dirty="0"/>
              <a:t>  </a:t>
            </a:r>
            <a:r>
              <a:rPr lang="es-ES" sz="1400" b="1" dirty="0">
                <a:solidFill>
                  <a:srgbClr val="FF0000"/>
                </a:solidFill>
              </a:rPr>
              <a:t>__F_ </a:t>
            </a:r>
            <a:r>
              <a:rPr lang="es-ES" sz="1400" b="1" dirty="0"/>
              <a:t>La declaración del Ministro de Hacienda “el país ha logrado crecer por sobre la media del continente, generando un aumento significativo en la inversión de capital” se puede estudiar desde el punto de vista microeconómico</a:t>
            </a:r>
            <a:r>
              <a:rPr lang="es-ES" sz="1400" dirty="0"/>
              <a:t>.</a:t>
            </a:r>
          </a:p>
          <a:p>
            <a:pPr marL="0" lvl="0" indent="0">
              <a:buSzPts val="1400"/>
              <a:buNone/>
            </a:pPr>
            <a:r>
              <a:rPr lang="es-ES" sz="1400" b="1" dirty="0">
                <a:solidFill>
                  <a:srgbClr val="FF0000"/>
                </a:solidFill>
              </a:rPr>
              <a:t>Esto se debe realizar desde un punto de vista macroeconómico, ya que es un tema de interés a nivel estatal</a:t>
            </a:r>
            <a:r>
              <a:rPr lang="es-ES" sz="1400" b="1" dirty="0" smtClean="0">
                <a:solidFill>
                  <a:srgbClr val="FF0000"/>
                </a:solidFill>
              </a:rPr>
              <a:t>.</a:t>
            </a:r>
            <a:endParaRPr lang="es-ES" sz="1400" b="1" dirty="0"/>
          </a:p>
          <a:p>
            <a:pPr marL="0" lvl="0" indent="0" algn="just">
              <a:buSzPts val="1400"/>
              <a:buNone/>
            </a:pPr>
            <a:r>
              <a:rPr lang="es-ES" sz="1400" b="1" dirty="0"/>
              <a:t>b)</a:t>
            </a:r>
            <a:r>
              <a:rPr lang="es-ES" sz="1400" dirty="0"/>
              <a:t> </a:t>
            </a:r>
            <a:r>
              <a:rPr lang="es-ES" sz="1400" b="1" dirty="0">
                <a:solidFill>
                  <a:srgbClr val="FF0000"/>
                </a:solidFill>
              </a:rPr>
              <a:t>__F_ </a:t>
            </a:r>
            <a:r>
              <a:rPr lang="es-ES" sz="1400" b="1" dirty="0"/>
              <a:t>Un joven profesional compra su primer automóvil para pasear, utilizando un crédito a 4 años, pero al año perdió su trabajo y debe seguir pagando la deuda, por lo que utiliza el automóvil para transportar personas bajo la modalidad </a:t>
            </a:r>
            <a:r>
              <a:rPr lang="es-ES" sz="1400" b="1" dirty="0" err="1"/>
              <a:t>Uber</a:t>
            </a:r>
            <a:r>
              <a:rPr lang="es-ES" sz="1400" b="1" dirty="0"/>
              <a:t>. El automóvil pasó de ser utilizado como bien de consumo a intermedio.</a:t>
            </a:r>
          </a:p>
          <a:p>
            <a:pPr marL="0" lvl="0" indent="0">
              <a:buSzPts val="1400"/>
              <a:buNone/>
            </a:pPr>
            <a:r>
              <a:rPr lang="es-ES" sz="1400" b="1" dirty="0">
                <a:solidFill>
                  <a:srgbClr val="FF0000"/>
                </a:solidFill>
              </a:rPr>
              <a:t>El auto es un bien de tipo final, pues a satisfecho la necesidad…</a:t>
            </a:r>
          </a:p>
          <a:p>
            <a:endParaRPr lang="es-CL" dirty="0"/>
          </a:p>
        </p:txBody>
      </p:sp>
      <p:sp>
        <p:nvSpPr>
          <p:cNvPr id="5" name="Marcador de número de diapositiva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L" smtClean="0"/>
              <a:t>6</a:t>
            </a:fld>
            <a:endParaRPr lang="es-CL"/>
          </a:p>
        </p:txBody>
      </p:sp>
      <p:pic>
        <p:nvPicPr>
          <p:cNvPr id="2052" name="Picture 4" descr="Joven fue a su primer día de clases en instituto Santo Tomás y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515" y="2962468"/>
            <a:ext cx="1473449" cy="181628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rotWithShape="1">
          <a:blip r:embed="rId5"/>
          <a:srcRect l="13429" r="4345"/>
          <a:stretch/>
        </p:blipFill>
        <p:spPr>
          <a:xfrm>
            <a:off x="6041204" y="1299178"/>
            <a:ext cx="2476073" cy="1505667"/>
          </a:xfrm>
          <a:prstGeom prst="rect">
            <a:avLst/>
          </a:prstGeom>
        </p:spPr>
      </p:pic>
      <p:pic>
        <p:nvPicPr>
          <p:cNvPr id="9"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07684" y="309089"/>
            <a:ext cx="609600" cy="609600"/>
          </a:xfrm>
          <a:prstGeom prst="rect">
            <a:avLst/>
          </a:prstGeom>
        </p:spPr>
      </p:pic>
    </p:spTree>
    <p:extLst>
      <p:ext uri="{BB962C8B-B14F-4D97-AF65-F5344CB8AC3E}">
        <p14:creationId xmlns:p14="http://schemas.microsoft.com/office/powerpoint/2010/main" val="3208488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29"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4" name="Google Shape;444;p31"/>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sp>
        <p:nvSpPr>
          <p:cNvPr id="442" name="Google Shape;442;p31"/>
          <p:cNvSpPr txBox="1">
            <a:spLocks noGrp="1"/>
          </p:cNvSpPr>
          <p:nvPr>
            <p:ph type="body" idx="4294967295"/>
          </p:nvPr>
        </p:nvSpPr>
        <p:spPr>
          <a:xfrm>
            <a:off x="698643" y="431515"/>
            <a:ext cx="3441841" cy="4109663"/>
          </a:xfrm>
          <a:prstGeom prst="rect">
            <a:avLst/>
          </a:prstGeom>
        </p:spPr>
        <p:txBody>
          <a:bodyPr spcFirstLastPara="1" wrap="square" lIns="91425" tIns="91425" rIns="91425" bIns="91425" anchor="ctr" anchorCtr="0">
            <a:noAutofit/>
          </a:bodyPr>
          <a:lstStyle/>
          <a:p>
            <a:pPr marL="0" lvl="0" indent="0">
              <a:buSzPts val="1400"/>
              <a:buNone/>
            </a:pPr>
            <a:r>
              <a:rPr lang="es-CL" sz="1600" b="1" dirty="0"/>
              <a:t>c) </a:t>
            </a:r>
            <a:r>
              <a:rPr lang="es-CL" sz="1600" b="1" dirty="0">
                <a:solidFill>
                  <a:srgbClr val="66FF33"/>
                </a:solidFill>
              </a:rPr>
              <a:t>__V_</a:t>
            </a:r>
            <a:r>
              <a:rPr lang="es-CL" sz="1600" b="1" dirty="0">
                <a:solidFill>
                  <a:srgbClr val="92D050"/>
                </a:solidFill>
              </a:rPr>
              <a:t>_</a:t>
            </a:r>
            <a:r>
              <a:rPr lang="es-CL" sz="1600" b="1" dirty="0"/>
              <a:t> </a:t>
            </a:r>
            <a:r>
              <a:rPr lang="es-CL" sz="1400" dirty="0"/>
              <a:t>En el mercado de factores productivos, la familia cumple un rol fundamental debido a que actúa entregando trabajo</a:t>
            </a:r>
          </a:p>
          <a:p>
            <a:pPr marL="0" lvl="0" indent="0">
              <a:buSzPts val="1400"/>
              <a:buNone/>
            </a:pPr>
            <a:r>
              <a:rPr lang="es-ES" sz="1600" b="1" dirty="0"/>
              <a:t>d) </a:t>
            </a:r>
            <a:r>
              <a:rPr lang="es-ES" sz="1600" b="1" dirty="0">
                <a:solidFill>
                  <a:srgbClr val="FF0000"/>
                </a:solidFill>
              </a:rPr>
              <a:t>__F_</a:t>
            </a:r>
            <a:r>
              <a:rPr lang="es-ES" sz="1400" b="1" dirty="0">
                <a:solidFill>
                  <a:srgbClr val="FF0000"/>
                </a:solidFill>
              </a:rPr>
              <a:t>_ </a:t>
            </a:r>
            <a:r>
              <a:rPr lang="es-ES" sz="1400" dirty="0"/>
              <a:t>El gas para encender la estufa en invierno puede considerarse un bien de capital</a:t>
            </a:r>
          </a:p>
          <a:p>
            <a:pPr marL="0" lvl="0" indent="0" algn="just">
              <a:buSzPts val="1400"/>
              <a:buNone/>
            </a:pPr>
            <a:r>
              <a:rPr lang="es-ES" sz="1400" b="1" dirty="0">
                <a:solidFill>
                  <a:srgbClr val="FF0000"/>
                </a:solidFill>
              </a:rPr>
              <a:t>El gas es un bien de tipo complementario…</a:t>
            </a:r>
          </a:p>
          <a:p>
            <a:pPr marL="0" lvl="0" indent="0" algn="r" rtl="0">
              <a:spcBef>
                <a:spcPts val="600"/>
              </a:spcBef>
              <a:spcAft>
                <a:spcPts val="0"/>
              </a:spcAft>
              <a:buNone/>
            </a:pPr>
            <a:endParaRPr sz="1400" dirty="0"/>
          </a:p>
        </p:txBody>
      </p:sp>
      <p:sp>
        <p:nvSpPr>
          <p:cNvPr id="443" name="Google Shape;443;p31"/>
          <p:cNvSpPr/>
          <p:nvPr/>
        </p:nvSpPr>
        <p:spPr>
          <a:xfrm>
            <a:off x="5712759" y="1007140"/>
            <a:ext cx="1705200" cy="303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 dirty="0">
                <a:solidFill>
                  <a:srgbClr val="8E7CC3"/>
                </a:solidFill>
                <a:latin typeface="Inconsolata"/>
                <a:ea typeface="Inconsolata"/>
                <a:cs typeface="Inconsolata"/>
                <a:sym typeface="Inconsolata"/>
              </a:rPr>
              <a:t>Place your screenshot here</a:t>
            </a:r>
            <a:endParaRPr sz="600" dirty="0">
              <a:solidFill>
                <a:srgbClr val="8E7CC3"/>
              </a:solidFill>
              <a:latin typeface="Inconsolata"/>
              <a:ea typeface="Inconsolata"/>
              <a:cs typeface="Inconsolata"/>
              <a:sym typeface="Inconsolata"/>
            </a:endParaRPr>
          </a:p>
        </p:txBody>
      </p:sp>
      <p:sp>
        <p:nvSpPr>
          <p:cNvPr id="2" name="AutoShape 2" descr="Resultado de imagen para factores productiv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Resultado de imagen para factores productiv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9" name="Imagen 8"/>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846350" y="1422102"/>
            <a:ext cx="3773668" cy="2379336"/>
          </a:xfrm>
          <a:prstGeom prst="rect">
            <a:avLst/>
          </a:prstGeom>
        </p:spPr>
      </p:pic>
      <p:pic>
        <p:nvPicPr>
          <p:cNvPr id="10"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0634" y="39754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12"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52" name="Google Shape;452;p32"/>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
        <p:nvSpPr>
          <p:cNvPr id="450" name="Google Shape;450;p32"/>
          <p:cNvSpPr txBox="1">
            <a:spLocks noGrp="1"/>
          </p:cNvSpPr>
          <p:nvPr>
            <p:ph type="body" idx="4294967295"/>
          </p:nvPr>
        </p:nvSpPr>
        <p:spPr>
          <a:xfrm>
            <a:off x="523982" y="850968"/>
            <a:ext cx="3411019" cy="3927781"/>
          </a:xfrm>
          <a:prstGeom prst="rect">
            <a:avLst/>
          </a:prstGeom>
        </p:spPr>
        <p:txBody>
          <a:bodyPr spcFirstLastPara="1" wrap="square" lIns="91425" tIns="91425" rIns="91425" bIns="91425" anchor="ctr" anchorCtr="0">
            <a:noAutofit/>
          </a:bodyPr>
          <a:lstStyle/>
          <a:p>
            <a:pPr marL="0" lvl="0" indent="0">
              <a:buNone/>
            </a:pPr>
            <a:r>
              <a:rPr lang="es-ES" sz="1600" b="1" dirty="0"/>
              <a:t>e) </a:t>
            </a:r>
            <a:r>
              <a:rPr lang="es-ES" sz="1600" b="1" dirty="0">
                <a:solidFill>
                  <a:srgbClr val="FF0000"/>
                </a:solidFill>
              </a:rPr>
              <a:t>__F__</a:t>
            </a:r>
            <a:r>
              <a:rPr lang="es-ES" sz="1600" b="1" dirty="0"/>
              <a:t> </a:t>
            </a:r>
            <a:r>
              <a:rPr lang="es-ES" sz="1400" dirty="0"/>
              <a:t>Josefa adquirió un auto cuando aumentó su renta dejando de lado el transporte público. El auto corresponde a un ejemplo de bien complementario y de consumo. </a:t>
            </a:r>
          </a:p>
          <a:p>
            <a:pPr marL="0" lvl="0" indent="0">
              <a:buNone/>
            </a:pPr>
            <a:r>
              <a:rPr lang="es-ES" sz="1400" dirty="0">
                <a:solidFill>
                  <a:srgbClr val="FF0000"/>
                </a:solidFill>
              </a:rPr>
              <a:t>Bien sustituto y de consumo</a:t>
            </a:r>
            <a:endParaRPr lang="es-ES" sz="1400" dirty="0"/>
          </a:p>
          <a:p>
            <a:pPr marL="0" lvl="0" indent="0">
              <a:buNone/>
            </a:pPr>
            <a:r>
              <a:rPr lang="es-ES" sz="1600" b="1" dirty="0"/>
              <a:t>f) </a:t>
            </a:r>
            <a:r>
              <a:rPr lang="es-ES" sz="1600" b="1" dirty="0">
                <a:solidFill>
                  <a:srgbClr val="66FF33"/>
                </a:solidFill>
              </a:rPr>
              <a:t>__V__ </a:t>
            </a:r>
            <a:r>
              <a:rPr lang="es-ES" sz="1400" dirty="0"/>
              <a:t>Los cuatro huevos que compré para preparar un postre son considerados bienes perecederos e intermedios.</a:t>
            </a:r>
          </a:p>
          <a:p>
            <a:pPr marL="0" lvl="0" indent="0" algn="r" rtl="0">
              <a:spcBef>
                <a:spcPts val="600"/>
              </a:spcBef>
              <a:spcAft>
                <a:spcPts val="0"/>
              </a:spcAft>
              <a:buNone/>
            </a:pPr>
            <a:endParaRPr sz="1400" dirty="0"/>
          </a:p>
        </p:txBody>
      </p:sp>
      <p:sp>
        <p:nvSpPr>
          <p:cNvPr id="451" name="Google Shape;451;p32"/>
          <p:cNvSpPr/>
          <p:nvPr/>
        </p:nvSpPr>
        <p:spPr>
          <a:xfrm>
            <a:off x="5755100" y="1191125"/>
            <a:ext cx="1570200" cy="278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
                <a:solidFill>
                  <a:srgbClr val="8E7CC3"/>
                </a:solidFill>
                <a:latin typeface="Inconsolata"/>
                <a:ea typeface="Inconsolata"/>
                <a:cs typeface="Inconsolata"/>
                <a:sym typeface="Inconsolata"/>
              </a:rPr>
              <a:t>Place your screenshot here</a:t>
            </a:r>
            <a:endParaRPr sz="600">
              <a:solidFill>
                <a:srgbClr val="8E7CC3"/>
              </a:solidFill>
              <a:latin typeface="Inconsolata"/>
              <a:ea typeface="Inconsolata"/>
              <a:cs typeface="Inconsolata"/>
              <a:sym typeface="Inconsolata"/>
            </a:endParaRPr>
          </a:p>
        </p:txBody>
      </p:sp>
      <p:sp>
        <p:nvSpPr>
          <p:cNvPr id="2" name="AutoShape 2" descr="Cómo calculamos la ocupación del transporte público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Cómo calculamos la ocupación del transporte público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4" name="Imagen 3"/>
          <p:cNvPicPr>
            <a:picLocks noChangeAspect="1"/>
          </p:cNvPicPr>
          <p:nvPr/>
        </p:nvPicPr>
        <p:blipFill>
          <a:blip r:embed="rId5"/>
          <a:stretch>
            <a:fillRect/>
          </a:stretch>
        </p:blipFill>
        <p:spPr>
          <a:xfrm>
            <a:off x="5308907" y="1446889"/>
            <a:ext cx="2914650" cy="1571625"/>
          </a:xfrm>
          <a:prstGeom prst="rect">
            <a:avLst/>
          </a:prstGeom>
        </p:spPr>
      </p:pic>
      <p:pic>
        <p:nvPicPr>
          <p:cNvPr id="5"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23557" y="404607"/>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4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4"/>
          <p:cNvSpPr/>
          <p:nvPr/>
        </p:nvSpPr>
        <p:spPr>
          <a:xfrm>
            <a:off x="4980550" y="380144"/>
            <a:ext cx="3855147" cy="439860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8E7CC3"/>
          </a:solidFill>
          <a:ln w="9525" cap="flat" cmpd="sng">
            <a:solidFill>
              <a:srgbClr val="0E004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sp>
        <p:nvSpPr>
          <p:cNvPr id="466" name="Google Shape;466;p34"/>
          <p:cNvSpPr txBox="1">
            <a:spLocks noGrp="1"/>
          </p:cNvSpPr>
          <p:nvPr>
            <p:ph type="body" idx="4294967295"/>
          </p:nvPr>
        </p:nvSpPr>
        <p:spPr>
          <a:xfrm>
            <a:off x="267128" y="839788"/>
            <a:ext cx="4212404" cy="3465512"/>
          </a:xfrm>
          <a:prstGeom prst="rect">
            <a:avLst/>
          </a:prstGeom>
        </p:spPr>
        <p:txBody>
          <a:bodyPr spcFirstLastPara="1" wrap="square" lIns="91425" tIns="91425" rIns="91425" bIns="91425" anchor="ctr" anchorCtr="0">
            <a:noAutofit/>
          </a:bodyPr>
          <a:lstStyle/>
          <a:p>
            <a:pPr marL="0" lvl="0" indent="0" algn="r">
              <a:buNone/>
            </a:pPr>
            <a:r>
              <a:rPr lang="es-ES" sz="1400" dirty="0">
                <a:latin typeface="Garamond" panose="02020404030301010803" pitchFamily="18" charset="0"/>
                <a:ea typeface="Calibri" panose="020F0502020204030204" pitchFamily="34" charset="0"/>
                <a:cs typeface="Times New Roman" panose="02020603050405020304" pitchFamily="18" charset="0"/>
              </a:rPr>
              <a:t>4. </a:t>
            </a:r>
            <a:r>
              <a:rPr lang="es-ES" sz="1400" dirty="0">
                <a:latin typeface="Inconsolata" panose="020B0604020202020204" charset="0"/>
                <a:ea typeface="Calibri" panose="020F0502020204030204" pitchFamily="34" charset="0"/>
                <a:cs typeface="Times New Roman" panose="02020603050405020304" pitchFamily="18" charset="0"/>
              </a:rPr>
              <a:t>Observa la pregunta extractada del cuestionario censo 2017. De acuerdo al factor trabajo, señala </a:t>
            </a:r>
            <a:r>
              <a:rPr lang="es-ES" sz="1400" b="1" dirty="0">
                <a:latin typeface="Inconsolata" panose="020B0604020202020204" charset="0"/>
                <a:ea typeface="Calibri" panose="020F0502020204030204" pitchFamily="34" charset="0"/>
                <a:cs typeface="Times New Roman" panose="02020603050405020304" pitchFamily="18" charset="0"/>
              </a:rPr>
              <a:t>cuál es la condición de la persona que respondió y justifica tu respuesta. </a:t>
            </a:r>
            <a:r>
              <a:rPr lang="es-ES" sz="1400" dirty="0">
                <a:latin typeface="Inconsolata" panose="020B0604020202020204" charset="0"/>
                <a:ea typeface="Calibri" panose="020F0502020204030204" pitchFamily="34" charset="0"/>
                <a:cs typeface="Times New Roman" panose="02020603050405020304" pitchFamily="18" charset="0"/>
              </a:rPr>
              <a:t>(2 </a:t>
            </a:r>
            <a:r>
              <a:rPr lang="es-ES" sz="1400" dirty="0" smtClean="0">
                <a:latin typeface="Inconsolata" panose="020B0604020202020204" charset="0"/>
                <a:ea typeface="Calibri" panose="020F0502020204030204" pitchFamily="34" charset="0"/>
                <a:cs typeface="Times New Roman" panose="02020603050405020304" pitchFamily="18" charset="0"/>
              </a:rPr>
              <a:t>puntos)</a:t>
            </a:r>
          </a:p>
          <a:p>
            <a:pPr marL="0" lvl="0" indent="0" algn="r">
              <a:buNone/>
            </a:pPr>
            <a:endParaRPr lang="es-ES" sz="1400" dirty="0">
              <a:latin typeface="Inconsolata" panose="020B0604020202020204" charset="0"/>
              <a:cs typeface="Times New Roman" panose="02020603050405020304" pitchFamily="18" charset="0"/>
            </a:endParaRPr>
          </a:p>
          <a:p>
            <a:pPr algn="just">
              <a:lnSpc>
                <a:spcPct val="107000"/>
              </a:lnSpc>
            </a:pPr>
            <a:r>
              <a:rPr lang="es-CL" sz="1400" dirty="0">
                <a:solidFill>
                  <a:srgbClr val="FF0000"/>
                </a:solidFill>
                <a:latin typeface="Inconsolata" panose="020B0604020202020204" charset="0"/>
                <a:ea typeface="Calibri" panose="020F0502020204030204" pitchFamily="34" charset="0"/>
                <a:cs typeface="Times New Roman" panose="02020603050405020304" pitchFamily="18" charset="0"/>
              </a:rPr>
              <a:t>La persona corresponde al ámbito de la PEA, ya que se encuentra desempleada y en búsqueda de un nuevo empleo.</a:t>
            </a:r>
            <a:endParaRPr lang="es-CL" sz="1400" dirty="0">
              <a:latin typeface="Inconsolata" panose="020B0604020202020204" charset="0"/>
              <a:ea typeface="Calibri" panose="020F0502020204030204" pitchFamily="34" charset="0"/>
              <a:cs typeface="Times New Roman" panose="02020603050405020304" pitchFamily="18" charset="0"/>
            </a:endParaRPr>
          </a:p>
          <a:p>
            <a:pPr marL="0" lvl="0" indent="0">
              <a:buNone/>
            </a:pPr>
            <a:endParaRPr lang="es-ES" sz="1400" dirty="0" smtClean="0">
              <a:latin typeface="Garamond" panose="02020404030301010803" pitchFamily="18" charset="0"/>
              <a:cs typeface="Times New Roman" panose="02020603050405020304" pitchFamily="18" charset="0"/>
            </a:endParaRPr>
          </a:p>
          <a:p>
            <a:pPr marL="0" lvl="0" indent="0" algn="r">
              <a:buNone/>
            </a:pPr>
            <a:endParaRPr lang="es-ES" sz="1400" dirty="0">
              <a:latin typeface="Garamond" panose="02020404030301010803" pitchFamily="18" charset="0"/>
              <a:cs typeface="Times New Roman" panose="02020603050405020304" pitchFamily="18" charset="0"/>
            </a:endParaRPr>
          </a:p>
          <a:p>
            <a:pPr marL="0" lvl="0" indent="0" algn="r">
              <a:buNone/>
            </a:pPr>
            <a:endParaRPr sz="1400" dirty="0"/>
          </a:p>
        </p:txBody>
      </p:sp>
      <p:sp>
        <p:nvSpPr>
          <p:cNvPr id="467" name="Google Shape;467;p34"/>
          <p:cNvSpPr/>
          <p:nvPr/>
        </p:nvSpPr>
        <p:spPr>
          <a:xfrm>
            <a:off x="5131052" y="1239250"/>
            <a:ext cx="3539700" cy="222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
                <a:solidFill>
                  <a:srgbClr val="8E7CC3"/>
                </a:solidFill>
                <a:latin typeface="Inconsolata"/>
                <a:ea typeface="Inconsolata"/>
                <a:cs typeface="Inconsolata"/>
                <a:sym typeface="Inconsolata"/>
              </a:rPr>
              <a:t>Place your screenshot here</a:t>
            </a:r>
            <a:endParaRPr sz="600">
              <a:solidFill>
                <a:srgbClr val="8E7CC3"/>
              </a:solidFill>
              <a:latin typeface="Inconsolata"/>
              <a:ea typeface="Inconsolata"/>
              <a:cs typeface="Inconsolata"/>
              <a:sym typeface="Inconsolata"/>
            </a:endParaRPr>
          </a:p>
        </p:txBody>
      </p:sp>
      <p:pic>
        <p:nvPicPr>
          <p:cNvPr id="6" name="0 Imagen" descr="pea.png"/>
          <p:cNvPicPr/>
          <p:nvPr/>
        </p:nvPicPr>
        <p:blipFill rotWithShape="1">
          <a:blip r:embed="rId5" cstate="print">
            <a:grayscl/>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rcRect l="5329" t="3109" r="4077" b="5628"/>
          <a:stretch/>
        </p:blipFill>
        <p:spPr bwMode="auto">
          <a:xfrm>
            <a:off x="5424756" y="839788"/>
            <a:ext cx="3071972" cy="2930828"/>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76179" y="200097"/>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4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Hecate template">
  <a:themeElements>
    <a:clrScheme name="Custom 347">
      <a:dk1>
        <a:srgbClr val="0E004A"/>
      </a:dk1>
      <a:lt1>
        <a:srgbClr val="FFFFFF"/>
      </a:lt1>
      <a:dk2>
        <a:srgbClr val="8E7CC3"/>
      </a:dk2>
      <a:lt2>
        <a:srgbClr val="ECE9F0"/>
      </a:lt2>
      <a:accent1>
        <a:srgbClr val="432E64"/>
      </a:accent1>
      <a:accent2>
        <a:srgbClr val="51387A"/>
      </a:accent2>
      <a:accent3>
        <a:srgbClr val="C20E9B"/>
      </a:accent3>
      <a:accent4>
        <a:srgbClr val="00B4C2"/>
      </a:accent4>
      <a:accent5>
        <a:srgbClr val="FF9900"/>
      </a:accent5>
      <a:accent6>
        <a:srgbClr val="6D9EEB"/>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TotalTime>
  <Words>1772</Words>
  <Application>Microsoft Office PowerPoint</Application>
  <PresentationFormat>Presentación en pantalla (16:9)</PresentationFormat>
  <Paragraphs>95</Paragraphs>
  <Slides>16</Slides>
  <Notes>8</Notes>
  <HiddenSlides>0</HiddenSlides>
  <MMClips>16</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Inconsolata</vt:lpstr>
      <vt:lpstr>Garamond</vt:lpstr>
      <vt:lpstr>Calibri</vt:lpstr>
      <vt:lpstr>Times New Roman</vt:lpstr>
      <vt:lpstr>Arial</vt:lpstr>
      <vt:lpstr>Nixie One</vt:lpstr>
      <vt:lpstr>Hecate template</vt:lpstr>
      <vt:lpstr>Liceo 1 “Javiera Carrera”   IV° Realidad Nacional    Prof. Pablo González  </vt:lpstr>
      <vt:lpstr>Respuestas Correctas Guía Economía</vt:lpstr>
      <vt:lpstr>Presentación de PowerPoint</vt:lpstr>
      <vt:lpstr>Lee el texto de la novela Robinson Crusoe y contesta pregunta 2: </vt:lpstr>
      <vt:lpstr>Presentación de PowerPoint</vt:lpstr>
      <vt:lpstr>3. Contesta V o F según corresponda a cada afirmación. Explique en términos económicos las oraciones falsas. (1 punto c/u; 6 puntos totales) </vt:lpstr>
      <vt:lpstr>Presentación de PowerPoint</vt:lpstr>
      <vt:lpstr>Presentación de PowerPoint</vt:lpstr>
      <vt:lpstr>Presentación de PowerPoint</vt:lpstr>
      <vt:lpstr>Lee atentamente el siguiente texto y contesta la pregunta 5:  El Parlamento Europeo Pone Fin A Los 'Minerales De Sangre'                                            20/03/2017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Liceo 1 “Javiera Carrera”  IV° Realidad Nacional Prof. Pablo González</dc:title>
  <dc:creator>Lidia</dc:creator>
  <cp:lastModifiedBy>Lidia</cp:lastModifiedBy>
  <cp:revision>19</cp:revision>
  <dcterms:modified xsi:type="dcterms:W3CDTF">2020-06-15T02:57:13Z</dcterms:modified>
</cp:coreProperties>
</file>