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7" r:id="rId3"/>
    <p:sldId id="273" r:id="rId4"/>
    <p:sldId id="27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  <p:sldId id="269" r:id="rId15"/>
    <p:sldId id="270" r:id="rId16"/>
    <p:sldId id="265" r:id="rId17"/>
  </p:sldIdLst>
  <p:sldSz cx="9906000" cy="6858000" type="A4"/>
  <p:notesSz cx="6858000" cy="9144000"/>
  <p:defaultTextStyle>
    <a:defPPr>
      <a:defRPr lang="es-CL"/>
    </a:defPPr>
    <a:lvl1pPr marL="0" algn="l" defTabSz="9578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0" algn="l" defTabSz="9578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02" algn="l" defTabSz="9578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02" algn="l" defTabSz="9578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03" algn="l" defTabSz="9578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03" algn="l" defTabSz="9578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04" algn="l" defTabSz="9578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05" algn="l" defTabSz="9578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05" algn="l" defTabSz="95780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1296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461A1-3593-441E-A844-D89B80B96545}" type="datetimeFigureOut">
              <a:rPr lang="es-ES" smtClean="0"/>
              <a:pPr/>
              <a:t>18/06/2020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78DC5-DF0E-4C7B-A72B-7B7B5C55EE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78DC5-DF0E-4C7B-A72B-7B7B5C55EE7E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1678-ED2B-4094-A017-6CC963C4BDBC}" type="datetimeFigureOut">
              <a:rPr lang="es-CL" smtClean="0"/>
              <a:pPr/>
              <a:t>18-06-2020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95ED-B46C-4D4E-B70F-D89EB8CEA41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1678-ED2B-4094-A017-6CC963C4BDBC}" type="datetimeFigureOut">
              <a:rPr lang="es-CL" smtClean="0"/>
              <a:pPr/>
              <a:t>18-06-2020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95ED-B46C-4D4E-B70F-D89EB8CEA41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1678-ED2B-4094-A017-6CC963C4BDBC}" type="datetimeFigureOut">
              <a:rPr lang="es-CL" smtClean="0"/>
              <a:pPr/>
              <a:t>18-06-2020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95ED-B46C-4D4E-B70F-D89EB8CEA41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1678-ED2B-4094-A017-6CC963C4BDBC}" type="datetimeFigureOut">
              <a:rPr lang="es-CL" smtClean="0"/>
              <a:pPr/>
              <a:t>18-06-2020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95ED-B46C-4D4E-B70F-D89EB8CEA41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1678-ED2B-4094-A017-6CC963C4BDBC}" type="datetimeFigureOut">
              <a:rPr lang="es-CL" smtClean="0"/>
              <a:pPr/>
              <a:t>18-06-2020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95ED-B46C-4D4E-B70F-D89EB8CEA41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1678-ED2B-4094-A017-6CC963C4BDBC}" type="datetimeFigureOut">
              <a:rPr lang="es-CL" smtClean="0"/>
              <a:pPr/>
              <a:t>18-06-2020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95ED-B46C-4D4E-B70F-D89EB8CEA41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0" indent="0">
              <a:buNone/>
              <a:defRPr sz="2100" b="1"/>
            </a:lvl2pPr>
            <a:lvl3pPr marL="957802" indent="0">
              <a:buNone/>
              <a:defRPr sz="1900" b="1"/>
            </a:lvl3pPr>
            <a:lvl4pPr marL="1436702" indent="0">
              <a:buNone/>
              <a:defRPr sz="1700" b="1"/>
            </a:lvl4pPr>
            <a:lvl5pPr marL="1915603" indent="0">
              <a:buNone/>
              <a:defRPr sz="1700" b="1"/>
            </a:lvl5pPr>
            <a:lvl6pPr marL="2394503" indent="0">
              <a:buNone/>
              <a:defRPr sz="1700" b="1"/>
            </a:lvl6pPr>
            <a:lvl7pPr marL="2873404" indent="0">
              <a:buNone/>
              <a:defRPr sz="1700" b="1"/>
            </a:lvl7pPr>
            <a:lvl8pPr marL="3352305" indent="0">
              <a:buNone/>
              <a:defRPr sz="1700" b="1"/>
            </a:lvl8pPr>
            <a:lvl9pPr marL="3831205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0" indent="0">
              <a:buNone/>
              <a:defRPr sz="2100" b="1"/>
            </a:lvl2pPr>
            <a:lvl3pPr marL="957802" indent="0">
              <a:buNone/>
              <a:defRPr sz="1900" b="1"/>
            </a:lvl3pPr>
            <a:lvl4pPr marL="1436702" indent="0">
              <a:buNone/>
              <a:defRPr sz="1700" b="1"/>
            </a:lvl4pPr>
            <a:lvl5pPr marL="1915603" indent="0">
              <a:buNone/>
              <a:defRPr sz="1700" b="1"/>
            </a:lvl5pPr>
            <a:lvl6pPr marL="2394503" indent="0">
              <a:buNone/>
              <a:defRPr sz="1700" b="1"/>
            </a:lvl6pPr>
            <a:lvl7pPr marL="2873404" indent="0">
              <a:buNone/>
              <a:defRPr sz="1700" b="1"/>
            </a:lvl7pPr>
            <a:lvl8pPr marL="3352305" indent="0">
              <a:buNone/>
              <a:defRPr sz="1700" b="1"/>
            </a:lvl8pPr>
            <a:lvl9pPr marL="3831205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1678-ED2B-4094-A017-6CC963C4BDBC}" type="datetimeFigureOut">
              <a:rPr lang="es-CL" smtClean="0"/>
              <a:pPr/>
              <a:t>18-06-2020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95ED-B46C-4D4E-B70F-D89EB8CEA41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1678-ED2B-4094-A017-6CC963C4BDBC}" type="datetimeFigureOut">
              <a:rPr lang="es-CL" smtClean="0"/>
              <a:pPr/>
              <a:t>18-06-2020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95ED-B46C-4D4E-B70F-D89EB8CEA41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1678-ED2B-4094-A017-6CC963C4BDBC}" type="datetimeFigureOut">
              <a:rPr lang="es-CL" smtClean="0"/>
              <a:pPr/>
              <a:t>18-06-2020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95ED-B46C-4D4E-B70F-D89EB8CEA41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2" y="273050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1" y="1435100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0" indent="0">
              <a:buNone/>
              <a:defRPr sz="1200"/>
            </a:lvl2pPr>
            <a:lvl3pPr marL="957802" indent="0">
              <a:buNone/>
              <a:defRPr sz="1100"/>
            </a:lvl3pPr>
            <a:lvl4pPr marL="1436702" indent="0">
              <a:buNone/>
              <a:defRPr sz="1000"/>
            </a:lvl4pPr>
            <a:lvl5pPr marL="1915603" indent="0">
              <a:buNone/>
              <a:defRPr sz="1000"/>
            </a:lvl5pPr>
            <a:lvl6pPr marL="2394503" indent="0">
              <a:buNone/>
              <a:defRPr sz="1000"/>
            </a:lvl6pPr>
            <a:lvl7pPr marL="2873404" indent="0">
              <a:buNone/>
              <a:defRPr sz="1000"/>
            </a:lvl7pPr>
            <a:lvl8pPr marL="3352305" indent="0">
              <a:buNone/>
              <a:defRPr sz="1000"/>
            </a:lvl8pPr>
            <a:lvl9pPr marL="3831205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1678-ED2B-4094-A017-6CC963C4BDBC}" type="datetimeFigureOut">
              <a:rPr lang="es-CL" smtClean="0"/>
              <a:pPr/>
              <a:t>18-06-2020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95ED-B46C-4D4E-B70F-D89EB8CEA41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900" indent="0">
              <a:buNone/>
              <a:defRPr sz="2900"/>
            </a:lvl2pPr>
            <a:lvl3pPr marL="957802" indent="0">
              <a:buNone/>
              <a:defRPr sz="2500"/>
            </a:lvl3pPr>
            <a:lvl4pPr marL="1436702" indent="0">
              <a:buNone/>
              <a:defRPr sz="2100"/>
            </a:lvl4pPr>
            <a:lvl5pPr marL="1915603" indent="0">
              <a:buNone/>
              <a:defRPr sz="2100"/>
            </a:lvl5pPr>
            <a:lvl6pPr marL="2394503" indent="0">
              <a:buNone/>
              <a:defRPr sz="2100"/>
            </a:lvl6pPr>
            <a:lvl7pPr marL="2873404" indent="0">
              <a:buNone/>
              <a:defRPr sz="2100"/>
            </a:lvl7pPr>
            <a:lvl8pPr marL="3352305" indent="0">
              <a:buNone/>
              <a:defRPr sz="2100"/>
            </a:lvl8pPr>
            <a:lvl9pPr marL="3831205" indent="0">
              <a:buNone/>
              <a:defRPr sz="21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0" indent="0">
              <a:buNone/>
              <a:defRPr sz="1200"/>
            </a:lvl2pPr>
            <a:lvl3pPr marL="957802" indent="0">
              <a:buNone/>
              <a:defRPr sz="1100"/>
            </a:lvl3pPr>
            <a:lvl4pPr marL="1436702" indent="0">
              <a:buNone/>
              <a:defRPr sz="1000"/>
            </a:lvl4pPr>
            <a:lvl5pPr marL="1915603" indent="0">
              <a:buNone/>
              <a:defRPr sz="1000"/>
            </a:lvl5pPr>
            <a:lvl6pPr marL="2394503" indent="0">
              <a:buNone/>
              <a:defRPr sz="1000"/>
            </a:lvl6pPr>
            <a:lvl7pPr marL="2873404" indent="0">
              <a:buNone/>
              <a:defRPr sz="1000"/>
            </a:lvl7pPr>
            <a:lvl8pPr marL="3352305" indent="0">
              <a:buNone/>
              <a:defRPr sz="1000"/>
            </a:lvl8pPr>
            <a:lvl9pPr marL="3831205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1678-ED2B-4094-A017-6CC963C4BDBC}" type="datetimeFigureOut">
              <a:rPr lang="es-CL" smtClean="0"/>
              <a:pPr/>
              <a:t>18-06-2020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C95ED-B46C-4D4E-B70F-D89EB8CEA41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0" tIns="47890" rIns="95780" bIns="4789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0" tIns="47890" rIns="95780" bIns="4789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5780" tIns="47890" rIns="95780" bIns="478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E1678-ED2B-4094-A017-6CC963C4BDBC}" type="datetimeFigureOut">
              <a:rPr lang="es-CL" smtClean="0"/>
              <a:pPr/>
              <a:t>18-06-2020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5780" tIns="47890" rIns="95780" bIns="478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5780" tIns="47890" rIns="95780" bIns="478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C95ED-B46C-4D4E-B70F-D89EB8CEA41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0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76" indent="-359176" algn="l" defTabSz="957802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14" indent="-299313" algn="l" defTabSz="95780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52" indent="-239451" algn="l" defTabSz="9578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52" indent="-239451" algn="l" defTabSz="95780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53" indent="-239451" algn="l" defTabSz="95780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54" indent="-239451" algn="l" defTabSz="95780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854" indent="-239451" algn="l" defTabSz="95780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755" indent="-239451" algn="l" defTabSz="95780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656" indent="-239451" algn="l" defTabSz="95780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578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0" algn="l" defTabSz="9578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02" algn="l" defTabSz="9578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02" algn="l" defTabSz="9578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03" algn="l" defTabSz="9578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03" algn="l" defTabSz="9578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04" algn="l" defTabSz="9578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05" algn="l" defTabSz="9578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05" algn="l" defTabSz="9578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6536" y="2636912"/>
            <a:ext cx="8420100" cy="1470025"/>
          </a:xfrm>
        </p:spPr>
        <p:txBody>
          <a:bodyPr>
            <a:normAutofit fontScale="90000"/>
          </a:bodyPr>
          <a:lstStyle/>
          <a:p>
            <a:r>
              <a:rPr lang="es-CL" b="1" u="sng" dirty="0"/>
              <a:t>Retroalimentación Actividad 1  Calificada </a:t>
            </a:r>
            <a:br>
              <a:rPr lang="es-CL" b="1" u="sng" dirty="0"/>
            </a:br>
            <a:r>
              <a:rPr lang="es-CL" b="1" u="sng" dirty="0"/>
              <a:t>4° diferenciado</a:t>
            </a:r>
            <a:br>
              <a:rPr lang="es-CL" dirty="0"/>
            </a:br>
            <a:r>
              <a:rPr lang="es-CL" i="1" dirty="0"/>
              <a:t>Tema: ECOLOGIA </a:t>
            </a:r>
            <a:br>
              <a:rPr lang="es-CL" dirty="0"/>
            </a:br>
            <a:endParaRPr lang="es-CL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496616" y="4437112"/>
            <a:ext cx="6934200" cy="1080120"/>
          </a:xfrm>
        </p:spPr>
        <p:txBody>
          <a:bodyPr>
            <a:normAutofit fontScale="92500" lnSpcReduction="20000"/>
          </a:bodyPr>
          <a:lstStyle/>
          <a:p>
            <a:r>
              <a:rPr lang="es-CL" sz="1700" dirty="0"/>
              <a:t>L</a:t>
            </a:r>
            <a:r>
              <a:rPr lang="es-CL" sz="1700" dirty="0">
                <a:solidFill>
                  <a:schemeClr val="bg1">
                    <a:lumMod val="50000"/>
                  </a:schemeClr>
                </a:solidFill>
              </a:rPr>
              <a:t>iceo N º 1 </a:t>
            </a:r>
            <a:r>
              <a:rPr lang="es-CL" sz="1700" dirty="0" err="1">
                <a:solidFill>
                  <a:schemeClr val="bg1">
                    <a:lumMod val="50000"/>
                  </a:schemeClr>
                </a:solidFill>
              </a:rPr>
              <a:t>Javiera</a:t>
            </a:r>
            <a:r>
              <a:rPr lang="es-CL" sz="1700" dirty="0">
                <a:solidFill>
                  <a:schemeClr val="bg1">
                    <a:lumMod val="50000"/>
                  </a:schemeClr>
                </a:solidFill>
              </a:rPr>
              <a:t> Carrera </a:t>
            </a:r>
          </a:p>
          <a:p>
            <a:r>
              <a:rPr lang="es-CL" sz="1700" dirty="0">
                <a:solidFill>
                  <a:schemeClr val="bg1">
                    <a:lumMod val="50000"/>
                  </a:schemeClr>
                </a:solidFill>
              </a:rPr>
              <a:t>Dpto.: Biología</a:t>
            </a:r>
          </a:p>
          <a:p>
            <a:r>
              <a:rPr lang="es-CL" sz="1700" dirty="0">
                <a:solidFill>
                  <a:schemeClr val="bg1">
                    <a:lumMod val="50000"/>
                  </a:schemeClr>
                </a:solidFill>
              </a:rPr>
              <a:t>Prof. Coordinadora: Marta Ruiz C.</a:t>
            </a:r>
          </a:p>
          <a:p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Profesora encargada: Roxana NL</a:t>
            </a:r>
            <a:endParaRPr lang="es-CL" sz="17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CL" dirty="0"/>
          </a:p>
        </p:txBody>
      </p:sp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536" y="548680"/>
            <a:ext cx="20162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254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7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4488" y="332656"/>
            <a:ext cx="9289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/>
              <a:t>7. La siguiente tabla representa grupos de organismos de distintas zonas del país, a partir de ella responda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764704"/>
            <a:ext cx="74888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488504" y="3573016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/>
              <a:t>a)  Indique cuál es la diferencia entre las cadenas y las redes tróficas y cuál de ellas es la representación más exacta de las relaciones de alimentación efectivas en los ecosistemas (1 pto)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60512" y="436510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>
                <a:solidFill>
                  <a:srgbClr val="FF0066"/>
                </a:solidFill>
              </a:rPr>
              <a:t>Las redes son un conjunto de cadenas y son mas representativas en el ecosistema, ya que, comúnmente los organismos ocupan diferentes niveles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6496" y="188640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/>
              <a:t>b) Seleccione 2 zonas y elabore dos cadenas alimentarias en las que interactúen algunos de estos organismos.(2 </a:t>
            </a:r>
            <a:r>
              <a:rPr lang="es-CL" sz="1400" b="1" dirty="0" err="1"/>
              <a:t>pts</a:t>
            </a:r>
            <a:r>
              <a:rPr lang="es-CL" sz="1400" b="1" dirty="0"/>
              <a:t>)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980728"/>
            <a:ext cx="3851139" cy="17281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9064" y="620688"/>
            <a:ext cx="3097213" cy="3074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5048" y="3933056"/>
            <a:ext cx="3456384" cy="22884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513" y="3068961"/>
            <a:ext cx="3820984" cy="2636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7 CuadroTexto"/>
          <p:cNvSpPr txBox="1"/>
          <p:nvPr/>
        </p:nvSpPr>
        <p:spPr>
          <a:xfrm>
            <a:off x="238092" y="578645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</a:rPr>
              <a:t>En la figura aparecen diversidad de tramas tróficas en las diferentes zonas  geográficas del país, podías dibujar cualquier cadena trófica dentro de las tramas.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44488" y="3284984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b="1" dirty="0"/>
              <a:t>e) Sabiendo que los Conejos y el Maqui son consumido por los humanos, ¿qué sucedería con esta trama trófica, si estas especies son sobreexplotadas comercialmente? (1 pto)</a:t>
            </a:r>
          </a:p>
          <a:p>
            <a:pPr algn="just"/>
            <a:endParaRPr lang="es-CL" sz="1400" b="1" dirty="0"/>
          </a:p>
          <a:p>
            <a:pPr algn="just"/>
            <a:r>
              <a:rPr lang="es-CL" sz="1400" b="1" dirty="0">
                <a:solidFill>
                  <a:srgbClr val="FF0066"/>
                </a:solidFill>
              </a:rPr>
              <a:t>se altera la trama debido a la falta de productor y consumidores afectando a aquellos organismos que se alimentan directa y únicamente de ellos, como el ratón </a:t>
            </a:r>
            <a:r>
              <a:rPr lang="es-CL" sz="1400" b="1" dirty="0" err="1">
                <a:solidFill>
                  <a:srgbClr val="FF0066"/>
                </a:solidFill>
              </a:rPr>
              <a:t>chinchilla</a:t>
            </a:r>
            <a:r>
              <a:rPr lang="es-CL" sz="1400" b="1" dirty="0">
                <a:solidFill>
                  <a:srgbClr val="FF0066"/>
                </a:solidFill>
              </a:rPr>
              <a:t> , los insectos y la lechuza</a:t>
            </a:r>
          </a:p>
          <a:p>
            <a:pPr algn="just"/>
            <a:endParaRPr lang="es-CL" sz="1400" dirty="0"/>
          </a:p>
          <a:p>
            <a:pPr algn="just"/>
            <a:r>
              <a:rPr lang="es-CL" sz="1400" b="1" dirty="0"/>
              <a:t>f) Algunos barcos pesqueros se dedican a capturar el </a:t>
            </a:r>
            <a:r>
              <a:rPr lang="es-CL" sz="1400" b="1" dirty="0" err="1"/>
              <a:t>krill</a:t>
            </a:r>
            <a:r>
              <a:rPr lang="es-CL" sz="1400" b="1" dirty="0"/>
              <a:t> de los mares antárticos. ¿Qué efectos puede provocar esta situación en la trama alimentaria? Fundamenten su respuesta. (1 pto)</a:t>
            </a:r>
          </a:p>
          <a:p>
            <a:pPr algn="just"/>
            <a:endParaRPr lang="es-CL" sz="1400" dirty="0"/>
          </a:p>
          <a:p>
            <a:pPr algn="just"/>
            <a:r>
              <a:rPr lang="es-CL" sz="1400" b="1" dirty="0">
                <a:solidFill>
                  <a:srgbClr val="FF0066"/>
                </a:solidFill>
              </a:rPr>
              <a:t>El </a:t>
            </a:r>
            <a:r>
              <a:rPr lang="es-CL" sz="1400" b="1" dirty="0" err="1">
                <a:solidFill>
                  <a:srgbClr val="FF0066"/>
                </a:solidFill>
              </a:rPr>
              <a:t>krill</a:t>
            </a:r>
            <a:r>
              <a:rPr lang="es-CL" sz="1400" b="1" dirty="0">
                <a:solidFill>
                  <a:srgbClr val="FF0066"/>
                </a:solidFill>
              </a:rPr>
              <a:t> es un organismo base en la trama alimenticia ya que es alimento de muchos consumidores provocando una alteración del ecosistema, produciendo que algunos de ellos migren o se mueran por falta de alimento como el pingüino </a:t>
            </a:r>
            <a:r>
              <a:rPr lang="es-CL" sz="1400" b="1" dirty="0" err="1">
                <a:solidFill>
                  <a:srgbClr val="FF0066"/>
                </a:solidFill>
              </a:rPr>
              <a:t>adelaida</a:t>
            </a:r>
            <a:r>
              <a:rPr lang="es-CL" sz="1400" b="1" dirty="0">
                <a:solidFill>
                  <a:srgbClr val="FF0066"/>
                </a:solidFill>
              </a:rPr>
              <a:t> y la foca cangrejera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9024" y="332656"/>
            <a:ext cx="3816424" cy="23974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6 Rectángulo"/>
          <p:cNvSpPr/>
          <p:nvPr/>
        </p:nvSpPr>
        <p:spPr>
          <a:xfrm>
            <a:off x="416496" y="333257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1400" b="1" dirty="0">
                <a:solidFill>
                  <a:prstClr val="black"/>
                </a:solidFill>
              </a:rPr>
              <a:t>c) Realice una trama trófica con los organismos de mar y costa Antártica incluyendo las flechas que indican como  fluye la energía. (2 </a:t>
            </a:r>
            <a:r>
              <a:rPr lang="es-CL" sz="1400" b="1" dirty="0" err="1">
                <a:solidFill>
                  <a:prstClr val="black"/>
                </a:solidFill>
              </a:rPr>
              <a:t>pts</a:t>
            </a:r>
            <a:r>
              <a:rPr lang="es-CL" sz="1400" b="1" dirty="0">
                <a:solidFill>
                  <a:prstClr val="black"/>
                </a:solidFill>
              </a:rPr>
              <a:t>) indican niveles y flechas correctamente ( Ver figura)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16496" y="1412776"/>
            <a:ext cx="4536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L" sz="1400" b="1" dirty="0">
                <a:solidFill>
                  <a:prstClr val="black"/>
                </a:solidFill>
              </a:rPr>
              <a:t>d) Indique las consecuencias para el ecosistema si se altera un componente abiótico, por ejemplo, si sube la temperatura promedio del agua?(1 pto)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16496" y="2204864"/>
            <a:ext cx="446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L" sz="1400" b="1" dirty="0">
                <a:solidFill>
                  <a:srgbClr val="FF0066"/>
                </a:solidFill>
              </a:rPr>
              <a:t>Se afectan todos los organismos que deben adaptarse al cambio, algunos aumentan su población, otros mueren y otros aumentan su tamaño</a:t>
            </a:r>
            <a:endParaRPr lang="es-CL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46"/>
          </a:xfrm>
        </p:spPr>
        <p:txBody>
          <a:bodyPr>
            <a:normAutofit fontScale="90000"/>
          </a:bodyPr>
          <a:lstStyle/>
          <a:p>
            <a:pPr algn="l"/>
            <a:r>
              <a:rPr lang="es-CL" sz="2000" dirty="0"/>
              <a:t>ITEM II. SELECCIÓN MULTIPLE. Seleccione la alternativa correcta destacando con amarillo (1 PTO C/U)</a:t>
            </a:r>
            <a:br>
              <a:rPr lang="es-CL" sz="2000" dirty="0"/>
            </a:br>
            <a:endParaRPr lang="es-ES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66654" y="928670"/>
            <a:ext cx="9429816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sz="1600" b="1" dirty="0"/>
              <a:t>1.  La mejor  definición de ecología  es:</a:t>
            </a:r>
          </a:p>
          <a:p>
            <a:pPr>
              <a:buNone/>
            </a:pPr>
            <a:r>
              <a:rPr lang="es-CL" sz="1600" dirty="0"/>
              <a:t>I. Ciencia que estudia las relaciones, la distribución y la abundancia de los organismos en un ambiente determinado.</a:t>
            </a:r>
          </a:p>
          <a:p>
            <a:pPr>
              <a:buNone/>
            </a:pPr>
            <a:r>
              <a:rPr lang="es-CL" sz="1600" dirty="0"/>
              <a:t>II. Estudio de los elementos bióticos (plantas, animales y microorganismos) de un área determinada</a:t>
            </a:r>
          </a:p>
          <a:p>
            <a:pPr>
              <a:buNone/>
            </a:pPr>
            <a:r>
              <a:rPr lang="es-CL" sz="1600" dirty="0"/>
              <a:t>III. Disciplina que estudia la interacción entre los seres vivos, las corrientes de energía, los recursos materiales, y la comunidad en la que se desarrollan.</a:t>
            </a:r>
          </a:p>
          <a:p>
            <a:pPr marL="342900" indent="-342900">
              <a:buNone/>
            </a:pPr>
            <a:r>
              <a:rPr lang="es-CL" sz="1600" dirty="0"/>
              <a:t>I		B) II		C) III		D) I – II		</a:t>
            </a:r>
            <a:r>
              <a:rPr lang="es-CL" sz="1600" b="1" dirty="0">
                <a:solidFill>
                  <a:srgbClr val="FF9900"/>
                </a:solidFill>
              </a:rPr>
              <a:t>E) I – III </a:t>
            </a:r>
          </a:p>
          <a:p>
            <a:pPr marL="342900" indent="-342900">
              <a:buNone/>
            </a:pPr>
            <a:r>
              <a:rPr lang="es-CL" sz="1600" b="1" dirty="0">
                <a:solidFill>
                  <a:srgbClr val="FF0000"/>
                </a:solidFill>
              </a:rPr>
              <a:t>La ecología estudia los ecosistema formados por elementos bióticos y abióticos , por lo que se descarta la opción II</a:t>
            </a:r>
          </a:p>
          <a:p>
            <a:pPr marL="342900" indent="-342900">
              <a:buNone/>
            </a:pPr>
            <a:endParaRPr lang="es-CL" sz="1600" b="1" dirty="0">
              <a:solidFill>
                <a:srgbClr val="FF9900"/>
              </a:solidFill>
            </a:endParaRPr>
          </a:p>
          <a:p>
            <a:pPr>
              <a:buNone/>
            </a:pPr>
            <a:r>
              <a:rPr lang="es-CL" sz="1600" b="1" dirty="0"/>
              <a:t>2. Señala si son verdaderas o falsas las siguientes afirmaciones:</a:t>
            </a:r>
          </a:p>
          <a:p>
            <a:pPr>
              <a:buFontTx/>
              <a:buChar char="-"/>
            </a:pPr>
            <a:r>
              <a:rPr lang="es-CL" sz="1600" dirty="0"/>
              <a:t>Los productores primarios en el ecosistema son los organismos fotosintéticos</a:t>
            </a:r>
          </a:p>
          <a:p>
            <a:pPr>
              <a:buFontTx/>
              <a:buChar char="-"/>
            </a:pPr>
            <a:r>
              <a:rPr lang="es-CL" sz="1600" dirty="0"/>
              <a:t>El biotopo es el conjunto de los elementos no vivos que forman parte del ecosistema </a:t>
            </a:r>
          </a:p>
          <a:p>
            <a:pPr>
              <a:buFontTx/>
              <a:buChar char="-"/>
            </a:pPr>
            <a:r>
              <a:rPr lang="es-CL" sz="1600" dirty="0"/>
              <a:t>La mayor parte de la biomasa de la biosfera se concentra en los productores primarios.</a:t>
            </a:r>
          </a:p>
          <a:p>
            <a:pPr>
              <a:buFontTx/>
              <a:buChar char="-"/>
            </a:pPr>
            <a:endParaRPr lang="es-CL" sz="1600" dirty="0"/>
          </a:p>
          <a:p>
            <a:pPr>
              <a:buAutoNum type="alphaUcParenR"/>
            </a:pPr>
            <a:r>
              <a:rPr lang="es-CL" sz="1600" dirty="0"/>
              <a:t>FVV           B) FVF        </a:t>
            </a:r>
            <a:r>
              <a:rPr lang="es-CL" sz="1600" b="1" dirty="0">
                <a:solidFill>
                  <a:srgbClr val="FF9900"/>
                </a:solidFill>
              </a:rPr>
              <a:t>C) VVV          </a:t>
            </a:r>
            <a:r>
              <a:rPr lang="es-CL" sz="1600" dirty="0"/>
              <a:t>D) VFV          E) VFV</a:t>
            </a:r>
          </a:p>
          <a:p>
            <a:pPr>
              <a:buNone/>
            </a:pPr>
            <a:endParaRPr lang="es-CL" sz="1600" dirty="0"/>
          </a:p>
          <a:p>
            <a:pPr>
              <a:buNone/>
            </a:pPr>
            <a:endParaRPr lang="es-CL" sz="1600" dirty="0"/>
          </a:p>
          <a:p>
            <a:pPr>
              <a:buAutoNum type="alphaUcParenR"/>
            </a:pPr>
            <a:endParaRPr lang="es-CL" sz="1600" dirty="0"/>
          </a:p>
          <a:p>
            <a:pPr marL="342900" indent="-342900">
              <a:buNone/>
            </a:pPr>
            <a:endParaRPr lang="es-CL" sz="1600" b="1" dirty="0">
              <a:solidFill>
                <a:srgbClr val="FF9900"/>
              </a:solidFill>
            </a:endParaRPr>
          </a:p>
          <a:p>
            <a:pPr>
              <a:buNone/>
            </a:pPr>
            <a:endParaRPr lang="es-ES" sz="1600" dirty="0"/>
          </a:p>
          <a:p>
            <a:pPr>
              <a:buNone/>
            </a:pPr>
            <a:endParaRPr lang="es-E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42853"/>
            <a:ext cx="8915400" cy="5983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sz="1600" b="1" dirty="0"/>
              <a:t>3. Indique cual de los siguientes ejemplos corresponde a  métodos para estudiar un ecosistema:</a:t>
            </a:r>
          </a:p>
          <a:p>
            <a:pPr>
              <a:buNone/>
            </a:pPr>
            <a:r>
              <a:rPr lang="es-CL" sz="1600" dirty="0"/>
              <a:t>A) Estudio de las relaciones alimentarias de los factores abióticos</a:t>
            </a:r>
          </a:p>
          <a:p>
            <a:pPr>
              <a:buNone/>
            </a:pPr>
            <a:r>
              <a:rPr lang="es-CL" sz="1600" b="1" dirty="0">
                <a:solidFill>
                  <a:srgbClr val="FF9900"/>
                </a:solidFill>
              </a:rPr>
              <a:t>B) Análisis de las cadenas y tramas tróficas de productores, consumidores y </a:t>
            </a:r>
            <a:r>
              <a:rPr lang="es-CL" sz="1600" b="1" dirty="0" err="1">
                <a:solidFill>
                  <a:srgbClr val="FF9900"/>
                </a:solidFill>
              </a:rPr>
              <a:t>descomponedores</a:t>
            </a:r>
            <a:r>
              <a:rPr lang="es-CL" sz="1600" b="1" dirty="0">
                <a:solidFill>
                  <a:srgbClr val="FF9900"/>
                </a:solidFill>
              </a:rPr>
              <a:t>. </a:t>
            </a:r>
          </a:p>
          <a:p>
            <a:pPr>
              <a:buNone/>
            </a:pPr>
            <a:r>
              <a:rPr lang="es-CL" sz="1600" dirty="0"/>
              <a:t>C) Investigación de la producción de elementos químicos en los factores bióticos mediante los ciclos de la materia </a:t>
            </a:r>
          </a:p>
          <a:p>
            <a:pPr>
              <a:buNone/>
            </a:pPr>
            <a:r>
              <a:rPr lang="es-CL" sz="1600" dirty="0"/>
              <a:t>D) Estudio del traspaso de oxígeno, hidrógeno y carbono solo en los seres vivos </a:t>
            </a:r>
          </a:p>
          <a:p>
            <a:pPr>
              <a:buNone/>
            </a:pPr>
            <a:r>
              <a:rPr lang="es-CL" sz="1600" dirty="0"/>
              <a:t>E) Análisis del flujo de energía que pasa de un nivel a otro del biotopo </a:t>
            </a:r>
          </a:p>
          <a:p>
            <a:pPr>
              <a:buNone/>
            </a:pPr>
            <a:endParaRPr lang="es-ES" sz="1600" dirty="0">
              <a:solidFill>
                <a:srgbClr val="FF0000"/>
              </a:solidFill>
            </a:endParaRPr>
          </a:p>
          <a:p>
            <a:r>
              <a:rPr lang="es-ES" sz="1600" dirty="0">
                <a:solidFill>
                  <a:srgbClr val="FF0000"/>
                </a:solidFill>
              </a:rPr>
              <a:t>Las relaciones alimentarias se establecen entre los elementos bióticos A) Falsa</a:t>
            </a:r>
          </a:p>
          <a:p>
            <a:r>
              <a:rPr lang="es-ES" sz="1600" dirty="0">
                <a:solidFill>
                  <a:srgbClr val="FF0000"/>
                </a:solidFill>
              </a:rPr>
              <a:t>Las respuestas C) y D) son correctas , pero sólo aluden a los ciclos de la materia dentro de los ecosistemas, falta el flujo de energía.</a:t>
            </a:r>
          </a:p>
          <a:p>
            <a:r>
              <a:rPr lang="es-ES" sz="1600" dirty="0">
                <a:solidFill>
                  <a:srgbClr val="FF0000"/>
                </a:solidFill>
              </a:rPr>
              <a:t>La respuesta E) sólo se refiere al flujo de energía. </a:t>
            </a:r>
          </a:p>
          <a:p>
            <a:pPr>
              <a:buNone/>
            </a:pPr>
            <a:endParaRPr lang="es-ES" sz="16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CL" sz="1600" b="1" dirty="0"/>
              <a:t>4. Indique cual de las siguientes características corresponde a los sistemas cerrados</a:t>
            </a:r>
          </a:p>
          <a:p>
            <a:pPr>
              <a:buNone/>
            </a:pPr>
            <a:r>
              <a:rPr lang="es-CL" sz="1600" dirty="0"/>
              <a:t>I. intercambian materia </a:t>
            </a:r>
          </a:p>
          <a:p>
            <a:pPr>
              <a:buNone/>
            </a:pPr>
            <a:r>
              <a:rPr lang="es-CL" sz="1600" dirty="0"/>
              <a:t>II. intercambian energía </a:t>
            </a:r>
          </a:p>
          <a:p>
            <a:pPr>
              <a:buNone/>
            </a:pPr>
            <a:r>
              <a:rPr lang="es-CL" sz="1600" dirty="0"/>
              <a:t>III. no intercambian materia</a:t>
            </a:r>
          </a:p>
          <a:p>
            <a:pPr>
              <a:buAutoNum type="alphaUcParenR"/>
            </a:pPr>
            <a:r>
              <a:rPr lang="es-CL" sz="1600" dirty="0"/>
              <a:t>I		B) II		C) III		D) I – II		</a:t>
            </a:r>
            <a:r>
              <a:rPr lang="es-CL" sz="1600" b="1" dirty="0">
                <a:solidFill>
                  <a:srgbClr val="FF9900"/>
                </a:solidFill>
              </a:rPr>
              <a:t>E) II – III</a:t>
            </a:r>
          </a:p>
          <a:p>
            <a:pPr>
              <a:buAutoNum type="alphaUcParenR"/>
            </a:pPr>
            <a:endParaRPr lang="es-CL" sz="1600" b="1" dirty="0">
              <a:solidFill>
                <a:srgbClr val="FF9900"/>
              </a:solidFill>
            </a:endParaRPr>
          </a:p>
          <a:p>
            <a:pPr>
              <a:buNone/>
            </a:pPr>
            <a:r>
              <a:rPr lang="es-CL" sz="1600" b="1" dirty="0">
                <a:solidFill>
                  <a:srgbClr val="FF0000"/>
                </a:solidFill>
              </a:rPr>
              <a:t>Los sistemas cerrados son aquellos que intercambian energía , pero no materia.</a:t>
            </a:r>
          </a:p>
          <a:p>
            <a:pPr>
              <a:buNone/>
            </a:pPr>
            <a:endParaRPr lang="es-ES" sz="1600" dirty="0">
              <a:solidFill>
                <a:srgbClr val="FF0000"/>
              </a:solidFill>
            </a:endParaRPr>
          </a:p>
          <a:p>
            <a:endParaRPr lang="es-E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214291"/>
            <a:ext cx="8915400" cy="59118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sz="1400" b="1" dirty="0"/>
              <a:t>5. Las variaciones estacionales y diarias dependen de la incidencia solar  en las siguientes situaciones:</a:t>
            </a:r>
          </a:p>
          <a:p>
            <a:pPr>
              <a:buNone/>
            </a:pPr>
            <a:r>
              <a:rPr lang="es-CL" sz="1400" dirty="0"/>
              <a:t>I.  La atmósfera terrestre funciona como un filtro  y sus diversas capas regulan la intensidad y composición de la radiación</a:t>
            </a:r>
          </a:p>
          <a:p>
            <a:pPr>
              <a:buNone/>
            </a:pPr>
            <a:r>
              <a:rPr lang="es-CL" sz="1400" dirty="0"/>
              <a:t>II.  La radiación proveniente del sol y del espacio exterior llega hasta la superficie terrestre de manera inalterada</a:t>
            </a:r>
          </a:p>
          <a:p>
            <a:pPr>
              <a:buNone/>
            </a:pPr>
            <a:r>
              <a:rPr lang="es-CL" sz="1400" dirty="0"/>
              <a:t>III. una cantidad mínima de radiación solar será absorbida, dispersada y re-irradiada al espacio</a:t>
            </a:r>
          </a:p>
          <a:p>
            <a:pPr>
              <a:buNone/>
            </a:pPr>
            <a:endParaRPr lang="es-CL" sz="1400" b="1" dirty="0">
              <a:solidFill>
                <a:srgbClr val="FF9900"/>
              </a:solidFill>
            </a:endParaRPr>
          </a:p>
          <a:p>
            <a:pPr>
              <a:buAutoNum type="alphaUcParenR"/>
            </a:pPr>
            <a:r>
              <a:rPr lang="es-CL" sz="1400" b="1" dirty="0">
                <a:solidFill>
                  <a:srgbClr val="FF9900"/>
                </a:solidFill>
              </a:rPr>
              <a:t>I</a:t>
            </a:r>
            <a:r>
              <a:rPr lang="es-CL" sz="1400" dirty="0"/>
              <a:t>		B) II		C) III		D) I – II		E) I – III </a:t>
            </a:r>
          </a:p>
          <a:p>
            <a:pPr>
              <a:buAutoNum type="alphaUcParenR"/>
            </a:pPr>
            <a:endParaRPr lang="es-CL" sz="1400" dirty="0"/>
          </a:p>
          <a:p>
            <a:pPr>
              <a:buNone/>
            </a:pPr>
            <a:r>
              <a:rPr lang="es-ES" sz="1400" dirty="0">
                <a:solidFill>
                  <a:srgbClr val="FF0066"/>
                </a:solidFill>
              </a:rPr>
              <a:t>Menos de una tercera parte de la radiación proveniente del sol y del espacio exterior llega hasta la superficie terrestre de manera inalterada, ya que la atmósfera terrestre funciona como un filtro y sus diversas capas regulan la intensidad y composición de la radiación que llega hasta la Tierra. Opción II es falsa.</a:t>
            </a:r>
          </a:p>
          <a:p>
            <a:pPr>
              <a:buNone/>
            </a:pPr>
            <a:r>
              <a:rPr lang="es-ES" sz="1400" dirty="0">
                <a:solidFill>
                  <a:srgbClr val="FF0066"/>
                </a:solidFill>
              </a:rPr>
              <a:t>La mayor parte de la radiación solar que llega a la tierra es absorbida, dispersada y re-irradiada Opción III es falsa</a:t>
            </a:r>
          </a:p>
          <a:p>
            <a:endParaRPr lang="es-ES" sz="1400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es-CL" sz="1400" b="1" dirty="0"/>
              <a:t>6. Si disminuye la cantidad de energía que entra en un ecosistema:</a:t>
            </a:r>
          </a:p>
          <a:p>
            <a:pPr>
              <a:buNone/>
            </a:pPr>
            <a:r>
              <a:rPr lang="es-CL" sz="1400" dirty="0"/>
              <a:t>I.	Aumenta la cantidad de productores</a:t>
            </a:r>
          </a:p>
          <a:p>
            <a:pPr>
              <a:buNone/>
            </a:pPr>
            <a:r>
              <a:rPr lang="es-CL" sz="1400" dirty="0"/>
              <a:t>II.	Aumenta la cantidad de herbívoros</a:t>
            </a:r>
          </a:p>
          <a:p>
            <a:pPr>
              <a:buNone/>
            </a:pPr>
            <a:r>
              <a:rPr lang="es-CL" sz="1400" dirty="0"/>
              <a:t>III.	Disminuye la cantidad de productores</a:t>
            </a:r>
          </a:p>
          <a:p>
            <a:pPr marL="342900" indent="-342900">
              <a:buNone/>
            </a:pPr>
            <a:r>
              <a:rPr lang="es-CL" sz="1400" dirty="0"/>
              <a:t>A) I		B) II		</a:t>
            </a:r>
            <a:r>
              <a:rPr lang="es-CL" sz="1400" b="1" dirty="0">
                <a:solidFill>
                  <a:srgbClr val="FF0000"/>
                </a:solidFill>
              </a:rPr>
              <a:t>C) III</a:t>
            </a:r>
            <a:r>
              <a:rPr lang="es-CL" sz="1400" dirty="0"/>
              <a:t>		D) I y II		E) II y III</a:t>
            </a:r>
          </a:p>
          <a:p>
            <a:pPr marL="342900" indent="-342900">
              <a:buNone/>
            </a:pPr>
            <a:endParaRPr lang="es-CL" sz="1400" dirty="0"/>
          </a:p>
          <a:p>
            <a:pPr marL="342900" indent="-342900">
              <a:buNone/>
            </a:pPr>
            <a:r>
              <a:rPr lang="es-CL" sz="1400" dirty="0">
                <a:solidFill>
                  <a:srgbClr val="FF0000"/>
                </a:solidFill>
              </a:rPr>
              <a:t>Los productores son los organismos que captan la energía que entra a los ecosistemas , por lo que si esta disminuye ellos también lo hacen  (Opción I es falsa) y los herbívoros a su vez dependen de los productores ( Opción II es falsa)</a:t>
            </a:r>
          </a:p>
          <a:p>
            <a:pPr>
              <a:buNone/>
            </a:pPr>
            <a:endParaRPr lang="es-CL" sz="1400" dirty="0">
              <a:solidFill>
                <a:srgbClr val="FF0066"/>
              </a:solidFill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09530" y="571480"/>
            <a:ext cx="942981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/>
              <a:t>7. El siguiente esquema representa un proceso de obtención de energía del que es correcto decir que:</a:t>
            </a:r>
          </a:p>
          <a:p>
            <a:endParaRPr lang="es-CL" sz="1600" dirty="0"/>
          </a:p>
          <a:p>
            <a:r>
              <a:rPr lang="es-CL" sz="1600" dirty="0"/>
              <a:t> </a:t>
            </a:r>
          </a:p>
          <a:p>
            <a:endParaRPr lang="es-CL" sz="1600" dirty="0"/>
          </a:p>
          <a:p>
            <a:endParaRPr lang="es-CL" sz="1600" dirty="0"/>
          </a:p>
          <a:p>
            <a:endParaRPr lang="es-CL" sz="1600" dirty="0"/>
          </a:p>
          <a:p>
            <a:endParaRPr lang="es-CL" sz="1600" dirty="0"/>
          </a:p>
          <a:p>
            <a:endParaRPr lang="es-CL" sz="1600" dirty="0"/>
          </a:p>
          <a:p>
            <a:endParaRPr lang="es-CL" sz="1600" dirty="0"/>
          </a:p>
          <a:p>
            <a:r>
              <a:rPr lang="es-CL" sz="1600" dirty="0"/>
              <a:t>A) Corresponde al proceso de fotosíntesis en los productores</a:t>
            </a:r>
          </a:p>
          <a:p>
            <a:r>
              <a:rPr lang="es-CL" sz="1600" dirty="0"/>
              <a:t>B) Es un tipo de nutrición heterótrofa a partir de reacciones de oxidación </a:t>
            </a:r>
          </a:p>
          <a:p>
            <a:r>
              <a:rPr lang="es-CL" sz="1600" dirty="0"/>
              <a:t>C) La energía se obtiene de fuentes lumínicas</a:t>
            </a:r>
          </a:p>
          <a:p>
            <a:r>
              <a:rPr lang="es-CL" sz="1600" b="1" dirty="0">
                <a:solidFill>
                  <a:srgbClr val="FF9900"/>
                </a:solidFill>
              </a:rPr>
              <a:t>D) Se obtienen compuestos orgánicos en el ciclo de Calvin</a:t>
            </a:r>
          </a:p>
          <a:p>
            <a:r>
              <a:rPr lang="es-CL" sz="1600" dirty="0"/>
              <a:t>E) Los elementos inorgánicos se reducen para obtener ATP</a:t>
            </a:r>
          </a:p>
          <a:p>
            <a:endParaRPr lang="es-CL" sz="1600" dirty="0"/>
          </a:p>
          <a:p>
            <a:endParaRPr lang="es-CL" sz="1600" dirty="0">
              <a:solidFill>
                <a:srgbClr val="FF0000"/>
              </a:solidFill>
            </a:endParaRPr>
          </a:p>
          <a:p>
            <a:r>
              <a:rPr lang="es-CL" sz="1600" dirty="0">
                <a:solidFill>
                  <a:srgbClr val="FF0000"/>
                </a:solidFill>
              </a:rPr>
              <a:t>El esquema representa la </a:t>
            </a:r>
            <a:r>
              <a:rPr lang="es-CL" sz="1600" dirty="0" err="1">
                <a:solidFill>
                  <a:srgbClr val="FF0000"/>
                </a:solidFill>
              </a:rPr>
              <a:t>quimiosíntesis</a:t>
            </a:r>
            <a:r>
              <a:rPr lang="es-CL" sz="1600" dirty="0">
                <a:solidFill>
                  <a:srgbClr val="FF0000"/>
                </a:solidFill>
              </a:rPr>
              <a:t> (respuesta A falsa) , tipo de nutrición autótrofa (respuesta B  es falsa), en la cuál se sintetiza ATP </a:t>
            </a:r>
            <a:r>
              <a:rPr lang="es-ES" sz="1600" dirty="0">
                <a:solidFill>
                  <a:srgbClr val="FF0000"/>
                </a:solidFill>
              </a:rPr>
              <a:t>a partir de la energía que se libera en reacciones de oxidación de compuestos orgánicos reducidos  ( respuesta  E  falsa) . Este proceso no utiliza luz ( respuesta C es falsa).</a:t>
            </a:r>
            <a:endParaRPr lang="es-CL" sz="1600" dirty="0">
              <a:solidFill>
                <a:srgbClr val="FF0000"/>
              </a:solidFill>
            </a:endParaRPr>
          </a:p>
          <a:p>
            <a:endParaRPr lang="es-CL" sz="1400" dirty="0"/>
          </a:p>
          <a:p>
            <a:endParaRPr lang="es-CL" sz="1400" dirty="0"/>
          </a:p>
        </p:txBody>
      </p:sp>
      <p:pic>
        <p:nvPicPr>
          <p:cNvPr id="6" name="9 Imagen" descr="QST.pn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023910" y="785794"/>
            <a:ext cx="5929354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666720" y="1500174"/>
            <a:ext cx="8429684" cy="2214578"/>
          </a:xfrm>
        </p:spPr>
        <p:txBody>
          <a:bodyPr>
            <a:normAutofit fontScale="92500" lnSpcReduction="20000"/>
          </a:bodyPr>
          <a:lstStyle/>
          <a:p>
            <a:r>
              <a:rPr lang="es-CL" b="1" i="1" dirty="0"/>
              <a:t>Objetivo de aprendizaje:</a:t>
            </a:r>
            <a:r>
              <a:rPr lang="es-CL" i="1" dirty="0"/>
              <a:t> </a:t>
            </a:r>
          </a:p>
          <a:p>
            <a:endParaRPr lang="es-CL" i="1" dirty="0"/>
          </a:p>
          <a:p>
            <a:r>
              <a:rPr lang="es-CL" i="1" dirty="0"/>
              <a:t>Distinguir las dependencias entre organismos respecto del flujo de la energía y la materia en el ecosistema, y valorar su importancia para la vida.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ransition advTm="2517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9172608" cy="1082660"/>
          </a:xfrm>
        </p:spPr>
        <p:txBody>
          <a:bodyPr>
            <a:noAutofit/>
          </a:bodyPr>
          <a:lstStyle/>
          <a:p>
            <a:r>
              <a:rPr lang="es-CL" sz="2400" b="1" dirty="0"/>
              <a:t>AL ANALIZAR LOS RESULTADOS DE TODAS LAS ESTUDIANTES DEL NIVEL, PUDIMOS CONSTATAR LA INFORMACIÓN QUE RESUMIREMOS EN ESTA TABLA:</a:t>
            </a:r>
            <a:endParaRPr lang="es-ES" sz="24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238092" y="1357298"/>
          <a:ext cx="9429816" cy="561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3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020">
                <a:tc>
                  <a:txBody>
                    <a:bodyPr/>
                    <a:lstStyle/>
                    <a:p>
                      <a:r>
                        <a:rPr lang="es-E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FORTALEZAS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DEBILIDADES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762">
                <a:tc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desarrollo</a:t>
                      </a:r>
                    </a:p>
                    <a:p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Reconocer ejemplos de componentes bióticos y componentes abióticos del ecosistema.</a:t>
                      </a: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Identificar la fuente de energía así como los organismos que intervienen en la dinámica de los ecosistemas.</a:t>
                      </a: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Elaboran modelos de cadenas y tramas  tróficas que muestren la eficiencia del proceso de transferencia de energía entre un nivel trófico y otro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78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578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destaca un altísimo porcentaje de estudiantes que respondieron correctamente este ítem. Esto probablemente se explica por una apropiada revisión bibliográfica del material de apoyo sugerido.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 estudiantes manifestaron dificultades en la pregunta  2) en la cual debían relacionar la distribución de los ecosistemas con fenómenos climatológicos lo que probablemente pueda deberse a una investigación poco exhaustiva del tema y a una mirada poco profunda de las dinámicas que se dan en el planeta.</a:t>
                      </a:r>
                    </a:p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recomienda trabajar más actividades de análisis  de fenómenos naturales y sus explicaciones </a:t>
                      </a:r>
                      <a:r>
                        <a:rPr lang="es-E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multicausales</a:t>
                      </a:r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Otra actividad que presentó bajo porcentaje de logro fue la representación de tramas tróficas e identificación de los niveles tróficos , con la ubicación de las flechas en el sentido correspondiente. ( pregunta 7 c) Esto pudo deberse a que las estudiantes no siguieron la pauta entregada en la rúbrica para responder la pregunta puesto que esta actividad tenía baja dificultad.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~PP158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5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95300" y="214313"/>
          <a:ext cx="891540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FORTALEZAS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DEBILIDADES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 selección múltiple</a:t>
                      </a:r>
                    </a:p>
                    <a:p>
                      <a:endParaRPr lang="es-E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En este ítem las estudiantes, debían trabajar las habilidades de conocimiento, comprensión y análisis de información relacionada con </a:t>
                      </a:r>
                      <a:r>
                        <a:rPr lang="es-ES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las dependencias entre organismos respecto del flujo de la energía y la materia en el ecosistema.</a:t>
                      </a:r>
                      <a:endParaRPr lang="es-E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Tanto las preguntas de conocimiento como las de comprensión donde las estudiantes debían reconocer, explicitar, especificar y relacionar información obtuvo un alto porcentaje de logro. Esto indica que las estudiantes muestran un buen desempeño en estas habilidades.</a:t>
                      </a:r>
                    </a:p>
                    <a:p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 anterior demuestra que las estudiantes realizaron una buena revisión de la guía de apoyo y además revisaron otras fuentes de información confiables.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 estudiantes manifestaron dificultades en las preguntas en las cuales debían analizar e interpretar la información entregada  ( </a:t>
                      </a:r>
                      <a:r>
                        <a:rPr lang="es-ES" sz="1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preg</a:t>
                      </a:r>
                      <a:r>
                        <a:rPr lang="es-ES" sz="19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y 7 ) lo </a:t>
                      </a:r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 evidencia debilidades en la capacidad de relacionar contenidos.</a:t>
                      </a:r>
                    </a:p>
                    <a:p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Este bajo logro, lo más probable haya sido producto de  una lectura apresurada o poco rigurosa lo que las llevo a cometer errores de interpretación.</a:t>
                      </a:r>
                    </a:p>
                    <a:p>
                      <a:r>
                        <a:rPr lang="es-E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Recordamos realizar una lectura más comprensiva y analítica del material que se les entrega como apoyo.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~PP39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6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6506" y="332656"/>
            <a:ext cx="8892988" cy="558380"/>
          </a:xfrm>
          <a:prstGeom prst="rect">
            <a:avLst/>
          </a:prstGeom>
        </p:spPr>
        <p:txBody>
          <a:bodyPr wrap="square" lIns="95780" tIns="47890" rIns="95780" bIns="47890">
            <a:spAutoFit/>
          </a:bodyPr>
          <a:lstStyle/>
          <a:p>
            <a:r>
              <a:rPr lang="es-CL" sz="1500" b="1" dirty="0"/>
              <a:t>1) La siguiente figura representa un ecosistema. Reconozca e indique 5 ejemplos de componentes bióticos y 5 ejemplos de componentes abióticos (5 </a:t>
            </a:r>
            <a:r>
              <a:rPr lang="es-CL" sz="1500" b="1" dirty="0" err="1"/>
              <a:t>pts</a:t>
            </a:r>
            <a:r>
              <a:rPr lang="es-CL" sz="1500" b="1" dirty="0"/>
              <a:t>)</a:t>
            </a:r>
          </a:p>
        </p:txBody>
      </p:sp>
      <p:pic>
        <p:nvPicPr>
          <p:cNvPr id="3" name="2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544" y="908720"/>
            <a:ext cx="56886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969224" y="980728"/>
          <a:ext cx="2304256" cy="2088233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 dirty="0">
                          <a:latin typeface="Calibri"/>
                          <a:ea typeface="Calibri"/>
                          <a:cs typeface="Times New Roman"/>
                        </a:rPr>
                        <a:t>COMPONENTES BIOTICOS</a:t>
                      </a:r>
                      <a:endParaRPr lang="es-C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010" marR="74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1">
                          <a:latin typeface="Calibri"/>
                          <a:ea typeface="Calibri"/>
                          <a:cs typeface="Times New Roman"/>
                        </a:rPr>
                        <a:t>COMPONENTES ABIOTICOS</a:t>
                      </a:r>
                      <a:endParaRPr lang="es-C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010" marR="74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            PECES</a:t>
                      </a:r>
                    </a:p>
                  </a:txBody>
                  <a:tcPr marL="74010" marR="74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Atmosfera</a:t>
                      </a:r>
                    </a:p>
                  </a:txBody>
                  <a:tcPr marL="74010" marR="74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2            ZORRO</a:t>
                      </a:r>
                    </a:p>
                  </a:txBody>
                  <a:tcPr marL="74010" marR="74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Lago </a:t>
                      </a:r>
                    </a:p>
                  </a:txBody>
                  <a:tcPr marL="74010" marR="74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3           PATOS</a:t>
                      </a:r>
                    </a:p>
                  </a:txBody>
                  <a:tcPr marL="74010" marR="74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Suelo </a:t>
                      </a:r>
                    </a:p>
                  </a:txBody>
                  <a:tcPr marL="74010" marR="74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4            ARBOL</a:t>
                      </a:r>
                    </a:p>
                  </a:txBody>
                  <a:tcPr marL="74010" marR="74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Montañas </a:t>
                      </a:r>
                    </a:p>
                  </a:txBody>
                  <a:tcPr marL="74010" marR="74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5           ALGAS</a:t>
                      </a:r>
                    </a:p>
                  </a:txBody>
                  <a:tcPr marL="74010" marR="74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Temperatura </a:t>
                      </a:r>
                    </a:p>
                  </a:txBody>
                  <a:tcPr marL="74010" marR="74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0489" y="332656"/>
            <a:ext cx="9127014" cy="558380"/>
          </a:xfrm>
          <a:prstGeom prst="rect">
            <a:avLst/>
          </a:prstGeom>
        </p:spPr>
        <p:txBody>
          <a:bodyPr wrap="square" lIns="95780" tIns="47890" rIns="95780" bIns="47890">
            <a:spAutoFit/>
          </a:bodyPr>
          <a:lstStyle/>
          <a:p>
            <a:r>
              <a:rPr lang="es-CL" sz="1500" b="1" dirty="0"/>
              <a:t>2) La radiación solar es mayor en el ecuador y menor en los polos. Relacione este antecedente con la  presencia del desierto de atacama y la antártica. (2 </a:t>
            </a:r>
            <a:r>
              <a:rPr lang="es-CL" sz="1500" b="1" dirty="0" err="1"/>
              <a:t>pts</a:t>
            </a:r>
            <a:r>
              <a:rPr lang="es-CL" sz="1500" b="1" dirty="0"/>
              <a:t>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44488" y="908720"/>
            <a:ext cx="8928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b="1" dirty="0">
                <a:solidFill>
                  <a:srgbClr val="FF0066"/>
                </a:solidFill>
              </a:rPr>
              <a:t>La corteza terrestre se calienta más en el ecuador lo que genera corrientes ascendentes de aire que al enfriarse producen las lluvias ecuatoriales y cuando baja cerca de los trópicos, se calienta nuevamente produciendo los desiertos como el de Atacama. </a:t>
            </a:r>
          </a:p>
          <a:p>
            <a:pPr algn="just"/>
            <a:r>
              <a:rPr lang="es-CL" sz="1400" b="1" dirty="0">
                <a:solidFill>
                  <a:srgbClr val="FF0066"/>
                </a:solidFill>
              </a:rPr>
              <a:t>En Antártica la superficie de nieve refleja los rayos UV, de hecho, la radiación solar es mucho mayor aquí que en el ecuador.</a:t>
            </a:r>
          </a:p>
        </p:txBody>
      </p:sp>
      <p:pic>
        <p:nvPicPr>
          <p:cNvPr id="10" name="9 Imagen"/>
          <p:cNvPicPr/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416496" y="2204864"/>
            <a:ext cx="44644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Radiación solar Irradiancia e Insolación - EliseoSebastian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1988840"/>
            <a:ext cx="3744416" cy="2168438"/>
          </a:xfrm>
          <a:prstGeom prst="rect">
            <a:avLst/>
          </a:prstGeom>
          <a:noFill/>
        </p:spPr>
      </p:pic>
      <p:pic>
        <p:nvPicPr>
          <p:cNvPr id="15370" name="Picture 10" descr="Desier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3040" y="4221088"/>
            <a:ext cx="352839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2480" y="260648"/>
            <a:ext cx="9289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/>
              <a:t>3) Explique porque los seres vivos dependen del aporte externo de energía para mantenerse alejado del equilibrio termodinámico.  (3 </a:t>
            </a:r>
            <a:r>
              <a:rPr lang="es-CL" sz="1400" b="1" dirty="0" err="1"/>
              <a:t>pts</a:t>
            </a:r>
            <a:r>
              <a:rPr lang="es-CL" sz="1400" b="1" dirty="0"/>
              <a:t>)</a:t>
            </a:r>
          </a:p>
        </p:txBody>
      </p:sp>
      <p:pic>
        <p:nvPicPr>
          <p:cNvPr id="16387" name="Picture 3" descr="TERMODINÁMICA 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576" y="908720"/>
            <a:ext cx="712879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72480" y="260648"/>
            <a:ext cx="9433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b="1" dirty="0"/>
              <a:t>4) La figura representa un ecosistema a 2.000 metros en los fondos marinos, reconozca los elementos que lo constituyen y describa  cuál será la fuente de energía en esas profundidades donde la oscuridad es absoluta para mantener el ecosistema. (2 </a:t>
            </a:r>
            <a:r>
              <a:rPr lang="es-CL" sz="1400" b="1" dirty="0" err="1"/>
              <a:t>pts</a:t>
            </a:r>
            <a:r>
              <a:rPr lang="es-CL" sz="1400" b="1" dirty="0"/>
              <a:t>)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584" y="836712"/>
            <a:ext cx="597666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488504" y="4509120"/>
            <a:ext cx="89854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b="1" u="sng" dirty="0">
                <a:solidFill>
                  <a:srgbClr val="FF0066"/>
                </a:solidFill>
              </a:rPr>
              <a:t>Elementos Abióticos</a:t>
            </a:r>
            <a:r>
              <a:rPr lang="es-CL" sz="1400" b="1" dirty="0">
                <a:solidFill>
                  <a:srgbClr val="FF0066"/>
                </a:solidFill>
              </a:rPr>
              <a:t>: sulfuros de hierro, zinc, cobre, Agua y fumarolas </a:t>
            </a:r>
          </a:p>
          <a:p>
            <a:pPr algn="just"/>
            <a:r>
              <a:rPr lang="es-CL" sz="1400" b="1" u="sng" dirty="0">
                <a:solidFill>
                  <a:srgbClr val="FF0066"/>
                </a:solidFill>
              </a:rPr>
              <a:t>Elementos Bióticos: </a:t>
            </a:r>
            <a:r>
              <a:rPr lang="es-CL" sz="1400" b="1" dirty="0">
                <a:solidFill>
                  <a:srgbClr val="FF0066"/>
                </a:solidFill>
              </a:rPr>
              <a:t>bacterias quimiotróficas, invertebrados, gusanos pogonóforos.</a:t>
            </a:r>
          </a:p>
          <a:p>
            <a:pPr algn="just"/>
            <a:endParaRPr lang="es-CL" sz="1400" b="1" dirty="0">
              <a:solidFill>
                <a:srgbClr val="FF0066"/>
              </a:solidFill>
            </a:endParaRPr>
          </a:p>
          <a:p>
            <a:pPr algn="just"/>
            <a:r>
              <a:rPr lang="es-CL" sz="1400" b="1" dirty="0">
                <a:solidFill>
                  <a:srgbClr val="FF0066"/>
                </a:solidFill>
              </a:rPr>
              <a:t>Los Pogonóforos son gusanos de 3 metros de largo y 10 cm de diámetro,  no poseen sistema digestivo, viven en simbiosis con bacterias quimiotróficas. Estos gusanos entregan a las bacterias gases que captan por sus penachos y aprovechan las materias orgánicas que estos procariontes fabrican. Otros animales se alimentan de los penachos de los gusanos estableciendo  una cadena trófica  sin intervención de la luz. </a:t>
            </a:r>
            <a:endParaRPr lang="es-CL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4488" y="332656"/>
            <a:ext cx="9289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/>
              <a:t>5)  Según sus conocimientos sobre el traspaso y disponibilidad de energía en las cadenas tróficas, explique por qué  los carnívoros deben ser menos activos que los herbívoros.  (2 </a:t>
            </a:r>
            <a:r>
              <a:rPr lang="es-CL" sz="1400" b="1" dirty="0" err="1"/>
              <a:t>pts</a:t>
            </a:r>
            <a:r>
              <a:rPr lang="es-CL" sz="1400" b="1" dirty="0"/>
              <a:t>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16496" y="908720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>
                <a:solidFill>
                  <a:srgbClr val="FF0066"/>
                </a:solidFill>
              </a:rPr>
              <a:t>Porque los herbívoros necesitan buscar más alimento pues las hierbas aportan menos energía</a:t>
            </a:r>
          </a:p>
          <a:p>
            <a:r>
              <a:rPr lang="es-CL" sz="1400" b="1" dirty="0">
                <a:solidFill>
                  <a:srgbClr val="FF0066"/>
                </a:solidFill>
              </a:rPr>
              <a:t>Los carnívoros reciben menos energía porque a medida que avanzamos en la cadena hay menor traspaso energético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44488" y="1412776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/>
              <a:t>6) La imagen corresponde a una cadena alimentaria Chilena. Según la figura responda (3 </a:t>
            </a:r>
            <a:r>
              <a:rPr lang="es-CL" sz="1400" b="1" dirty="0" err="1"/>
              <a:t>pts</a:t>
            </a:r>
            <a:r>
              <a:rPr lang="es-CL" sz="1400" b="1" dirty="0"/>
              <a:t>)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13" y="1844824"/>
            <a:ext cx="36004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4160912" y="1772816"/>
            <a:ext cx="50250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/>
              <a:t>a)  Describa como se evidencia en la cadena  trófica la primera ley de la termodinámica.</a:t>
            </a:r>
          </a:p>
          <a:p>
            <a:pPr algn="just"/>
            <a:r>
              <a:rPr lang="es-CL" sz="1400" b="1" dirty="0">
                <a:solidFill>
                  <a:srgbClr val="FF0066"/>
                </a:solidFill>
              </a:rPr>
              <a:t>A medida que avanzamos en la cadena cada individuo recibe menos energía  y necesita de mas porte externo de energía</a:t>
            </a:r>
          </a:p>
          <a:p>
            <a:endParaRPr lang="es-CL" sz="1400" dirty="0"/>
          </a:p>
          <a:p>
            <a:pPr algn="just"/>
            <a:r>
              <a:rPr lang="es-CL" sz="1400" b="1" dirty="0"/>
              <a:t>b) Mencione los niveles tróficos y explique por qué se espera una mayor biomasa de hierbas que de herbívoros (relacione su respuesta con la “ley del 10 por ciento”).</a:t>
            </a:r>
          </a:p>
          <a:p>
            <a:pPr algn="just"/>
            <a:r>
              <a:rPr lang="es-CL" sz="1400" b="1" dirty="0">
                <a:solidFill>
                  <a:srgbClr val="FF0066"/>
                </a:solidFill>
              </a:rPr>
              <a:t>Productor, consumidor y </a:t>
            </a:r>
            <a:r>
              <a:rPr lang="es-CL" sz="1400" b="1" dirty="0" err="1">
                <a:solidFill>
                  <a:srgbClr val="FF0066"/>
                </a:solidFill>
              </a:rPr>
              <a:t>descomponedor</a:t>
            </a:r>
            <a:r>
              <a:rPr lang="es-CL" sz="1400" b="1" dirty="0">
                <a:solidFill>
                  <a:srgbClr val="FF0066"/>
                </a:solidFill>
              </a:rPr>
              <a:t>. </a:t>
            </a:r>
          </a:p>
          <a:p>
            <a:pPr algn="just"/>
            <a:r>
              <a:rPr lang="es-CL" sz="1400" b="1" dirty="0">
                <a:solidFill>
                  <a:srgbClr val="FF0066"/>
                </a:solidFill>
              </a:rPr>
              <a:t>La biomasa en términos energéticos  se refieren a que as plantas transforman la energía del Sol en energía química a través de la fotosíntesis, y parte de esa energía química queda almacenada en forma de materia orgánica. Como captan la energía  directa del sol se espera que sea mayor en hierbas que en herbívoros.</a:t>
            </a:r>
          </a:p>
          <a:p>
            <a:endParaRPr lang="es-CL" sz="1400" dirty="0"/>
          </a:p>
          <a:p>
            <a:pPr marL="342900" indent="-342900"/>
            <a:r>
              <a:rPr lang="es-CL" sz="1400" b="1" dirty="0"/>
              <a:t>c) ¿Qué sucederá con el flujo de la energía si se extinguen los </a:t>
            </a:r>
            <a:r>
              <a:rPr lang="es-CL" sz="1400" b="1" dirty="0" err="1"/>
              <a:t>degús</a:t>
            </a:r>
            <a:r>
              <a:rPr lang="es-CL" sz="1400" b="1" dirty="0"/>
              <a:t>?</a:t>
            </a:r>
          </a:p>
          <a:p>
            <a:pPr marL="342900" indent="-342900"/>
            <a:endParaRPr lang="es-CL" sz="1400" b="1" dirty="0"/>
          </a:p>
          <a:p>
            <a:pPr marL="342900" indent="-342900"/>
            <a:r>
              <a:rPr lang="es-CL" sz="1400" b="1" dirty="0">
                <a:solidFill>
                  <a:srgbClr val="FF0066"/>
                </a:solidFill>
              </a:rPr>
              <a:t>El flujo de energía se ve alterado y el zorro no recibe energía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2258</Words>
  <Application>Microsoft Office PowerPoint</Application>
  <PresentationFormat>A4 (210 x 297 mm)</PresentationFormat>
  <Paragraphs>159</Paragraphs>
  <Slides>16</Slides>
  <Notes>1</Notes>
  <HiddenSlides>0</HiddenSlides>
  <MMClips>3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Retroalimentación Actividad 1  Calificada  4° diferenciado Tema: ECOLOGIA  </vt:lpstr>
      <vt:lpstr>Presentación de PowerPoint</vt:lpstr>
      <vt:lpstr>AL ANALIZAR LOS RESULTADOS DE TODAS LAS ESTUDIANTES DEL NIVEL, PUDIMOS CONSTATAR LA INFORMACIÓN QUE RESUMIREMOS EN ESTA TABLA: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ITEM II. SELECCIÓN MULTIPLE. Seleccione la alternativa correcta destacando con amarillo (1 PTO C/U)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Usuario1</dc:creator>
  <cp:lastModifiedBy>YaninnaLepin</cp:lastModifiedBy>
  <cp:revision>33</cp:revision>
  <dcterms:created xsi:type="dcterms:W3CDTF">2020-05-02T21:29:54Z</dcterms:created>
  <dcterms:modified xsi:type="dcterms:W3CDTF">2020-06-18T16:14:57Z</dcterms:modified>
</cp:coreProperties>
</file>