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9" r:id="rId13"/>
    <p:sldId id="267" r:id="rId14"/>
    <p:sldId id="268" r:id="rId1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62"/>
    <p:restoredTop sz="94655"/>
  </p:normalViewPr>
  <p:slideViewPr>
    <p:cSldViewPr snapToGrid="0" snapToObjects="1">
      <p:cViewPr>
        <p:scale>
          <a:sx n="81" d="100"/>
          <a:sy n="81" d="100"/>
        </p:scale>
        <p:origin x="150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829B6-FB7F-8A47-8BB7-FE20A51D8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E0D86F-46AA-714F-9B58-C3DB809AA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87118B-7CC1-9C48-8EF2-4EC670DDF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3BF26-ECBA-9248-82A3-5CF5563B8BC4}" type="datetimeFigureOut">
              <a:rPr lang="es-CL" smtClean="0"/>
              <a:t>17-06-20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B37121-B2A5-E542-9898-B6A58783A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57A4B3-170C-B14D-8F64-9182F8DDC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30E-9739-1A46-B3DE-2E05784DAB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8989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65D7C4-4356-9C4C-8EB6-3A00A40F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DC9860-9817-DE46-8B25-53F8C26A8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255010-F3FE-7447-B4C2-93AFF309A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3BF26-ECBA-9248-82A3-5CF5563B8BC4}" type="datetimeFigureOut">
              <a:rPr lang="es-CL" smtClean="0"/>
              <a:t>17-06-20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076D86-23B6-1B42-9D7F-A7A7714B3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E55A44-3EE7-4A43-B22B-8CF742D5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30E-9739-1A46-B3DE-2E05784DAB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5591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7B0823-0C1E-244C-832C-FF2E23839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13C8642-FBB2-C345-BAB4-6EE0446E2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38A579-BCEF-DD4E-81D1-4E69FFBB8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3BF26-ECBA-9248-82A3-5CF5563B8BC4}" type="datetimeFigureOut">
              <a:rPr lang="es-CL" smtClean="0"/>
              <a:t>17-06-20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F57E53-855F-5A46-BE03-2DCC61335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7F57D6-096F-1544-914E-3AA158FEB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30E-9739-1A46-B3DE-2E05784DAB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1075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374D2-2ECA-C649-B16B-3FB861E76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203D1E-31FD-F54D-A2E0-19CB7472A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8DA68D-2CCE-1D4F-9C7C-269426EBA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3BF26-ECBA-9248-82A3-5CF5563B8BC4}" type="datetimeFigureOut">
              <a:rPr lang="es-CL" smtClean="0"/>
              <a:t>17-06-20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0C2CE4-7F8E-834E-9BAE-04446EA42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81897A-DB45-6D47-B021-667650265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30E-9739-1A46-B3DE-2E05784DAB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10906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8BC325-E5A3-3F44-A89C-BE37C646E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116B2B-EE3E-464F-B446-8C118A63C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0566A8-2B08-9746-AA63-6A75CABE8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3BF26-ECBA-9248-82A3-5CF5563B8BC4}" type="datetimeFigureOut">
              <a:rPr lang="es-CL" smtClean="0"/>
              <a:t>17-06-20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A68FDF-F3C3-7A44-9C30-EF87DFA2C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EDDA6-5065-AE4D-97EB-8CB1C9E62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30E-9739-1A46-B3DE-2E05784DAB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57404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D524EC-3B3B-9441-B578-517FF04A3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8D22C3-6030-0443-A044-07A437923C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1589DA-2D34-0040-90D2-A9B3083B5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C3EE7C-9064-2F4F-B237-9D1FD8B79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3BF26-ECBA-9248-82A3-5CF5563B8BC4}" type="datetimeFigureOut">
              <a:rPr lang="es-CL" smtClean="0"/>
              <a:t>17-06-20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2CC20F7-C8E8-CB46-BB18-0A2C65A6F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338D9F-A171-1D44-B159-0868AC0D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30E-9739-1A46-B3DE-2E05784DAB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5618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F392FA-4318-094E-8913-246C9DE8F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B490EA-D6BF-D04C-A1C9-719F293A6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6C9AF5-39EB-DB47-922D-E211F608D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6B30917-4211-9540-997E-653FD0DF75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29D2DC9-E9E5-6542-8099-735A6CFE75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202C415-48BE-524E-A1A6-F58745D8D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3BF26-ECBA-9248-82A3-5CF5563B8BC4}" type="datetimeFigureOut">
              <a:rPr lang="es-CL" smtClean="0"/>
              <a:t>17-06-20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6A1B7F-085D-2C45-B276-DFB82C8E4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2CEC3CA-1FBB-FE4D-970C-1FC171DD2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30E-9739-1A46-B3DE-2E05784DAB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3142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E806D-F5CA-C342-BBEC-7C9246D6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2772054-4CD4-EE4F-8007-6C72D50C0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3BF26-ECBA-9248-82A3-5CF5563B8BC4}" type="datetimeFigureOut">
              <a:rPr lang="es-CL" smtClean="0"/>
              <a:t>17-06-20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6BAD-2D65-E149-B9BB-B09CA5166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637E8F4-B852-3140-8345-A3DC17833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30E-9739-1A46-B3DE-2E05784DAB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09759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6B1082F-ECCD-3A4B-9788-7F081903C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3BF26-ECBA-9248-82A3-5CF5563B8BC4}" type="datetimeFigureOut">
              <a:rPr lang="es-CL" smtClean="0"/>
              <a:t>17-06-20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5625D33-EE19-294A-9AE2-35D9769D9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E9F24B-AF54-B44C-A86E-D428DC37C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30E-9739-1A46-B3DE-2E05784DAB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909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54A4A0-7DC1-3F47-8DA5-C105DAFB4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1DAD19-78E7-8F41-80CD-D09A8CDDB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75A978-324B-7741-B818-9A3D6B599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F2E694-2788-AD4F-B190-9A157388F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3BF26-ECBA-9248-82A3-5CF5563B8BC4}" type="datetimeFigureOut">
              <a:rPr lang="es-CL" smtClean="0"/>
              <a:t>17-06-20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BD2768-CF02-9D43-90B1-616E65AD3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6E4E44C-2FCB-4A43-B7FE-775AFEA2E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30E-9739-1A46-B3DE-2E05784DAB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617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593063-507D-FF43-BAE0-2543CAD12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715B478-4FD0-D049-8D43-D24746F2F8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2392EB-3E18-5C42-B7C1-80458C919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9C26B1-7E21-A743-B62D-3E11B2943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3BF26-ECBA-9248-82A3-5CF5563B8BC4}" type="datetimeFigureOut">
              <a:rPr lang="es-CL" smtClean="0"/>
              <a:t>17-06-20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F87062-12BB-9E47-A2E6-41245872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7A7BDF-56A4-6740-82D7-22DE5797A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30E-9739-1A46-B3DE-2E05784DAB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65895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E14BA52-EA83-1544-9E68-839332B58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2DA7CE-617B-B542-B882-304AD9F23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6BF98A-671F-754A-9881-B937C3926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3BF26-ECBA-9248-82A3-5CF5563B8BC4}" type="datetimeFigureOut">
              <a:rPr lang="es-CL" smtClean="0"/>
              <a:t>17-06-20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2DA2F8-EDDC-AB47-AE44-8EFFD23AB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E072CB-D1EA-9941-933C-A8E685E87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E630E-9739-1A46-B3DE-2E05784DAB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8771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4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3B7CE95-54A4-7C42-AFA5-592856EF7CAA}"/>
              </a:ext>
            </a:extLst>
          </p:cNvPr>
          <p:cNvCxnSpPr>
            <a:cxnSpLocks/>
          </p:cNvCxnSpPr>
          <p:nvPr/>
        </p:nvCxnSpPr>
        <p:spPr>
          <a:xfrm>
            <a:off x="1988457" y="1198880"/>
            <a:ext cx="984576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E4CD011F-1DB3-8F42-B1A8-757F92817B65}"/>
              </a:ext>
            </a:extLst>
          </p:cNvPr>
          <p:cNvSpPr/>
          <p:nvPr/>
        </p:nvSpPr>
        <p:spPr>
          <a:xfrm>
            <a:off x="754743" y="2151727"/>
            <a:ext cx="109582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905" algn="ctr">
              <a:spcAft>
                <a:spcPts val="0"/>
              </a:spcAft>
            </a:pPr>
            <a:r>
              <a:rPr lang="es-ES" sz="24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Retroalimentación</a:t>
            </a:r>
            <a:endParaRPr lang="es-C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905" algn="ctr">
              <a:spcAft>
                <a:spcPts val="0"/>
              </a:spcAft>
            </a:pPr>
            <a:r>
              <a:rPr lang="es-ES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Tema: concepto de salud y efectos del estrés y sueño sobre ella </a:t>
            </a:r>
            <a:endParaRPr lang="es-C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OA 3</a:t>
            </a:r>
            <a:r>
              <a:rPr lang="es-ES" i="1" dirty="0">
                <a:latin typeface="Arial" panose="020B0604020202020204" pitchFamily="34" charset="0"/>
                <a:ea typeface="Times New Roman" panose="02020603050405020304" pitchFamily="18" charset="0"/>
              </a:rPr>
              <a:t>: Analizar relaciones causales entre los estilos de vida y la salud humana integral a través de sus efectos sobre el metabolismo, la energética celular, la fisiología y la conducta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s-C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C371265-FAAE-3647-9AD9-9AAEB7B7C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" y="130282"/>
            <a:ext cx="3821280" cy="1261993"/>
          </a:xfrm>
          <a:prstGeom prst="rect">
            <a:avLst/>
          </a:prstGeom>
        </p:spPr>
      </p:pic>
      <p:pic>
        <p:nvPicPr>
          <p:cNvPr id="3" name="Diapo 1" descr="Diapo 1">
            <a:hlinkClick r:id="" action="ppaction://media"/>
            <a:extLst>
              <a:ext uri="{FF2B5EF4-FFF2-40B4-BE49-F238E27FC236}">
                <a16:creationId xmlns:a16="http://schemas.microsoft.com/office/drawing/2014/main" id="{270BA762-BBCF-CB49-820D-C0336BFEBB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1080" y="7637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77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3"/>
    </mc:Choice>
    <mc:Fallback xmlns="">
      <p:transition spd="slow" advTm="10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14" objId="3"/>
        <p14:stopEvt time="10103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F5E51BA2-D78A-F14B-A7E3-AB5DB31328B4}"/>
              </a:ext>
            </a:extLst>
          </p:cNvPr>
          <p:cNvCxnSpPr/>
          <p:nvPr/>
        </p:nvCxnSpPr>
        <p:spPr>
          <a:xfrm>
            <a:off x="198120" y="632823"/>
            <a:ext cx="117957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id="{8175E802-BD53-CA40-B64F-F78420751A68}"/>
              </a:ext>
            </a:extLst>
          </p:cNvPr>
          <p:cNvSpPr/>
          <p:nvPr/>
        </p:nvSpPr>
        <p:spPr>
          <a:xfrm>
            <a:off x="198120" y="263491"/>
            <a:ext cx="4809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PARTE III. Recolección y análisis de datos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1BFB802-FE02-B14E-B765-6AAB6910DA04}"/>
              </a:ext>
            </a:extLst>
          </p:cNvPr>
          <p:cNvSpPr/>
          <p:nvPr/>
        </p:nvSpPr>
        <p:spPr>
          <a:xfrm>
            <a:off x="198120" y="745422"/>
            <a:ext cx="117957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1. Utilizando el test para medir la calidad del sueño, anexado al final de este documento, completen la siguiente tabla, registrando el número de respuesta de cada pregunta por estudiante y el nivel de la calidad del sueño. </a:t>
            </a:r>
            <a:r>
              <a:rPr lang="es-E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(2 pts.)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Imagen 7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4750881B-5CF3-6545-BE54-5F78621F4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00" y="1305432"/>
            <a:ext cx="9176657" cy="236661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11A9B47-4969-8F40-8487-C4EB5D3E93E9}"/>
              </a:ext>
            </a:extLst>
          </p:cNvPr>
          <p:cNvSpPr/>
          <p:nvPr/>
        </p:nvSpPr>
        <p:spPr>
          <a:xfrm>
            <a:off x="198120" y="5117181"/>
            <a:ext cx="73456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L" dirty="0">
                <a:latin typeface="Arial" panose="020B0604020202020204" pitchFamily="34" charset="0"/>
                <a:ea typeface="Calibri" panose="020F0502020204030204" pitchFamily="34" charset="0"/>
              </a:rPr>
              <a:t>Ejemplo: </a:t>
            </a:r>
            <a:r>
              <a:rPr lang="es-CL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“Como se observa en la tabla, existe una gran viriabilidad de los resultados.</a:t>
            </a:r>
            <a:r>
              <a:rPr lang="es-CL" i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CL" b="1" i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El 70%</a:t>
            </a:r>
            <a:r>
              <a:rPr lang="es-CL" i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de las estudiantes presenta un sueño casi saludable, mientras que solo </a:t>
            </a:r>
            <a:r>
              <a:rPr lang="es-CL" b="1" i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el 30%</a:t>
            </a:r>
            <a:r>
              <a:rPr lang="es-CL" i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presenta la condición de saludable.</a:t>
            </a:r>
            <a:r>
              <a:rPr lang="es-CL" sz="1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CL" sz="1400" i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 </a:t>
            </a:r>
            <a:r>
              <a:rPr lang="es-CL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aspecto que más se ha visto afectado negativamente es la capacidad de consiliar el sueño”</a:t>
            </a:r>
            <a:r>
              <a:rPr lang="es-CL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s-CL" sz="20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9D83C16-3378-064D-B4DF-0483D22293E9}"/>
              </a:ext>
            </a:extLst>
          </p:cNvPr>
          <p:cNvSpPr txBox="1"/>
          <p:nvPr/>
        </p:nvSpPr>
        <p:spPr>
          <a:xfrm>
            <a:off x="289252" y="4394659"/>
            <a:ext cx="2208591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accent6">
                    <a:lumMod val="50000"/>
                  </a:schemeClr>
                </a:solidFill>
              </a:rPr>
              <a:t>Descripción</a:t>
            </a:r>
          </a:p>
          <a:p>
            <a:r>
              <a:rPr lang="es-CL" b="1" dirty="0">
                <a:solidFill>
                  <a:srgbClr val="003EB9"/>
                </a:solidFill>
              </a:rPr>
              <a:t>Trabajo de los datos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834A8B8-BF24-4F44-9B2C-3E106A2DA1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196"/>
          <a:stretch/>
        </p:blipFill>
        <p:spPr>
          <a:xfrm>
            <a:off x="7897889" y="4183924"/>
            <a:ext cx="3898900" cy="1714131"/>
          </a:xfrm>
          <a:prstGeom prst="rect">
            <a:avLst/>
          </a:prstGeom>
        </p:spPr>
      </p:pic>
      <p:pic>
        <p:nvPicPr>
          <p:cNvPr id="7" name="Diapo 10 " descr="Diapo 10 ">
            <a:hlinkClick r:id="" action="ppaction://media"/>
            <a:extLst>
              <a:ext uri="{FF2B5EF4-FFF2-40B4-BE49-F238E27FC236}">
                <a16:creationId xmlns:a16="http://schemas.microsoft.com/office/drawing/2014/main" id="{4A884DD7-9D2C-B94A-AC78-87B69AE9F9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200" y="-92778"/>
            <a:ext cx="812800" cy="8128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35628089-9BE8-AE4B-90E2-FAE52846BF53}"/>
              </a:ext>
            </a:extLst>
          </p:cNvPr>
          <p:cNvSpPr/>
          <p:nvPr/>
        </p:nvSpPr>
        <p:spPr>
          <a:xfrm>
            <a:off x="198120" y="3949136"/>
            <a:ext cx="40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2. Describan los resultados obtenidos.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514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39"/>
    </mc:Choice>
    <mc:Fallback xmlns="">
      <p:transition spd="slow" advTm="158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/>
    </p:bldLst>
  </p:timing>
  <p:extLst>
    <p:ext uri="{E180D4A7-C9FB-4DFB-919C-405C955672EB}">
      <p14:showEvtLst xmlns:p14="http://schemas.microsoft.com/office/powerpoint/2010/main">
        <p14:playEvt time="492" objId="7"/>
        <p14:stopEvt time="158742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F5E51BA2-D78A-F14B-A7E3-AB5DB31328B4}"/>
              </a:ext>
            </a:extLst>
          </p:cNvPr>
          <p:cNvCxnSpPr/>
          <p:nvPr/>
        </p:nvCxnSpPr>
        <p:spPr>
          <a:xfrm>
            <a:off x="198120" y="632823"/>
            <a:ext cx="117957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C4200E8E-552B-9D4D-AC77-C1F99E84E7F4}"/>
              </a:ext>
            </a:extLst>
          </p:cNvPr>
          <p:cNvSpPr/>
          <p:nvPr/>
        </p:nvSpPr>
        <p:spPr>
          <a:xfrm>
            <a:off x="188018" y="775664"/>
            <a:ext cx="7774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3. Redacten una discusión con respecto a los resultados.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9099DE2-A2D0-4740-BB2B-840AB50399A6}"/>
              </a:ext>
            </a:extLst>
          </p:cNvPr>
          <p:cNvSpPr/>
          <p:nvPr/>
        </p:nvSpPr>
        <p:spPr>
          <a:xfrm>
            <a:off x="198120" y="263491"/>
            <a:ext cx="4809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PARTE III. Recolección y análisis de datos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n 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CA99EFC1-C83C-A843-BE64-3C0256A9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797" y="1287836"/>
            <a:ext cx="8820168" cy="2498577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23218CF-AA6C-434E-8C01-3F757D0317B9}"/>
              </a:ext>
            </a:extLst>
          </p:cNvPr>
          <p:cNvSpPr/>
          <p:nvPr/>
        </p:nvSpPr>
        <p:spPr>
          <a:xfrm>
            <a:off x="221847" y="4051011"/>
            <a:ext cx="117483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CL" sz="1400" b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Primer punto de la rúbrica</a:t>
            </a:r>
            <a:r>
              <a:rPr lang="es-CL" sz="1400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 Debían plantearlo como una explicación a los resultados. </a:t>
            </a:r>
            <a:endParaRPr lang="es-C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CL" sz="1400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C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CL" sz="1400" b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Segundo punto</a:t>
            </a:r>
            <a:r>
              <a:rPr lang="es-CL" sz="1400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 Debían plantear de manera </a:t>
            </a:r>
            <a:r>
              <a:rPr lang="es-CL" sz="1400" b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explícita</a:t>
            </a:r>
            <a:r>
              <a:rPr lang="es-CL" sz="1400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una comparación, es dicir, que digeran si la calidad del sueño ahora (en el contexto de Covid-19) es mejor o peor que antes.</a:t>
            </a:r>
            <a:endParaRPr lang="es-C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CL" sz="1400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C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CL" sz="1400" b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Tercer punto</a:t>
            </a:r>
            <a:r>
              <a:rPr lang="es-CL" sz="1400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 La explicación debía estar apoyada con conceptos e ideas que hayan aprendido a lo largo de la guía: los componente de la salud (cuadro que usaron para responder la primera pregunta de desarrollo), los efectos del estrés a nivel psicológico (que menciona la guía y el video </a:t>
            </a:r>
            <a:r>
              <a:rPr lang="es-ES" sz="1400" i="1" dirty="0">
                <a:solidFill>
                  <a:srgbClr val="0040C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Cómo el estrés afecta tu cuerpo</a:t>
            </a:r>
            <a:r>
              <a:rPr lang="es-CL" sz="1400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 o en el cerebro (que menciona el video </a:t>
            </a:r>
            <a:r>
              <a:rPr lang="es-ES" sz="1400" i="1" dirty="0">
                <a:solidFill>
                  <a:srgbClr val="0040C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Cómo el estrés afecta nuestro cerebro)</a:t>
            </a:r>
            <a:r>
              <a:rPr lang="es-CL" sz="1400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y las implicancias de un buen o mal sueño (que menciona el video </a:t>
            </a:r>
            <a:r>
              <a:rPr lang="es-CL" sz="1400" i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Dormir es tu super poder</a:t>
            </a:r>
            <a:r>
              <a:rPr lang="es-CL" sz="1400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.)</a:t>
            </a:r>
            <a:endParaRPr lang="es-C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Diapo 11" descr="Diapo 11">
            <a:hlinkClick r:id="" action="ppaction://media"/>
            <a:extLst>
              <a:ext uri="{FF2B5EF4-FFF2-40B4-BE49-F238E27FC236}">
                <a16:creationId xmlns:a16="http://schemas.microsoft.com/office/drawing/2014/main" id="{21761495-0F34-A94F-BE19-59E7BFC300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1182" y="-5450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08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217"/>
    </mc:Choice>
    <mc:Fallback xmlns="">
      <p:transition spd="slow" advTm="169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  <p:extLst>
    <p:ext uri="{E180D4A7-C9FB-4DFB-919C-405C955672EB}">
      <p14:showEvtLst xmlns:p14="http://schemas.microsoft.com/office/powerpoint/2010/main">
        <p14:playEvt time="496" objId="9"/>
        <p14:stopEvt time="168536" objId="9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F5E51BA2-D78A-F14B-A7E3-AB5DB31328B4}"/>
              </a:ext>
            </a:extLst>
          </p:cNvPr>
          <p:cNvCxnSpPr/>
          <p:nvPr/>
        </p:nvCxnSpPr>
        <p:spPr>
          <a:xfrm>
            <a:off x="198120" y="632823"/>
            <a:ext cx="117957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Imagen que contiene texto, periódico&#10;&#10;Descripción generada automáticamente">
            <a:extLst>
              <a:ext uri="{FF2B5EF4-FFF2-40B4-BE49-F238E27FC236}">
                <a16:creationId xmlns:a16="http://schemas.microsoft.com/office/drawing/2014/main" id="{590448E1-EE98-EC4A-927C-67E3823D2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307" y="762637"/>
            <a:ext cx="7313386" cy="584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33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F5E51BA2-D78A-F14B-A7E3-AB5DB31328B4}"/>
              </a:ext>
            </a:extLst>
          </p:cNvPr>
          <p:cNvCxnSpPr/>
          <p:nvPr/>
        </p:nvCxnSpPr>
        <p:spPr>
          <a:xfrm>
            <a:off x="198120" y="632823"/>
            <a:ext cx="117957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Una captura de pantalla de un celular&#10;&#10;Descripción generada automáticamente">
            <a:extLst>
              <a:ext uri="{FF2B5EF4-FFF2-40B4-BE49-F238E27FC236}">
                <a16:creationId xmlns:a16="http://schemas.microsoft.com/office/drawing/2014/main" id="{FCD62633-5028-AE47-8A66-829BD6439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596" y="847359"/>
            <a:ext cx="7074807" cy="587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08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F5E51BA2-D78A-F14B-A7E3-AB5DB31328B4}"/>
              </a:ext>
            </a:extLst>
          </p:cNvPr>
          <p:cNvCxnSpPr/>
          <p:nvPr/>
        </p:nvCxnSpPr>
        <p:spPr>
          <a:xfrm>
            <a:off x="198120" y="632823"/>
            <a:ext cx="117957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CE7376-3AD7-024E-BEAD-A500E3D15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86" y="949779"/>
            <a:ext cx="79248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85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3B7CE95-54A4-7C42-AFA5-592856EF7CAA}"/>
              </a:ext>
            </a:extLst>
          </p:cNvPr>
          <p:cNvCxnSpPr/>
          <p:nvPr/>
        </p:nvCxnSpPr>
        <p:spPr>
          <a:xfrm>
            <a:off x="198120" y="632823"/>
            <a:ext cx="117957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id="{52BF5D72-3B94-5E40-9F71-3073D45FF5D4}"/>
              </a:ext>
            </a:extLst>
          </p:cNvPr>
          <p:cNvSpPr/>
          <p:nvPr/>
        </p:nvSpPr>
        <p:spPr>
          <a:xfrm>
            <a:off x="130627" y="295143"/>
            <a:ext cx="8505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PARTE I. Selecciona la alternativa correcta destacando con </a:t>
            </a:r>
            <a:r>
              <a:rPr lang="es-ES" b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amarillo</a:t>
            </a:r>
            <a:r>
              <a:rPr lang="es-CL" dirty="0">
                <a:effectLst/>
              </a:rPr>
              <a:t> </a:t>
            </a:r>
            <a:endParaRPr lang="es-CL" dirty="0"/>
          </a:p>
        </p:txBody>
      </p:sp>
      <p:pic>
        <p:nvPicPr>
          <p:cNvPr id="19" name="Imagen 18" descr="Imagen que contiene pájaro, árbol, ave&#10;&#10;Descripción generada automáticamente">
            <a:extLst>
              <a:ext uri="{FF2B5EF4-FFF2-40B4-BE49-F238E27FC236}">
                <a16:creationId xmlns:a16="http://schemas.microsoft.com/office/drawing/2014/main" id="{50E1DCB1-EC5A-3C4E-AB14-83759B258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1" y="970504"/>
            <a:ext cx="9047480" cy="287066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02143B61-D700-3F4D-83B7-FC2C8A4B3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" y="3956286"/>
            <a:ext cx="8804805" cy="2606571"/>
          </a:xfrm>
          <a:prstGeom prst="rect">
            <a:avLst/>
          </a:prstGeom>
        </p:spPr>
      </p:pic>
      <p:pic>
        <p:nvPicPr>
          <p:cNvPr id="2" name="Diapo 2" descr="Diapo 2">
            <a:hlinkClick r:id="" action="ppaction://media"/>
            <a:extLst>
              <a:ext uri="{FF2B5EF4-FFF2-40B4-BE49-F238E27FC236}">
                <a16:creationId xmlns:a16="http://schemas.microsoft.com/office/drawing/2014/main" id="{ECD0A4FE-8A0F-BB45-AB59-FFE3E8057E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8573" y="-11125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99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54" objId="2"/>
        <p14:stopEvt time="2147483647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3B7CE95-54A4-7C42-AFA5-592856EF7CAA}"/>
              </a:ext>
            </a:extLst>
          </p:cNvPr>
          <p:cNvCxnSpPr/>
          <p:nvPr/>
        </p:nvCxnSpPr>
        <p:spPr>
          <a:xfrm>
            <a:off x="198120" y="632823"/>
            <a:ext cx="117957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Captura de pantalla de un celular con texto&#10;&#10;Descripción generada automáticamente">
            <a:extLst>
              <a:ext uri="{FF2B5EF4-FFF2-40B4-BE49-F238E27FC236}">
                <a16:creationId xmlns:a16="http://schemas.microsoft.com/office/drawing/2014/main" id="{9C7261CC-A2CB-514C-BED3-4089CF936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" y="963340"/>
            <a:ext cx="11795760" cy="510272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18EA55B-15BE-B94A-B45B-CF84B6E27E54}"/>
              </a:ext>
            </a:extLst>
          </p:cNvPr>
          <p:cNvSpPr/>
          <p:nvPr/>
        </p:nvSpPr>
        <p:spPr>
          <a:xfrm>
            <a:off x="130627" y="295143"/>
            <a:ext cx="8505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PARTE I. Selecciona la alternativa correcta destacando con </a:t>
            </a:r>
            <a:r>
              <a:rPr lang="es-ES" b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amarillo</a:t>
            </a:r>
            <a:r>
              <a:rPr lang="es-CL" dirty="0">
                <a:effectLst/>
              </a:rPr>
              <a:t> </a:t>
            </a:r>
            <a:endParaRPr lang="es-CL" dirty="0"/>
          </a:p>
        </p:txBody>
      </p:sp>
      <p:pic>
        <p:nvPicPr>
          <p:cNvPr id="2" name="Diapo 3" descr="Diapo 3">
            <a:hlinkClick r:id="" action="ppaction://media"/>
            <a:extLst>
              <a:ext uri="{FF2B5EF4-FFF2-40B4-BE49-F238E27FC236}">
                <a16:creationId xmlns:a16="http://schemas.microsoft.com/office/drawing/2014/main" id="{A20015C8-57F3-6A4E-81BE-8A0D984280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1080" y="-818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11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120"/>
    </mc:Choice>
    <mc:Fallback xmlns="">
      <p:transition spd="slow" advTm="193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25" objId="2"/>
        <p14:stopEvt time="192827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3B7CE95-54A4-7C42-AFA5-592856EF7CAA}"/>
              </a:ext>
            </a:extLst>
          </p:cNvPr>
          <p:cNvCxnSpPr/>
          <p:nvPr/>
        </p:nvCxnSpPr>
        <p:spPr>
          <a:xfrm>
            <a:off x="198120" y="632823"/>
            <a:ext cx="117957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BC7236B3-5A6F-3F40-8CA0-211DF80B6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5578"/>
            <a:ext cx="12192000" cy="2480101"/>
          </a:xfrm>
          <a:prstGeom prst="rect">
            <a:avLst/>
          </a:prstGeom>
        </p:spPr>
      </p:pic>
      <p:pic>
        <p:nvPicPr>
          <p:cNvPr id="8" name="Imagen 7" descr="Una 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1D1B6BF9-7F80-3D44-B3E2-8C1DB4572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38433"/>
            <a:ext cx="12192000" cy="240055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BFA351F-D038-AB47-8DA7-4B3A6B9B1547}"/>
              </a:ext>
            </a:extLst>
          </p:cNvPr>
          <p:cNvSpPr/>
          <p:nvPr/>
        </p:nvSpPr>
        <p:spPr>
          <a:xfrm>
            <a:off x="130627" y="295143"/>
            <a:ext cx="8505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PARTE I. Selecciona la alternativa correcta destacando con </a:t>
            </a:r>
            <a:r>
              <a:rPr lang="es-ES" b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amarillo</a:t>
            </a:r>
            <a:r>
              <a:rPr lang="es-CL" dirty="0">
                <a:effectLst/>
              </a:rPr>
              <a:t> </a:t>
            </a:r>
            <a:endParaRPr lang="es-CL" dirty="0"/>
          </a:p>
        </p:txBody>
      </p:sp>
      <p:pic>
        <p:nvPicPr>
          <p:cNvPr id="2" name="Diapo 4" descr="Diapo 4">
            <a:hlinkClick r:id="" action="ppaction://media"/>
            <a:extLst>
              <a:ext uri="{FF2B5EF4-FFF2-40B4-BE49-F238E27FC236}">
                <a16:creationId xmlns:a16="http://schemas.microsoft.com/office/drawing/2014/main" id="{D8C46DAE-CC87-D847-8F72-893741ECF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1080" y="-9859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52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16"/>
    </mc:Choice>
    <mc:Fallback xmlns="">
      <p:transition spd="slow" advTm="175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74" objId="2"/>
        <p14:stopEvt time="174916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3B7CE95-54A4-7C42-AFA5-592856EF7CAA}"/>
              </a:ext>
            </a:extLst>
          </p:cNvPr>
          <p:cNvCxnSpPr/>
          <p:nvPr/>
        </p:nvCxnSpPr>
        <p:spPr>
          <a:xfrm>
            <a:off x="198120" y="632823"/>
            <a:ext cx="117957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Captura de pantalla de un celular con texto&#10;&#10;Descripción generada automáticamente">
            <a:extLst>
              <a:ext uri="{FF2B5EF4-FFF2-40B4-BE49-F238E27FC236}">
                <a16:creationId xmlns:a16="http://schemas.microsoft.com/office/drawing/2014/main" id="{5C43951F-66D5-D04E-9384-230CA87BA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" y="1117600"/>
            <a:ext cx="11303000" cy="23114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BBDBE20-673A-8448-99CE-BD053534DE70}"/>
              </a:ext>
            </a:extLst>
          </p:cNvPr>
          <p:cNvSpPr/>
          <p:nvPr/>
        </p:nvSpPr>
        <p:spPr>
          <a:xfrm>
            <a:off x="130627" y="295143"/>
            <a:ext cx="8505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PARTE I. Selecciona la alternativa correcta destacando con </a:t>
            </a:r>
            <a:r>
              <a:rPr lang="es-ES" b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amarillo</a:t>
            </a:r>
            <a:r>
              <a:rPr lang="es-CL" dirty="0">
                <a:effectLst/>
              </a:rPr>
              <a:t> </a:t>
            </a:r>
            <a:endParaRPr lang="es-CL" dirty="0"/>
          </a:p>
        </p:txBody>
      </p:sp>
      <p:pic>
        <p:nvPicPr>
          <p:cNvPr id="2" name="Daipo 5" descr="Daipo 5">
            <a:hlinkClick r:id="" action="ppaction://media"/>
            <a:extLst>
              <a:ext uri="{FF2B5EF4-FFF2-40B4-BE49-F238E27FC236}">
                <a16:creationId xmlns:a16="http://schemas.microsoft.com/office/drawing/2014/main" id="{A46585A0-F8D7-1C4E-8D8C-94C4E871B8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4720" y="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259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82"/>
    </mc:Choice>
    <mc:Fallback xmlns="">
      <p:transition spd="slow" advTm="57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38" objId="2"/>
        <p14:stopEvt time="57782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3B7CE95-54A4-7C42-AFA5-592856EF7CAA}"/>
              </a:ext>
            </a:extLst>
          </p:cNvPr>
          <p:cNvCxnSpPr/>
          <p:nvPr/>
        </p:nvCxnSpPr>
        <p:spPr>
          <a:xfrm>
            <a:off x="198120" y="632823"/>
            <a:ext cx="117957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FCFBFFC6-59BF-6849-8DC4-C578A7F014CA}"/>
              </a:ext>
            </a:extLst>
          </p:cNvPr>
          <p:cNvSpPr/>
          <p:nvPr/>
        </p:nvSpPr>
        <p:spPr>
          <a:xfrm>
            <a:off x="130627" y="295143"/>
            <a:ext cx="8505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PARTE I. Selecciona la alternativa correcta destacando con </a:t>
            </a:r>
            <a:r>
              <a:rPr lang="es-ES" b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amarillo</a:t>
            </a:r>
            <a:r>
              <a:rPr lang="es-CL" dirty="0">
                <a:effectLst/>
              </a:rPr>
              <a:t> </a:t>
            </a:r>
            <a:endParaRPr lang="es-CL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5ECCD241-3B4C-7347-9096-6570DCF241E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45026" y="1908420"/>
            <a:ext cx="4746174" cy="2955430"/>
            <a:chOff x="0" y="0"/>
            <a:chExt cx="3175000" cy="1941438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9BC26A21-7333-DD40-88D9-6A9C0AA11FBF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b="16396"/>
            <a:stretch>
              <a:fillRect/>
            </a:stretch>
          </p:blipFill>
          <p:spPr bwMode="auto">
            <a:xfrm>
              <a:off x="0" y="0"/>
              <a:ext cx="3175000" cy="178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uadroTexto 4">
              <a:extLst>
                <a:ext uri="{FF2B5EF4-FFF2-40B4-BE49-F238E27FC236}">
                  <a16:creationId xmlns:a16="http://schemas.microsoft.com/office/drawing/2014/main" id="{BC3B56A7-48AD-2F4F-A082-B2E93F9B6C88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606009" y="1725994"/>
              <a:ext cx="6817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S" sz="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Moderado</a:t>
              </a:r>
              <a:endParaRPr lang="es-C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5F9E576E-D334-4C46-8533-F4D248B78C69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1169619" y="1725994"/>
              <a:ext cx="6817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S" sz="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Alto</a:t>
              </a:r>
              <a:endParaRPr lang="es-C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CuadroTexto 11">
              <a:extLst>
                <a:ext uri="{FF2B5EF4-FFF2-40B4-BE49-F238E27FC236}">
                  <a16:creationId xmlns:a16="http://schemas.microsoft.com/office/drawing/2014/main" id="{C2C6A17A-FB77-8C4E-966C-8702A5EBB3F3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1695354" y="1725994"/>
              <a:ext cx="6817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S" sz="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Bajo</a:t>
              </a:r>
              <a:endParaRPr lang="es-C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5A410FED-37E8-D940-92A3-2E69DD80D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013" y="4949580"/>
            <a:ext cx="8726416" cy="16056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2BC531A-2204-A94A-B4A2-36A0F9DF5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" y="832471"/>
            <a:ext cx="10274300" cy="812800"/>
          </a:xfrm>
          <a:prstGeom prst="rect">
            <a:avLst/>
          </a:prstGeom>
        </p:spPr>
      </p:pic>
      <p:pic>
        <p:nvPicPr>
          <p:cNvPr id="2" name="Diapo 6" descr="Diapo 6">
            <a:hlinkClick r:id="" action="ppaction://media"/>
            <a:extLst>
              <a:ext uri="{FF2B5EF4-FFF2-40B4-BE49-F238E27FC236}">
                <a16:creationId xmlns:a16="http://schemas.microsoft.com/office/drawing/2014/main" id="{2198C451-6F8E-6C47-B1DA-9AED537674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81080" y="-11125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068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042"/>
    </mc:Choice>
    <mc:Fallback xmlns="">
      <p:transition spd="slow" advTm="209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0" objId="2"/>
        <p14:stopEvt time="208011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3B7CE95-54A4-7C42-AFA5-592856EF7CAA}"/>
              </a:ext>
            </a:extLst>
          </p:cNvPr>
          <p:cNvCxnSpPr/>
          <p:nvPr/>
        </p:nvCxnSpPr>
        <p:spPr>
          <a:xfrm>
            <a:off x="198120" y="632823"/>
            <a:ext cx="117957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29510FA3-9AB1-0C4E-8102-5B3012FF82DD}"/>
              </a:ext>
            </a:extLst>
          </p:cNvPr>
          <p:cNvSpPr/>
          <p:nvPr/>
        </p:nvSpPr>
        <p:spPr>
          <a:xfrm>
            <a:off x="130627" y="295143"/>
            <a:ext cx="8505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PARTE I. Selecciona la alternativa correcta destacando con </a:t>
            </a:r>
            <a:r>
              <a:rPr lang="es-ES" b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amarillo</a:t>
            </a:r>
            <a:r>
              <a:rPr lang="es-CL" dirty="0">
                <a:effectLst/>
              </a:rPr>
              <a:t> </a:t>
            </a:r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48D95BC-718B-A849-8694-B224C4EB6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 descr="Una 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575FB7D2-46EF-C544-8F1F-151A33C424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0" y="1002155"/>
            <a:ext cx="11950700" cy="2222500"/>
          </a:xfrm>
          <a:prstGeom prst="rect">
            <a:avLst/>
          </a:prstGeom>
        </p:spPr>
      </p:pic>
      <p:pic>
        <p:nvPicPr>
          <p:cNvPr id="8" name="Imagen 7" descr="Captura de pantalla de un celular con texto&#10;&#10;Descripción generada automáticamente">
            <a:extLst>
              <a:ext uri="{FF2B5EF4-FFF2-40B4-BE49-F238E27FC236}">
                <a16:creationId xmlns:a16="http://schemas.microsoft.com/office/drawing/2014/main" id="{6E01A00D-4FEE-7043-8525-DC9CF63E02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52635"/>
            <a:ext cx="12128500" cy="2336800"/>
          </a:xfrm>
          <a:prstGeom prst="rect">
            <a:avLst/>
          </a:prstGeom>
        </p:spPr>
      </p:pic>
      <p:pic>
        <p:nvPicPr>
          <p:cNvPr id="4" name="Daipo 7" descr="Daipo 7">
            <a:hlinkClick r:id="" action="ppaction://media"/>
            <a:extLst>
              <a:ext uri="{FF2B5EF4-FFF2-40B4-BE49-F238E27FC236}">
                <a16:creationId xmlns:a16="http://schemas.microsoft.com/office/drawing/2014/main" id="{5E8B5B43-2329-5949-953F-58B20AE852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1860" y="-11125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05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41"/>
    </mc:Choice>
    <mc:Fallback xmlns="">
      <p:transition spd="slow" advTm="233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48" objId="4"/>
        <p14:stopEvt time="233640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3B7CE95-54A4-7C42-AFA5-592856EF7CAA}"/>
              </a:ext>
            </a:extLst>
          </p:cNvPr>
          <p:cNvCxnSpPr/>
          <p:nvPr/>
        </p:nvCxnSpPr>
        <p:spPr>
          <a:xfrm>
            <a:off x="198120" y="632823"/>
            <a:ext cx="117957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CF043361-F17B-9C42-90D6-4E573C730567}"/>
              </a:ext>
            </a:extLst>
          </p:cNvPr>
          <p:cNvSpPr/>
          <p:nvPr/>
        </p:nvSpPr>
        <p:spPr>
          <a:xfrm>
            <a:off x="154578" y="263491"/>
            <a:ext cx="3912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PARTE II. Preguntas de desarrollo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6A0DC40-A17C-4749-97E6-85AF901A09D2}"/>
              </a:ext>
            </a:extLst>
          </p:cNvPr>
          <p:cNvSpPr/>
          <p:nvPr/>
        </p:nvSpPr>
        <p:spPr>
          <a:xfrm>
            <a:off x="198120" y="932878"/>
            <a:ext cx="11795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1. Una de las ideas trabajadas en la guía, fue que la salud está constituida por tres componentes (física, emocional y social), los cuales se pueden evidenciar en varios aspectos. Considerando este aprendizaje, indiquen cómo el confinamiento social implementado para controlar la pandemia de COVID-19, ha afectado su salud sobre sus tres componentes. </a:t>
            </a:r>
            <a:r>
              <a:rPr lang="es-CL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(3 pts.)</a:t>
            </a:r>
            <a:r>
              <a:rPr lang="es-CL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BD972A7-2EC1-6B4B-A31C-E931A9C233A5}"/>
              </a:ext>
            </a:extLst>
          </p:cNvPr>
          <p:cNvSpPr/>
          <p:nvPr/>
        </p:nvSpPr>
        <p:spPr>
          <a:xfrm>
            <a:off x="2517045" y="2396176"/>
            <a:ext cx="93896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L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Ejemplo: </a:t>
            </a:r>
            <a:r>
              <a:rPr lang="es-CL" i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“El confinamiento ha afectado nuestra </a:t>
            </a:r>
            <a:r>
              <a:rPr lang="es-CL" b="1" i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salud mental</a:t>
            </a:r>
            <a:r>
              <a:rPr lang="es-CL" i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CL" sz="1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(ahí indicó el componente)</a:t>
            </a:r>
            <a:r>
              <a:rPr lang="es-CL" i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generando </a:t>
            </a:r>
            <a:r>
              <a:rPr lang="es-CL" b="1" i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desequilibrios afectivos</a:t>
            </a:r>
            <a:r>
              <a:rPr lang="es-CL" i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CL" sz="1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(ahí precisó el aspecto dentro salud mental)</a:t>
            </a:r>
            <a:r>
              <a:rPr lang="es-CL" dirty="0">
                <a:solidFill>
                  <a:srgbClr val="0040C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r>
              <a:rPr lang="es-CL" i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ocasionando una mayor irritabilidad en nosotras”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1997FA9-8914-BA40-8EC6-86950CC56352}"/>
              </a:ext>
            </a:extLst>
          </p:cNvPr>
          <p:cNvSpPr/>
          <p:nvPr/>
        </p:nvSpPr>
        <p:spPr>
          <a:xfrm>
            <a:off x="198120" y="4127073"/>
            <a:ext cx="118393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¿En qué fase del Síndrome General de Adaptación se desencadenan las enfermedades asociadas al estrés? Fundamenta tu respuesta.  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B13B440-CB38-314B-AA6D-F337B0AA8D64}"/>
              </a:ext>
            </a:extLst>
          </p:cNvPr>
          <p:cNvSpPr/>
          <p:nvPr/>
        </p:nvSpPr>
        <p:spPr>
          <a:xfrm>
            <a:off x="154578" y="4888570"/>
            <a:ext cx="11839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L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Respuesta: Las enfermades asociadas al estrés se desencadenan en la </a:t>
            </a:r>
            <a:r>
              <a:rPr lang="es-CL" b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fase de agotamiento (fase C)</a:t>
            </a:r>
            <a:r>
              <a:rPr lang="es-CL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ya que en esta etapa el organismo no es capaz de adaptarse a los altos niveles de cortisol y adrenalina, llevando a una falla de los tejidos y, por ende, a un funcionamiento deficiente de estos. 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Daipo 8" descr="Daipo 8">
            <a:hlinkClick r:id="" action="ppaction://media"/>
            <a:extLst>
              <a:ext uri="{FF2B5EF4-FFF2-40B4-BE49-F238E27FC236}">
                <a16:creationId xmlns:a16="http://schemas.microsoft.com/office/drawing/2014/main" id="{14D334A1-3C65-424A-B575-678BF1F3DC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1730" y="-105617"/>
            <a:ext cx="874974" cy="92332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0CBC6FF-3C0D-FD41-A40E-23453D70D7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625"/>
          <a:stretch/>
        </p:blipFill>
        <p:spPr>
          <a:xfrm>
            <a:off x="372470" y="2133207"/>
            <a:ext cx="2057400" cy="17618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83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419"/>
    </mc:Choice>
    <mc:Fallback xmlns="">
      <p:transition spd="slow" advTm="172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</p:bldLst>
  </p:timing>
  <p:extLst>
    <p:ext uri="{E180D4A7-C9FB-4DFB-919C-405C955672EB}">
      <p14:showEvtLst xmlns:p14="http://schemas.microsoft.com/office/powerpoint/2010/main">
        <p14:playEvt time="381" objId="8"/>
        <p14:stopEvt time="172036" objId="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3B7CE95-54A4-7C42-AFA5-592856EF7CAA}"/>
              </a:ext>
            </a:extLst>
          </p:cNvPr>
          <p:cNvCxnSpPr/>
          <p:nvPr/>
        </p:nvCxnSpPr>
        <p:spPr>
          <a:xfrm>
            <a:off x="198120" y="632823"/>
            <a:ext cx="117957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52B8DDB0-3D60-A546-8D9A-E96304625CD3}"/>
              </a:ext>
            </a:extLst>
          </p:cNvPr>
          <p:cNvSpPr/>
          <p:nvPr/>
        </p:nvSpPr>
        <p:spPr>
          <a:xfrm>
            <a:off x="198120" y="263491"/>
            <a:ext cx="3912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PARTE II. Preguntas de desarrollo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5147DFF-AF2B-B741-BCD5-1B4BCD03A53A}"/>
              </a:ext>
            </a:extLst>
          </p:cNvPr>
          <p:cNvSpPr/>
          <p:nvPr/>
        </p:nvSpPr>
        <p:spPr>
          <a:xfrm>
            <a:off x="198120" y="759503"/>
            <a:ext cx="117957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Analiza el siguiente experimento y responde las preguntas a continuación.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Inmunización al estrés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(Texto adaptado de la revista </a:t>
            </a:r>
            <a:r>
              <a:rPr lang="es-E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es-E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DOI: 10.1126/science.277.5332.1659)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8771533-A819-214C-A187-CDBD3440DE0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 r="4327"/>
          <a:stretch>
            <a:fillRect/>
          </a:stretch>
        </p:blipFill>
        <p:spPr bwMode="auto">
          <a:xfrm>
            <a:off x="198120" y="1960539"/>
            <a:ext cx="4228737" cy="31067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5A1FC72-866E-AD40-9DA4-A74115FCFF6E}"/>
              </a:ext>
            </a:extLst>
          </p:cNvPr>
          <p:cNvSpPr/>
          <p:nvPr/>
        </p:nvSpPr>
        <p:spPr>
          <a:xfrm>
            <a:off x="4426857" y="2249003"/>
            <a:ext cx="75670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L" sz="1400" dirty="0">
                <a:latin typeface="Arial" panose="020B0604020202020204" pitchFamily="34" charset="0"/>
                <a:ea typeface="Calibri" panose="020F0502020204030204" pitchFamily="34" charset="0"/>
              </a:rPr>
              <a:t>3.a. ¿Cuál es la variable independiente y dependiente del experimento?</a:t>
            </a:r>
            <a:r>
              <a:rPr lang="es-CL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(2 pts.)</a:t>
            </a:r>
            <a:endParaRPr lang="es-C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CL" sz="1400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Respuesta: </a:t>
            </a:r>
            <a:endParaRPr lang="es-C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CL" sz="1400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Independiente: tiempo que pasa la madre con las crías.</a:t>
            </a:r>
            <a:endParaRPr lang="es-C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CL" sz="1400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Dependiente: Concentraciones de cortisol en la sangre de las crías, en estado adulto.</a:t>
            </a:r>
            <a:endParaRPr lang="es-C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227248B-0B82-0246-A701-31B8F4EC0350}"/>
              </a:ext>
            </a:extLst>
          </p:cNvPr>
          <p:cNvSpPr/>
          <p:nvPr/>
        </p:nvSpPr>
        <p:spPr>
          <a:xfrm>
            <a:off x="4426857" y="3513923"/>
            <a:ext cx="7218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L" sz="1400" dirty="0">
                <a:latin typeface="Arial" panose="020B0604020202020204" pitchFamily="34" charset="0"/>
                <a:ea typeface="Calibri" panose="020F0502020204030204" pitchFamily="34" charset="0"/>
              </a:rPr>
              <a:t>3.b. ¿Cuál es la conclusión del experimento? ¿Qué explicación se le podría dar a este resultado, considerando el mecanismo de retroalimentación de los glucocorticoides?</a:t>
            </a:r>
            <a:endParaRPr lang="es-C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70BC4B1-C52F-8749-9EE1-8F287BE07D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580" y="5129570"/>
            <a:ext cx="2583239" cy="1410174"/>
          </a:xfrm>
          <a:prstGeom prst="rect">
            <a:avLst/>
          </a:prstGeom>
        </p:spPr>
      </p:pic>
      <p:pic>
        <p:nvPicPr>
          <p:cNvPr id="10" name="Dipo 9" descr="Dipo 9">
            <a:hlinkClick r:id="" action="ppaction://media"/>
            <a:extLst>
              <a:ext uri="{FF2B5EF4-FFF2-40B4-BE49-F238E27FC236}">
                <a16:creationId xmlns:a16="http://schemas.microsoft.com/office/drawing/2014/main" id="{C1567864-394C-D149-85A8-C93358B180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9137" y="-53297"/>
            <a:ext cx="812800" cy="8128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09421DB-C5AA-3E4E-8C0B-B061841EE2B3}"/>
              </a:ext>
            </a:extLst>
          </p:cNvPr>
          <p:cNvSpPr/>
          <p:nvPr/>
        </p:nvSpPr>
        <p:spPr>
          <a:xfrm>
            <a:off x="4426857" y="4840399"/>
            <a:ext cx="73456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L" sz="1400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Los animales que pasaron más tiempo con la madre cuando fueron crías, en su etapa adulta, </a:t>
            </a:r>
            <a:r>
              <a:rPr lang="es-CL" sz="1400" b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presentan una</a:t>
            </a:r>
            <a:r>
              <a:rPr lang="es-CL" sz="1400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CL" sz="1400" b="1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actividad mejorada del circuito de retroalimentación del cortisol</a:t>
            </a:r>
            <a:r>
              <a:rPr lang="es-CL" sz="1400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s-CL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034CB9B-66D4-0C4E-BB1A-01D7581B69B9}"/>
              </a:ext>
            </a:extLst>
          </p:cNvPr>
          <p:cNvSpPr/>
          <p:nvPr/>
        </p:nvSpPr>
        <p:spPr>
          <a:xfrm>
            <a:off x="4426857" y="4172847"/>
            <a:ext cx="7338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L" sz="1400" dirty="0">
                <a:solidFill>
                  <a:srgbClr val="0046D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Respuesta: El tiempo que permanecen las crías con las madres efecta la respuesta que tienen las ratas frente al estrés, en su adultez. </a:t>
            </a:r>
            <a:endParaRPr lang="es-CL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381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122"/>
    </mc:Choice>
    <mc:Fallback xmlns="">
      <p:transition spd="slow" advTm="231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7" grpId="0"/>
      <p:bldP spid="11" grpId="0"/>
      <p:bldP spid="12" grpId="0"/>
    </p:bldLst>
  </p:timing>
  <p:extLst>
    <p:ext uri="{E180D4A7-C9FB-4DFB-919C-405C955672EB}">
      <p14:showEvtLst xmlns:p14="http://schemas.microsoft.com/office/powerpoint/2010/main">
        <p14:playEvt time="410" objId="10"/>
        <p14:stopEvt time="231122" objId="10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60.8|7.7|47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6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9.2|33.7|34.5|2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5.3|20|25.4|15.8|37|64.6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771</Words>
  <Application>Microsoft Macintosh PowerPoint</Application>
  <PresentationFormat>Panorámica</PresentationFormat>
  <Paragraphs>43</Paragraphs>
  <Slides>14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22</cp:revision>
  <dcterms:created xsi:type="dcterms:W3CDTF">2020-06-16T22:56:36Z</dcterms:created>
  <dcterms:modified xsi:type="dcterms:W3CDTF">2020-06-18T02:39:58Z</dcterms:modified>
</cp:coreProperties>
</file>