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68" r:id="rId2"/>
    <p:sldId id="256" r:id="rId3"/>
    <p:sldId id="258" r:id="rId4"/>
    <p:sldId id="259" r:id="rId5"/>
    <p:sldId id="269" r:id="rId6"/>
    <p:sldId id="262" r:id="rId7"/>
    <p:sldId id="267" r:id="rId8"/>
    <p:sldId id="270" r:id="rId9"/>
    <p:sldId id="265" r:id="rId10"/>
    <p:sldId id="271" r:id="rId11"/>
    <p:sldId id="272" r:id="rId12"/>
    <p:sldId id="273" r:id="rId13"/>
    <p:sldId id="274" r:id="rId14"/>
    <p:sldId id="275" r:id="rId15"/>
    <p:sldId id="276" r:id="rId16"/>
    <p:sldId id="277" r:id="rId17"/>
    <p:sldId id="266" r:id="rId18"/>
  </p:sldIdLst>
  <p:sldSz cx="12192000" cy="6858000"/>
  <p:notesSz cx="6858000" cy="9144000"/>
  <p:defaultText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34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AFCF"/>
    <a:srgbClr val="EA97D2"/>
    <a:srgbClr val="DBC7F6"/>
    <a:srgbClr val="6DD3FB"/>
    <a:srgbClr val="BDD7EF"/>
    <a:srgbClr val="FFC002"/>
    <a:srgbClr val="E399F3"/>
    <a:srgbClr val="55BB5B"/>
    <a:srgbClr val="ED4737"/>
    <a:srgbClr val="2E86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71"/>
    <p:restoredTop sz="90407"/>
  </p:normalViewPr>
  <p:slideViewPr>
    <p:cSldViewPr snapToGrid="0" snapToObjects="1" showGuides="1">
      <p:cViewPr varScale="1">
        <p:scale>
          <a:sx n="100" d="100"/>
          <a:sy n="100" d="100"/>
        </p:scale>
        <p:origin x="160" y="232"/>
      </p:cViewPr>
      <p:guideLst>
        <p:guide orient="horz" pos="3024"/>
        <p:guide pos="3432"/>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C2D18-49EC-884E-8A47-37133F456951}" type="datetimeFigureOut">
              <a:rPr lang="es-US" smtClean="0"/>
              <a:t>6/17/20</a:t>
            </a:fld>
            <a:endParaRPr lang="es-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4489D-9A9E-1540-BD00-9A83EAC0E841}" type="slidenum">
              <a:rPr lang="es-US" smtClean="0"/>
              <a:t>‹Nº›</a:t>
            </a:fld>
            <a:endParaRPr lang="es-US"/>
          </a:p>
        </p:txBody>
      </p:sp>
    </p:spTree>
    <p:extLst>
      <p:ext uri="{BB962C8B-B14F-4D97-AF65-F5344CB8AC3E}">
        <p14:creationId xmlns:p14="http://schemas.microsoft.com/office/powerpoint/2010/main" val="34526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30C4489D-9A9E-1540-BD00-9A83EAC0E841}" type="slidenum">
              <a:rPr lang="es-US" smtClean="0"/>
              <a:t>3</a:t>
            </a:fld>
            <a:endParaRPr lang="es-US"/>
          </a:p>
        </p:txBody>
      </p:sp>
    </p:spTree>
    <p:extLst>
      <p:ext uri="{BB962C8B-B14F-4D97-AF65-F5344CB8AC3E}">
        <p14:creationId xmlns:p14="http://schemas.microsoft.com/office/powerpoint/2010/main" val="160977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0C4489D-9A9E-1540-BD00-9A83EAC0E841}" type="slidenum">
              <a:rPr lang="es-US" smtClean="0"/>
              <a:t>5</a:t>
            </a:fld>
            <a:endParaRPr lang="es-US"/>
          </a:p>
        </p:txBody>
      </p:sp>
    </p:spTree>
    <p:extLst>
      <p:ext uri="{BB962C8B-B14F-4D97-AF65-F5344CB8AC3E}">
        <p14:creationId xmlns:p14="http://schemas.microsoft.com/office/powerpoint/2010/main" val="3593839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4726CF-0341-4140-B840-214FAD07A8E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US"/>
          </a:p>
        </p:txBody>
      </p:sp>
      <p:sp>
        <p:nvSpPr>
          <p:cNvPr id="3" name="Subtítulo 2">
            <a:extLst>
              <a:ext uri="{FF2B5EF4-FFF2-40B4-BE49-F238E27FC236}">
                <a16:creationId xmlns:a16="http://schemas.microsoft.com/office/drawing/2014/main" id="{1A4041CB-2E80-DA4E-8C77-F280DD6AE4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US"/>
          </a:p>
        </p:txBody>
      </p:sp>
      <p:sp>
        <p:nvSpPr>
          <p:cNvPr id="4" name="Marcador de fecha 3">
            <a:extLst>
              <a:ext uri="{FF2B5EF4-FFF2-40B4-BE49-F238E27FC236}">
                <a16:creationId xmlns:a16="http://schemas.microsoft.com/office/drawing/2014/main" id="{972DAC97-0625-1747-8252-E16AC65060F7}"/>
              </a:ext>
            </a:extLst>
          </p:cNvPr>
          <p:cNvSpPr>
            <a:spLocks noGrp="1"/>
          </p:cNvSpPr>
          <p:nvPr>
            <p:ph type="dt" sz="half" idx="10"/>
          </p:nvPr>
        </p:nvSpPr>
        <p:spPr/>
        <p:txBody>
          <a:bodyPr/>
          <a:lstStyle/>
          <a:p>
            <a:fld id="{7D7A5258-3692-7F4C-AA0C-8CB3181F1855}" type="datetimeFigureOut">
              <a:rPr lang="es-US" smtClean="0"/>
              <a:t>6/17/20</a:t>
            </a:fld>
            <a:endParaRPr lang="es-US"/>
          </a:p>
        </p:txBody>
      </p:sp>
      <p:sp>
        <p:nvSpPr>
          <p:cNvPr id="5" name="Marcador de pie de página 4">
            <a:extLst>
              <a:ext uri="{FF2B5EF4-FFF2-40B4-BE49-F238E27FC236}">
                <a16:creationId xmlns:a16="http://schemas.microsoft.com/office/drawing/2014/main" id="{F0E33DC0-E28B-C047-A46D-1D947463AAA4}"/>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84E02C30-5D2C-F240-B290-F53F76D5D219}"/>
              </a:ext>
            </a:extLst>
          </p:cNvPr>
          <p:cNvSpPr>
            <a:spLocks noGrp="1"/>
          </p:cNvSpPr>
          <p:nvPr>
            <p:ph type="sldNum" sz="quarter" idx="12"/>
          </p:nvPr>
        </p:nvSpPr>
        <p:spPr/>
        <p:txBody>
          <a:bodyPr/>
          <a:lstStyle/>
          <a:p>
            <a:fld id="{C89B726E-A87E-AF4E-A382-7089507E868F}" type="slidenum">
              <a:rPr lang="es-US" smtClean="0"/>
              <a:t>‹Nº›</a:t>
            </a:fld>
            <a:endParaRPr lang="es-US"/>
          </a:p>
        </p:txBody>
      </p:sp>
    </p:spTree>
    <p:extLst>
      <p:ext uri="{BB962C8B-B14F-4D97-AF65-F5344CB8AC3E}">
        <p14:creationId xmlns:p14="http://schemas.microsoft.com/office/powerpoint/2010/main" val="3341935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FEEBBA-4A46-E24B-BF6A-4A58086F38DE}"/>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texto vertical 2">
            <a:extLst>
              <a:ext uri="{FF2B5EF4-FFF2-40B4-BE49-F238E27FC236}">
                <a16:creationId xmlns:a16="http://schemas.microsoft.com/office/drawing/2014/main" id="{E15F72EE-D6A1-FE4D-88BC-AF158EADB31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C5F41DFF-15EF-E644-8F63-15EDDF309406}"/>
              </a:ext>
            </a:extLst>
          </p:cNvPr>
          <p:cNvSpPr>
            <a:spLocks noGrp="1"/>
          </p:cNvSpPr>
          <p:nvPr>
            <p:ph type="dt" sz="half" idx="10"/>
          </p:nvPr>
        </p:nvSpPr>
        <p:spPr/>
        <p:txBody>
          <a:bodyPr/>
          <a:lstStyle/>
          <a:p>
            <a:fld id="{7D7A5258-3692-7F4C-AA0C-8CB3181F1855}" type="datetimeFigureOut">
              <a:rPr lang="es-US" smtClean="0"/>
              <a:t>6/17/20</a:t>
            </a:fld>
            <a:endParaRPr lang="es-US"/>
          </a:p>
        </p:txBody>
      </p:sp>
      <p:sp>
        <p:nvSpPr>
          <p:cNvPr id="5" name="Marcador de pie de página 4">
            <a:extLst>
              <a:ext uri="{FF2B5EF4-FFF2-40B4-BE49-F238E27FC236}">
                <a16:creationId xmlns:a16="http://schemas.microsoft.com/office/drawing/2014/main" id="{99B16645-CDF3-C74D-8523-CB56F2759FEB}"/>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36BB7F67-4E90-4C4C-BCC2-1C60175DF7C3}"/>
              </a:ext>
            </a:extLst>
          </p:cNvPr>
          <p:cNvSpPr>
            <a:spLocks noGrp="1"/>
          </p:cNvSpPr>
          <p:nvPr>
            <p:ph type="sldNum" sz="quarter" idx="12"/>
          </p:nvPr>
        </p:nvSpPr>
        <p:spPr/>
        <p:txBody>
          <a:bodyPr/>
          <a:lstStyle/>
          <a:p>
            <a:fld id="{C89B726E-A87E-AF4E-A382-7089507E868F}" type="slidenum">
              <a:rPr lang="es-US" smtClean="0"/>
              <a:t>‹Nº›</a:t>
            </a:fld>
            <a:endParaRPr lang="es-US"/>
          </a:p>
        </p:txBody>
      </p:sp>
    </p:spTree>
    <p:extLst>
      <p:ext uri="{BB962C8B-B14F-4D97-AF65-F5344CB8AC3E}">
        <p14:creationId xmlns:p14="http://schemas.microsoft.com/office/powerpoint/2010/main" val="2636521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871EE3F-0333-3F4F-93D3-7F3360F0E9B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US"/>
          </a:p>
        </p:txBody>
      </p:sp>
      <p:sp>
        <p:nvSpPr>
          <p:cNvPr id="3" name="Marcador de texto vertical 2">
            <a:extLst>
              <a:ext uri="{FF2B5EF4-FFF2-40B4-BE49-F238E27FC236}">
                <a16:creationId xmlns:a16="http://schemas.microsoft.com/office/drawing/2014/main" id="{2CE1E711-1FF1-C54B-92F6-94A7DFB4F01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076F1B75-090B-484F-A9A7-2A969F9BF497}"/>
              </a:ext>
            </a:extLst>
          </p:cNvPr>
          <p:cNvSpPr>
            <a:spLocks noGrp="1"/>
          </p:cNvSpPr>
          <p:nvPr>
            <p:ph type="dt" sz="half" idx="10"/>
          </p:nvPr>
        </p:nvSpPr>
        <p:spPr/>
        <p:txBody>
          <a:bodyPr/>
          <a:lstStyle/>
          <a:p>
            <a:fld id="{7D7A5258-3692-7F4C-AA0C-8CB3181F1855}" type="datetimeFigureOut">
              <a:rPr lang="es-US" smtClean="0"/>
              <a:t>6/17/20</a:t>
            </a:fld>
            <a:endParaRPr lang="es-US"/>
          </a:p>
        </p:txBody>
      </p:sp>
      <p:sp>
        <p:nvSpPr>
          <p:cNvPr id="5" name="Marcador de pie de página 4">
            <a:extLst>
              <a:ext uri="{FF2B5EF4-FFF2-40B4-BE49-F238E27FC236}">
                <a16:creationId xmlns:a16="http://schemas.microsoft.com/office/drawing/2014/main" id="{5F3AB215-54A0-9A40-B347-BD2000D71D27}"/>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F9388F33-588E-4145-AC03-71CF6B00C8D1}"/>
              </a:ext>
            </a:extLst>
          </p:cNvPr>
          <p:cNvSpPr>
            <a:spLocks noGrp="1"/>
          </p:cNvSpPr>
          <p:nvPr>
            <p:ph type="sldNum" sz="quarter" idx="12"/>
          </p:nvPr>
        </p:nvSpPr>
        <p:spPr/>
        <p:txBody>
          <a:bodyPr/>
          <a:lstStyle/>
          <a:p>
            <a:fld id="{C89B726E-A87E-AF4E-A382-7089507E868F}" type="slidenum">
              <a:rPr lang="es-US" smtClean="0"/>
              <a:t>‹Nº›</a:t>
            </a:fld>
            <a:endParaRPr lang="es-US"/>
          </a:p>
        </p:txBody>
      </p:sp>
    </p:spTree>
    <p:extLst>
      <p:ext uri="{BB962C8B-B14F-4D97-AF65-F5344CB8AC3E}">
        <p14:creationId xmlns:p14="http://schemas.microsoft.com/office/powerpoint/2010/main" val="1225582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26C11A-5317-E74C-BAE4-0C09A107E7E4}"/>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contenido 2">
            <a:extLst>
              <a:ext uri="{FF2B5EF4-FFF2-40B4-BE49-F238E27FC236}">
                <a16:creationId xmlns:a16="http://schemas.microsoft.com/office/drawing/2014/main" id="{AB101D32-1D03-634A-B1FD-D6A56FDD1AB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EE0D8AEC-AF13-9C4F-8A9D-1217DD2F1CB2}"/>
              </a:ext>
            </a:extLst>
          </p:cNvPr>
          <p:cNvSpPr>
            <a:spLocks noGrp="1"/>
          </p:cNvSpPr>
          <p:nvPr>
            <p:ph type="dt" sz="half" idx="10"/>
          </p:nvPr>
        </p:nvSpPr>
        <p:spPr/>
        <p:txBody>
          <a:bodyPr/>
          <a:lstStyle/>
          <a:p>
            <a:fld id="{7D7A5258-3692-7F4C-AA0C-8CB3181F1855}" type="datetimeFigureOut">
              <a:rPr lang="es-US" smtClean="0"/>
              <a:t>6/17/20</a:t>
            </a:fld>
            <a:endParaRPr lang="es-US"/>
          </a:p>
        </p:txBody>
      </p:sp>
      <p:sp>
        <p:nvSpPr>
          <p:cNvPr id="5" name="Marcador de pie de página 4">
            <a:extLst>
              <a:ext uri="{FF2B5EF4-FFF2-40B4-BE49-F238E27FC236}">
                <a16:creationId xmlns:a16="http://schemas.microsoft.com/office/drawing/2014/main" id="{9791C26C-17A4-2F4A-95DC-F56BC12FE477}"/>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1BAC6E6F-3E0B-384D-8797-0AA09685471B}"/>
              </a:ext>
            </a:extLst>
          </p:cNvPr>
          <p:cNvSpPr>
            <a:spLocks noGrp="1"/>
          </p:cNvSpPr>
          <p:nvPr>
            <p:ph type="sldNum" sz="quarter" idx="12"/>
          </p:nvPr>
        </p:nvSpPr>
        <p:spPr/>
        <p:txBody>
          <a:bodyPr/>
          <a:lstStyle/>
          <a:p>
            <a:fld id="{C89B726E-A87E-AF4E-A382-7089507E868F}" type="slidenum">
              <a:rPr lang="es-US" smtClean="0"/>
              <a:t>‹Nº›</a:t>
            </a:fld>
            <a:endParaRPr lang="es-US"/>
          </a:p>
        </p:txBody>
      </p:sp>
    </p:spTree>
    <p:extLst>
      <p:ext uri="{BB962C8B-B14F-4D97-AF65-F5344CB8AC3E}">
        <p14:creationId xmlns:p14="http://schemas.microsoft.com/office/powerpoint/2010/main" val="288119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71EA6C-7EF5-CE44-A0A0-F75C3FF525D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US"/>
          </a:p>
        </p:txBody>
      </p:sp>
      <p:sp>
        <p:nvSpPr>
          <p:cNvPr id="3" name="Marcador de texto 2">
            <a:extLst>
              <a:ext uri="{FF2B5EF4-FFF2-40B4-BE49-F238E27FC236}">
                <a16:creationId xmlns:a16="http://schemas.microsoft.com/office/drawing/2014/main" id="{935945FF-ECDB-6741-B964-64095F5470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72158EE-4881-364A-93C2-730696837861}"/>
              </a:ext>
            </a:extLst>
          </p:cNvPr>
          <p:cNvSpPr>
            <a:spLocks noGrp="1"/>
          </p:cNvSpPr>
          <p:nvPr>
            <p:ph type="dt" sz="half" idx="10"/>
          </p:nvPr>
        </p:nvSpPr>
        <p:spPr/>
        <p:txBody>
          <a:bodyPr/>
          <a:lstStyle/>
          <a:p>
            <a:fld id="{7D7A5258-3692-7F4C-AA0C-8CB3181F1855}" type="datetimeFigureOut">
              <a:rPr lang="es-US" smtClean="0"/>
              <a:t>6/17/20</a:t>
            </a:fld>
            <a:endParaRPr lang="es-US"/>
          </a:p>
        </p:txBody>
      </p:sp>
      <p:sp>
        <p:nvSpPr>
          <p:cNvPr id="5" name="Marcador de pie de página 4">
            <a:extLst>
              <a:ext uri="{FF2B5EF4-FFF2-40B4-BE49-F238E27FC236}">
                <a16:creationId xmlns:a16="http://schemas.microsoft.com/office/drawing/2014/main" id="{8E70850D-9F4C-994E-9C5E-FD67DDE66838}"/>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67B34E90-5656-CF4D-A2B3-B1BCCF6FF8A9}"/>
              </a:ext>
            </a:extLst>
          </p:cNvPr>
          <p:cNvSpPr>
            <a:spLocks noGrp="1"/>
          </p:cNvSpPr>
          <p:nvPr>
            <p:ph type="sldNum" sz="quarter" idx="12"/>
          </p:nvPr>
        </p:nvSpPr>
        <p:spPr/>
        <p:txBody>
          <a:bodyPr/>
          <a:lstStyle/>
          <a:p>
            <a:fld id="{C89B726E-A87E-AF4E-A382-7089507E868F}" type="slidenum">
              <a:rPr lang="es-US" smtClean="0"/>
              <a:t>‹Nº›</a:t>
            </a:fld>
            <a:endParaRPr lang="es-US"/>
          </a:p>
        </p:txBody>
      </p:sp>
    </p:spTree>
    <p:extLst>
      <p:ext uri="{BB962C8B-B14F-4D97-AF65-F5344CB8AC3E}">
        <p14:creationId xmlns:p14="http://schemas.microsoft.com/office/powerpoint/2010/main" val="2424818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9ED1F0-5AD9-1548-B7FF-8D6B68F78E71}"/>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contenido 2">
            <a:extLst>
              <a:ext uri="{FF2B5EF4-FFF2-40B4-BE49-F238E27FC236}">
                <a16:creationId xmlns:a16="http://schemas.microsoft.com/office/drawing/2014/main" id="{FA01258F-5CB7-DF44-B135-8749AF78F73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contenido 3">
            <a:extLst>
              <a:ext uri="{FF2B5EF4-FFF2-40B4-BE49-F238E27FC236}">
                <a16:creationId xmlns:a16="http://schemas.microsoft.com/office/drawing/2014/main" id="{454FBB13-3722-6344-AA3F-E1E8235500C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5" name="Marcador de fecha 4">
            <a:extLst>
              <a:ext uri="{FF2B5EF4-FFF2-40B4-BE49-F238E27FC236}">
                <a16:creationId xmlns:a16="http://schemas.microsoft.com/office/drawing/2014/main" id="{9357AE45-81F2-A54C-80D1-29B713F22E76}"/>
              </a:ext>
            </a:extLst>
          </p:cNvPr>
          <p:cNvSpPr>
            <a:spLocks noGrp="1"/>
          </p:cNvSpPr>
          <p:nvPr>
            <p:ph type="dt" sz="half" idx="10"/>
          </p:nvPr>
        </p:nvSpPr>
        <p:spPr/>
        <p:txBody>
          <a:bodyPr/>
          <a:lstStyle/>
          <a:p>
            <a:fld id="{7D7A5258-3692-7F4C-AA0C-8CB3181F1855}" type="datetimeFigureOut">
              <a:rPr lang="es-US" smtClean="0"/>
              <a:t>6/17/20</a:t>
            </a:fld>
            <a:endParaRPr lang="es-US"/>
          </a:p>
        </p:txBody>
      </p:sp>
      <p:sp>
        <p:nvSpPr>
          <p:cNvPr id="6" name="Marcador de pie de página 5">
            <a:extLst>
              <a:ext uri="{FF2B5EF4-FFF2-40B4-BE49-F238E27FC236}">
                <a16:creationId xmlns:a16="http://schemas.microsoft.com/office/drawing/2014/main" id="{4A3C095A-0D2E-4748-93EF-6E0EDCEB19C7}"/>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AC594F39-29CD-7145-A493-C98672D4E179}"/>
              </a:ext>
            </a:extLst>
          </p:cNvPr>
          <p:cNvSpPr>
            <a:spLocks noGrp="1"/>
          </p:cNvSpPr>
          <p:nvPr>
            <p:ph type="sldNum" sz="quarter" idx="12"/>
          </p:nvPr>
        </p:nvSpPr>
        <p:spPr/>
        <p:txBody>
          <a:bodyPr/>
          <a:lstStyle/>
          <a:p>
            <a:fld id="{C89B726E-A87E-AF4E-A382-7089507E868F}" type="slidenum">
              <a:rPr lang="es-US" smtClean="0"/>
              <a:t>‹Nº›</a:t>
            </a:fld>
            <a:endParaRPr lang="es-US"/>
          </a:p>
        </p:txBody>
      </p:sp>
    </p:spTree>
    <p:extLst>
      <p:ext uri="{BB962C8B-B14F-4D97-AF65-F5344CB8AC3E}">
        <p14:creationId xmlns:p14="http://schemas.microsoft.com/office/powerpoint/2010/main" val="1323955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E9EC69-CEA2-2446-BFD0-B9350878ED7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US"/>
          </a:p>
        </p:txBody>
      </p:sp>
      <p:sp>
        <p:nvSpPr>
          <p:cNvPr id="3" name="Marcador de texto 2">
            <a:extLst>
              <a:ext uri="{FF2B5EF4-FFF2-40B4-BE49-F238E27FC236}">
                <a16:creationId xmlns:a16="http://schemas.microsoft.com/office/drawing/2014/main" id="{E6587AF1-C334-4A48-BF2B-1B79BFF92E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3076AB4-643D-FA46-9014-4F8DFEED11F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5" name="Marcador de texto 4">
            <a:extLst>
              <a:ext uri="{FF2B5EF4-FFF2-40B4-BE49-F238E27FC236}">
                <a16:creationId xmlns:a16="http://schemas.microsoft.com/office/drawing/2014/main" id="{94E9E9C2-A8F0-6B4E-BBA2-8938227499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CB9EE79-8850-A343-8097-CFBD1298423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7" name="Marcador de fecha 6">
            <a:extLst>
              <a:ext uri="{FF2B5EF4-FFF2-40B4-BE49-F238E27FC236}">
                <a16:creationId xmlns:a16="http://schemas.microsoft.com/office/drawing/2014/main" id="{D3A71FB5-D4E3-184D-9438-F7DE92D47B07}"/>
              </a:ext>
            </a:extLst>
          </p:cNvPr>
          <p:cNvSpPr>
            <a:spLocks noGrp="1"/>
          </p:cNvSpPr>
          <p:nvPr>
            <p:ph type="dt" sz="half" idx="10"/>
          </p:nvPr>
        </p:nvSpPr>
        <p:spPr/>
        <p:txBody>
          <a:bodyPr/>
          <a:lstStyle/>
          <a:p>
            <a:fld id="{7D7A5258-3692-7F4C-AA0C-8CB3181F1855}" type="datetimeFigureOut">
              <a:rPr lang="es-US" smtClean="0"/>
              <a:t>6/17/20</a:t>
            </a:fld>
            <a:endParaRPr lang="es-US"/>
          </a:p>
        </p:txBody>
      </p:sp>
      <p:sp>
        <p:nvSpPr>
          <p:cNvPr id="8" name="Marcador de pie de página 7">
            <a:extLst>
              <a:ext uri="{FF2B5EF4-FFF2-40B4-BE49-F238E27FC236}">
                <a16:creationId xmlns:a16="http://schemas.microsoft.com/office/drawing/2014/main" id="{86DA02B9-134E-3B4D-8B78-2CA16AB72637}"/>
              </a:ext>
            </a:extLst>
          </p:cNvPr>
          <p:cNvSpPr>
            <a:spLocks noGrp="1"/>
          </p:cNvSpPr>
          <p:nvPr>
            <p:ph type="ftr" sz="quarter" idx="11"/>
          </p:nvPr>
        </p:nvSpPr>
        <p:spPr/>
        <p:txBody>
          <a:bodyPr/>
          <a:lstStyle/>
          <a:p>
            <a:endParaRPr lang="es-US"/>
          </a:p>
        </p:txBody>
      </p:sp>
      <p:sp>
        <p:nvSpPr>
          <p:cNvPr id="9" name="Marcador de número de diapositiva 8">
            <a:extLst>
              <a:ext uri="{FF2B5EF4-FFF2-40B4-BE49-F238E27FC236}">
                <a16:creationId xmlns:a16="http://schemas.microsoft.com/office/drawing/2014/main" id="{7D5C7C7F-73C3-EB49-B5EF-E4D7766A4D5F}"/>
              </a:ext>
            </a:extLst>
          </p:cNvPr>
          <p:cNvSpPr>
            <a:spLocks noGrp="1"/>
          </p:cNvSpPr>
          <p:nvPr>
            <p:ph type="sldNum" sz="quarter" idx="12"/>
          </p:nvPr>
        </p:nvSpPr>
        <p:spPr/>
        <p:txBody>
          <a:bodyPr/>
          <a:lstStyle/>
          <a:p>
            <a:fld id="{C89B726E-A87E-AF4E-A382-7089507E868F}" type="slidenum">
              <a:rPr lang="es-US" smtClean="0"/>
              <a:t>‹Nº›</a:t>
            </a:fld>
            <a:endParaRPr lang="es-US"/>
          </a:p>
        </p:txBody>
      </p:sp>
    </p:spTree>
    <p:extLst>
      <p:ext uri="{BB962C8B-B14F-4D97-AF65-F5344CB8AC3E}">
        <p14:creationId xmlns:p14="http://schemas.microsoft.com/office/powerpoint/2010/main" val="2272997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18D5CE-3CF4-784C-A1B9-7A224291E409}"/>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fecha 2">
            <a:extLst>
              <a:ext uri="{FF2B5EF4-FFF2-40B4-BE49-F238E27FC236}">
                <a16:creationId xmlns:a16="http://schemas.microsoft.com/office/drawing/2014/main" id="{84930ED2-5F0D-FB46-9673-40F5ACC8BDBA}"/>
              </a:ext>
            </a:extLst>
          </p:cNvPr>
          <p:cNvSpPr>
            <a:spLocks noGrp="1"/>
          </p:cNvSpPr>
          <p:nvPr>
            <p:ph type="dt" sz="half" idx="10"/>
          </p:nvPr>
        </p:nvSpPr>
        <p:spPr/>
        <p:txBody>
          <a:bodyPr/>
          <a:lstStyle/>
          <a:p>
            <a:fld id="{7D7A5258-3692-7F4C-AA0C-8CB3181F1855}" type="datetimeFigureOut">
              <a:rPr lang="es-US" smtClean="0"/>
              <a:t>6/17/20</a:t>
            </a:fld>
            <a:endParaRPr lang="es-US"/>
          </a:p>
        </p:txBody>
      </p:sp>
      <p:sp>
        <p:nvSpPr>
          <p:cNvPr id="4" name="Marcador de pie de página 3">
            <a:extLst>
              <a:ext uri="{FF2B5EF4-FFF2-40B4-BE49-F238E27FC236}">
                <a16:creationId xmlns:a16="http://schemas.microsoft.com/office/drawing/2014/main" id="{5C1E2BB2-F4E4-6A44-9709-F82BA82CDA2D}"/>
              </a:ext>
            </a:extLst>
          </p:cNvPr>
          <p:cNvSpPr>
            <a:spLocks noGrp="1"/>
          </p:cNvSpPr>
          <p:nvPr>
            <p:ph type="ftr" sz="quarter" idx="11"/>
          </p:nvPr>
        </p:nvSpPr>
        <p:spPr/>
        <p:txBody>
          <a:bodyPr/>
          <a:lstStyle/>
          <a:p>
            <a:endParaRPr lang="es-US"/>
          </a:p>
        </p:txBody>
      </p:sp>
      <p:sp>
        <p:nvSpPr>
          <p:cNvPr id="5" name="Marcador de número de diapositiva 4">
            <a:extLst>
              <a:ext uri="{FF2B5EF4-FFF2-40B4-BE49-F238E27FC236}">
                <a16:creationId xmlns:a16="http://schemas.microsoft.com/office/drawing/2014/main" id="{0C90D7C6-3204-C943-B3D3-6559718E3C6C}"/>
              </a:ext>
            </a:extLst>
          </p:cNvPr>
          <p:cNvSpPr>
            <a:spLocks noGrp="1"/>
          </p:cNvSpPr>
          <p:nvPr>
            <p:ph type="sldNum" sz="quarter" idx="12"/>
          </p:nvPr>
        </p:nvSpPr>
        <p:spPr/>
        <p:txBody>
          <a:bodyPr/>
          <a:lstStyle/>
          <a:p>
            <a:fld id="{C89B726E-A87E-AF4E-A382-7089507E868F}" type="slidenum">
              <a:rPr lang="es-US" smtClean="0"/>
              <a:t>‹Nº›</a:t>
            </a:fld>
            <a:endParaRPr lang="es-US"/>
          </a:p>
        </p:txBody>
      </p:sp>
    </p:spTree>
    <p:extLst>
      <p:ext uri="{BB962C8B-B14F-4D97-AF65-F5344CB8AC3E}">
        <p14:creationId xmlns:p14="http://schemas.microsoft.com/office/powerpoint/2010/main" val="1622112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39052F-49D4-B94F-9E01-143E884BCCEB}"/>
              </a:ext>
            </a:extLst>
          </p:cNvPr>
          <p:cNvSpPr>
            <a:spLocks noGrp="1"/>
          </p:cNvSpPr>
          <p:nvPr>
            <p:ph type="dt" sz="half" idx="10"/>
          </p:nvPr>
        </p:nvSpPr>
        <p:spPr/>
        <p:txBody>
          <a:bodyPr/>
          <a:lstStyle/>
          <a:p>
            <a:fld id="{7D7A5258-3692-7F4C-AA0C-8CB3181F1855}" type="datetimeFigureOut">
              <a:rPr lang="es-US" smtClean="0"/>
              <a:t>6/17/20</a:t>
            </a:fld>
            <a:endParaRPr lang="es-US"/>
          </a:p>
        </p:txBody>
      </p:sp>
      <p:sp>
        <p:nvSpPr>
          <p:cNvPr id="3" name="Marcador de pie de página 2">
            <a:extLst>
              <a:ext uri="{FF2B5EF4-FFF2-40B4-BE49-F238E27FC236}">
                <a16:creationId xmlns:a16="http://schemas.microsoft.com/office/drawing/2014/main" id="{AA809D75-088E-764B-92FB-82C8E160CFA2}"/>
              </a:ext>
            </a:extLst>
          </p:cNvPr>
          <p:cNvSpPr>
            <a:spLocks noGrp="1"/>
          </p:cNvSpPr>
          <p:nvPr>
            <p:ph type="ftr" sz="quarter" idx="11"/>
          </p:nvPr>
        </p:nvSpPr>
        <p:spPr/>
        <p:txBody>
          <a:bodyPr/>
          <a:lstStyle/>
          <a:p>
            <a:endParaRPr lang="es-US"/>
          </a:p>
        </p:txBody>
      </p:sp>
      <p:sp>
        <p:nvSpPr>
          <p:cNvPr id="4" name="Marcador de número de diapositiva 3">
            <a:extLst>
              <a:ext uri="{FF2B5EF4-FFF2-40B4-BE49-F238E27FC236}">
                <a16:creationId xmlns:a16="http://schemas.microsoft.com/office/drawing/2014/main" id="{3DFF657F-F509-FA47-8664-95B625AEA079}"/>
              </a:ext>
            </a:extLst>
          </p:cNvPr>
          <p:cNvSpPr>
            <a:spLocks noGrp="1"/>
          </p:cNvSpPr>
          <p:nvPr>
            <p:ph type="sldNum" sz="quarter" idx="12"/>
          </p:nvPr>
        </p:nvSpPr>
        <p:spPr/>
        <p:txBody>
          <a:bodyPr/>
          <a:lstStyle/>
          <a:p>
            <a:fld id="{C89B726E-A87E-AF4E-A382-7089507E868F}" type="slidenum">
              <a:rPr lang="es-US" smtClean="0"/>
              <a:t>‹Nº›</a:t>
            </a:fld>
            <a:endParaRPr lang="es-US"/>
          </a:p>
        </p:txBody>
      </p:sp>
    </p:spTree>
    <p:extLst>
      <p:ext uri="{BB962C8B-B14F-4D97-AF65-F5344CB8AC3E}">
        <p14:creationId xmlns:p14="http://schemas.microsoft.com/office/powerpoint/2010/main" val="1959520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C772A3-AFE5-CC49-ACE1-4617FB63B5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S"/>
          </a:p>
        </p:txBody>
      </p:sp>
      <p:sp>
        <p:nvSpPr>
          <p:cNvPr id="3" name="Marcador de contenido 2">
            <a:extLst>
              <a:ext uri="{FF2B5EF4-FFF2-40B4-BE49-F238E27FC236}">
                <a16:creationId xmlns:a16="http://schemas.microsoft.com/office/drawing/2014/main" id="{AABC3E7C-68FF-C046-AEA5-1A25BD54D5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texto 3">
            <a:extLst>
              <a:ext uri="{FF2B5EF4-FFF2-40B4-BE49-F238E27FC236}">
                <a16:creationId xmlns:a16="http://schemas.microsoft.com/office/drawing/2014/main" id="{EB779A65-B832-4347-B034-82F97242F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AD356D7-18AA-3F45-AA42-9DF7FC6B3136}"/>
              </a:ext>
            </a:extLst>
          </p:cNvPr>
          <p:cNvSpPr>
            <a:spLocks noGrp="1"/>
          </p:cNvSpPr>
          <p:nvPr>
            <p:ph type="dt" sz="half" idx="10"/>
          </p:nvPr>
        </p:nvSpPr>
        <p:spPr/>
        <p:txBody>
          <a:bodyPr/>
          <a:lstStyle/>
          <a:p>
            <a:fld id="{7D7A5258-3692-7F4C-AA0C-8CB3181F1855}" type="datetimeFigureOut">
              <a:rPr lang="es-US" smtClean="0"/>
              <a:t>6/17/20</a:t>
            </a:fld>
            <a:endParaRPr lang="es-US"/>
          </a:p>
        </p:txBody>
      </p:sp>
      <p:sp>
        <p:nvSpPr>
          <p:cNvPr id="6" name="Marcador de pie de página 5">
            <a:extLst>
              <a:ext uri="{FF2B5EF4-FFF2-40B4-BE49-F238E27FC236}">
                <a16:creationId xmlns:a16="http://schemas.microsoft.com/office/drawing/2014/main" id="{E24064A9-FA70-094F-9823-05392A79F622}"/>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A680B965-13AF-CB4D-BD85-7A2DADF04C5C}"/>
              </a:ext>
            </a:extLst>
          </p:cNvPr>
          <p:cNvSpPr>
            <a:spLocks noGrp="1"/>
          </p:cNvSpPr>
          <p:nvPr>
            <p:ph type="sldNum" sz="quarter" idx="12"/>
          </p:nvPr>
        </p:nvSpPr>
        <p:spPr/>
        <p:txBody>
          <a:bodyPr/>
          <a:lstStyle/>
          <a:p>
            <a:fld id="{C89B726E-A87E-AF4E-A382-7089507E868F}" type="slidenum">
              <a:rPr lang="es-US" smtClean="0"/>
              <a:t>‹Nº›</a:t>
            </a:fld>
            <a:endParaRPr lang="es-US"/>
          </a:p>
        </p:txBody>
      </p:sp>
    </p:spTree>
    <p:extLst>
      <p:ext uri="{BB962C8B-B14F-4D97-AF65-F5344CB8AC3E}">
        <p14:creationId xmlns:p14="http://schemas.microsoft.com/office/powerpoint/2010/main" val="34226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8EBCFC-5E82-DF48-AD3D-A20D61608A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S"/>
          </a:p>
        </p:txBody>
      </p:sp>
      <p:sp>
        <p:nvSpPr>
          <p:cNvPr id="3" name="Marcador de posición de imagen 2">
            <a:extLst>
              <a:ext uri="{FF2B5EF4-FFF2-40B4-BE49-F238E27FC236}">
                <a16:creationId xmlns:a16="http://schemas.microsoft.com/office/drawing/2014/main" id="{9E290760-B554-9F4D-860E-B41B25B9BF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S"/>
          </a:p>
        </p:txBody>
      </p:sp>
      <p:sp>
        <p:nvSpPr>
          <p:cNvPr id="4" name="Marcador de texto 3">
            <a:extLst>
              <a:ext uri="{FF2B5EF4-FFF2-40B4-BE49-F238E27FC236}">
                <a16:creationId xmlns:a16="http://schemas.microsoft.com/office/drawing/2014/main" id="{5BAC2502-9EF0-B240-B465-9678BFC704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0ABB7E1-88DE-9A4B-ADAA-F0104B92B17E}"/>
              </a:ext>
            </a:extLst>
          </p:cNvPr>
          <p:cNvSpPr>
            <a:spLocks noGrp="1"/>
          </p:cNvSpPr>
          <p:nvPr>
            <p:ph type="dt" sz="half" idx="10"/>
          </p:nvPr>
        </p:nvSpPr>
        <p:spPr/>
        <p:txBody>
          <a:bodyPr/>
          <a:lstStyle/>
          <a:p>
            <a:fld id="{7D7A5258-3692-7F4C-AA0C-8CB3181F1855}" type="datetimeFigureOut">
              <a:rPr lang="es-US" smtClean="0"/>
              <a:t>6/17/20</a:t>
            </a:fld>
            <a:endParaRPr lang="es-US"/>
          </a:p>
        </p:txBody>
      </p:sp>
      <p:sp>
        <p:nvSpPr>
          <p:cNvPr id="6" name="Marcador de pie de página 5">
            <a:extLst>
              <a:ext uri="{FF2B5EF4-FFF2-40B4-BE49-F238E27FC236}">
                <a16:creationId xmlns:a16="http://schemas.microsoft.com/office/drawing/2014/main" id="{D76CEB1A-6C5A-BA42-B129-616392122077}"/>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757C3629-2E0C-9B49-BD2D-F3925D59E917}"/>
              </a:ext>
            </a:extLst>
          </p:cNvPr>
          <p:cNvSpPr>
            <a:spLocks noGrp="1"/>
          </p:cNvSpPr>
          <p:nvPr>
            <p:ph type="sldNum" sz="quarter" idx="12"/>
          </p:nvPr>
        </p:nvSpPr>
        <p:spPr/>
        <p:txBody>
          <a:bodyPr/>
          <a:lstStyle/>
          <a:p>
            <a:fld id="{C89B726E-A87E-AF4E-A382-7089507E868F}" type="slidenum">
              <a:rPr lang="es-US" smtClean="0"/>
              <a:t>‹Nº›</a:t>
            </a:fld>
            <a:endParaRPr lang="es-US"/>
          </a:p>
        </p:txBody>
      </p:sp>
    </p:spTree>
    <p:extLst>
      <p:ext uri="{BB962C8B-B14F-4D97-AF65-F5344CB8AC3E}">
        <p14:creationId xmlns:p14="http://schemas.microsoft.com/office/powerpoint/2010/main" val="329116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C1BB8F9-BEE1-6F45-98BF-4312955A31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US"/>
          </a:p>
        </p:txBody>
      </p:sp>
      <p:sp>
        <p:nvSpPr>
          <p:cNvPr id="3" name="Marcador de texto 2">
            <a:extLst>
              <a:ext uri="{FF2B5EF4-FFF2-40B4-BE49-F238E27FC236}">
                <a16:creationId xmlns:a16="http://schemas.microsoft.com/office/drawing/2014/main" id="{DB4B0B7D-C853-9F41-981A-F7C49E769E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F119B5A8-DF52-1846-B069-82D52134A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7A5258-3692-7F4C-AA0C-8CB3181F1855}" type="datetimeFigureOut">
              <a:rPr lang="es-US" smtClean="0"/>
              <a:t>6/17/20</a:t>
            </a:fld>
            <a:endParaRPr lang="es-US"/>
          </a:p>
        </p:txBody>
      </p:sp>
      <p:sp>
        <p:nvSpPr>
          <p:cNvPr id="5" name="Marcador de pie de página 4">
            <a:extLst>
              <a:ext uri="{FF2B5EF4-FFF2-40B4-BE49-F238E27FC236}">
                <a16:creationId xmlns:a16="http://schemas.microsoft.com/office/drawing/2014/main" id="{9D978DEA-383C-1E47-A292-07ED43F558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S"/>
          </a:p>
        </p:txBody>
      </p:sp>
      <p:sp>
        <p:nvSpPr>
          <p:cNvPr id="6" name="Marcador de número de diapositiva 5">
            <a:extLst>
              <a:ext uri="{FF2B5EF4-FFF2-40B4-BE49-F238E27FC236}">
                <a16:creationId xmlns:a16="http://schemas.microsoft.com/office/drawing/2014/main" id="{31C651C6-A54D-7F4A-9298-FC7A00A1F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9B726E-A87E-AF4E-A382-7089507E868F}" type="slidenum">
              <a:rPr lang="es-US" smtClean="0"/>
              <a:t>‹Nº›</a:t>
            </a:fld>
            <a:endParaRPr lang="es-US"/>
          </a:p>
        </p:txBody>
      </p:sp>
    </p:spTree>
    <p:extLst>
      <p:ext uri="{BB962C8B-B14F-4D97-AF65-F5344CB8AC3E}">
        <p14:creationId xmlns:p14="http://schemas.microsoft.com/office/powerpoint/2010/main" val="1435631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A59BD2B8-8DF0-E242-BA28-25982D5A0967}"/>
              </a:ext>
            </a:extLst>
          </p:cNvPr>
          <p:cNvSpPr/>
          <p:nvPr/>
        </p:nvSpPr>
        <p:spPr>
          <a:xfrm>
            <a:off x="838200" y="1681943"/>
            <a:ext cx="10515600" cy="5014912"/>
          </a:xfrm>
          <a:prstGeom prst="rect">
            <a:avLst/>
          </a:prstGeom>
          <a:solidFill>
            <a:srgbClr val="FFC0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 name="Marcador de contenido 2">
            <a:extLst>
              <a:ext uri="{FF2B5EF4-FFF2-40B4-BE49-F238E27FC236}">
                <a16:creationId xmlns:a16="http://schemas.microsoft.com/office/drawing/2014/main" id="{D2631D14-C4D2-064E-8A9C-3A509B6D2827}"/>
              </a:ext>
            </a:extLst>
          </p:cNvPr>
          <p:cNvSpPr>
            <a:spLocks noGrp="1"/>
          </p:cNvSpPr>
          <p:nvPr>
            <p:ph idx="1"/>
          </p:nvPr>
        </p:nvSpPr>
        <p:spPr>
          <a:xfrm>
            <a:off x="4512318" y="2516266"/>
            <a:ext cx="4296142" cy="1115884"/>
          </a:xfrm>
          <a:solidFill>
            <a:schemeClr val="accent4"/>
          </a:solidFill>
        </p:spPr>
        <p:txBody>
          <a:bodyPr>
            <a:normAutofit/>
          </a:bodyPr>
          <a:lstStyle/>
          <a:p>
            <a:pPr marL="0" indent="0">
              <a:buNone/>
            </a:pPr>
            <a:r>
              <a:rPr lang="es-US" sz="3200" dirty="0"/>
              <a:t>Actividad Calificada</a:t>
            </a:r>
          </a:p>
          <a:p>
            <a:pPr marL="0" indent="0">
              <a:buNone/>
            </a:pPr>
            <a:r>
              <a:rPr lang="es-US" sz="3200" dirty="0"/>
              <a:t>OA 6 y OA 7</a:t>
            </a:r>
          </a:p>
          <a:p>
            <a:pPr marL="0" indent="0">
              <a:buNone/>
            </a:pPr>
            <a:endParaRPr lang="es-US" sz="3200" dirty="0"/>
          </a:p>
        </p:txBody>
      </p:sp>
      <p:pic>
        <p:nvPicPr>
          <p:cNvPr id="6" name="Imagen 5">
            <a:extLst>
              <a:ext uri="{FF2B5EF4-FFF2-40B4-BE49-F238E27FC236}">
                <a16:creationId xmlns:a16="http://schemas.microsoft.com/office/drawing/2014/main" id="{17A92206-E190-C545-B05D-28BAE1E12126}"/>
              </a:ext>
            </a:extLst>
          </p:cNvPr>
          <p:cNvPicPr>
            <a:picLocks noChangeAspect="1"/>
          </p:cNvPicPr>
          <p:nvPr/>
        </p:nvPicPr>
        <p:blipFill>
          <a:blip r:embed="rId4"/>
          <a:stretch>
            <a:fillRect/>
          </a:stretch>
        </p:blipFill>
        <p:spPr>
          <a:xfrm>
            <a:off x="1072432" y="1998118"/>
            <a:ext cx="3205654" cy="4391307"/>
          </a:xfrm>
          <a:prstGeom prst="rect">
            <a:avLst/>
          </a:prstGeom>
        </p:spPr>
      </p:pic>
      <p:pic>
        <p:nvPicPr>
          <p:cNvPr id="7" name="Imagen 6">
            <a:extLst>
              <a:ext uri="{FF2B5EF4-FFF2-40B4-BE49-F238E27FC236}">
                <a16:creationId xmlns:a16="http://schemas.microsoft.com/office/drawing/2014/main" id="{9A2CE465-81D0-0B47-A5CA-1F7F2C3A6AAD}"/>
              </a:ext>
            </a:extLst>
          </p:cNvPr>
          <p:cNvPicPr>
            <a:picLocks noChangeAspect="1"/>
          </p:cNvPicPr>
          <p:nvPr/>
        </p:nvPicPr>
        <p:blipFill>
          <a:blip r:embed="rId5"/>
          <a:stretch>
            <a:fillRect/>
          </a:stretch>
        </p:blipFill>
        <p:spPr>
          <a:xfrm>
            <a:off x="838200" y="442950"/>
            <a:ext cx="1415930" cy="1244762"/>
          </a:xfrm>
          <a:prstGeom prst="rect">
            <a:avLst/>
          </a:prstGeom>
        </p:spPr>
      </p:pic>
      <p:sp>
        <p:nvSpPr>
          <p:cNvPr id="11" name="Marcador de contenido 2">
            <a:extLst>
              <a:ext uri="{FF2B5EF4-FFF2-40B4-BE49-F238E27FC236}">
                <a16:creationId xmlns:a16="http://schemas.microsoft.com/office/drawing/2014/main" id="{4B0EEE44-AE6D-1942-9AA1-699937280FDC}"/>
              </a:ext>
            </a:extLst>
          </p:cNvPr>
          <p:cNvSpPr txBox="1">
            <a:spLocks/>
          </p:cNvSpPr>
          <p:nvPr/>
        </p:nvSpPr>
        <p:spPr>
          <a:xfrm>
            <a:off x="4512319" y="3829932"/>
            <a:ext cx="2948656" cy="914400"/>
          </a:xfrm>
          <a:prstGeom prst="rect">
            <a:avLst/>
          </a:prstGeom>
          <a:solidFill>
            <a:schemeClr val="accent4"/>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3200" dirty="0"/>
              <a:t>Tema: Nutrición</a:t>
            </a:r>
          </a:p>
          <a:p>
            <a:pPr marL="0" indent="0">
              <a:buNone/>
            </a:pPr>
            <a:r>
              <a:rPr lang="es-US" sz="3200" dirty="0"/>
              <a:t>Nivel: 1º Medio</a:t>
            </a:r>
          </a:p>
          <a:p>
            <a:pPr marL="0" indent="0">
              <a:buFont typeface="Arial" panose="020B0604020202020204" pitchFamily="34" charset="0"/>
              <a:buNone/>
            </a:pPr>
            <a:endParaRPr lang="es-US" dirty="0"/>
          </a:p>
        </p:txBody>
      </p:sp>
      <p:sp>
        <p:nvSpPr>
          <p:cNvPr id="12" name="Marcador de contenido 2">
            <a:extLst>
              <a:ext uri="{FF2B5EF4-FFF2-40B4-BE49-F238E27FC236}">
                <a16:creationId xmlns:a16="http://schemas.microsoft.com/office/drawing/2014/main" id="{DD898AE8-BFBC-D040-B907-7373D4AB1FAA}"/>
              </a:ext>
            </a:extLst>
          </p:cNvPr>
          <p:cNvSpPr txBox="1">
            <a:spLocks/>
          </p:cNvSpPr>
          <p:nvPr/>
        </p:nvSpPr>
        <p:spPr>
          <a:xfrm>
            <a:off x="6059488" y="5983325"/>
            <a:ext cx="5060056" cy="478971"/>
          </a:xfrm>
          <a:prstGeom prst="rect">
            <a:avLst/>
          </a:prstGeom>
          <a:solidFill>
            <a:schemeClr val="accent4"/>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400" dirty="0"/>
              <a:t>Profesoras: Loreto Moya - Jeimy Burgos</a:t>
            </a:r>
          </a:p>
          <a:p>
            <a:pPr marL="0" indent="0">
              <a:buFont typeface="Arial" panose="020B0604020202020204" pitchFamily="34" charset="0"/>
              <a:buNone/>
            </a:pPr>
            <a:endParaRPr lang="es-US" sz="2400" dirty="0"/>
          </a:p>
        </p:txBody>
      </p:sp>
      <p:pic>
        <p:nvPicPr>
          <p:cNvPr id="18" name="Audio 3">
            <a:hlinkClick r:id="" action="ppaction://media"/>
            <a:extLst>
              <a:ext uri="{FF2B5EF4-FFF2-40B4-BE49-F238E27FC236}">
                <a16:creationId xmlns:a16="http://schemas.microsoft.com/office/drawing/2014/main" id="{35E6FE28-8ED0-C14B-9E13-AB9C543E39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15" name="Imagen 14">
            <a:extLst>
              <a:ext uri="{FF2B5EF4-FFF2-40B4-BE49-F238E27FC236}">
                <a16:creationId xmlns:a16="http://schemas.microsoft.com/office/drawing/2014/main" id="{F0644C08-7AD9-1443-A551-114692F04443}"/>
              </a:ext>
            </a:extLst>
          </p:cNvPr>
          <p:cNvPicPr>
            <a:picLocks noChangeAspect="1"/>
          </p:cNvPicPr>
          <p:nvPr/>
        </p:nvPicPr>
        <p:blipFill>
          <a:blip r:embed="rId7"/>
          <a:stretch>
            <a:fillRect/>
          </a:stretch>
        </p:blipFill>
        <p:spPr>
          <a:xfrm>
            <a:off x="2268644" y="442950"/>
            <a:ext cx="9099670" cy="1228303"/>
          </a:xfrm>
          <a:prstGeom prst="rect">
            <a:avLst/>
          </a:prstGeom>
        </p:spPr>
      </p:pic>
    </p:spTree>
    <p:extLst>
      <p:ext uri="{BB962C8B-B14F-4D97-AF65-F5344CB8AC3E}">
        <p14:creationId xmlns:p14="http://schemas.microsoft.com/office/powerpoint/2010/main" val="2636144151"/>
      </p:ext>
    </p:extLst>
  </p:cSld>
  <p:clrMapOvr>
    <a:masterClrMapping/>
  </p:clrMapOvr>
  <mc:AlternateContent xmlns:mc="http://schemas.openxmlformats.org/markup-compatibility/2006" xmlns:p14="http://schemas.microsoft.com/office/powerpoint/2010/main">
    <mc:Choice Requires="p14">
      <p:transition spd="slow" p14:dur="2000" advTm="7140"/>
    </mc:Choice>
    <mc:Fallback xmlns="">
      <p:transition spd="slow" advTm="7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9" presetClass="entr" presetSubtype="0" fill="hold"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childTnLst>
                          </p:cTn>
                        </p:par>
                        <p:par>
                          <p:cTn id="10" fill="hold">
                            <p:stCondLst>
                              <p:cond delay="1500"/>
                            </p:stCondLst>
                            <p:childTnLst>
                              <p:par>
                                <p:cTn id="11" presetID="12" presetClass="entr" presetSubtype="8"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p:tgtEl>
                                          <p:spTgt spid="3">
                                            <p:bg/>
                                          </p:spTgt>
                                        </p:tgtEl>
                                        <p:attrNameLst>
                                          <p:attrName>ppt_x</p:attrName>
                                        </p:attrNameLst>
                                      </p:cBhvr>
                                      <p:tavLst>
                                        <p:tav tm="0">
                                          <p:val>
                                            <p:strVal val="#ppt_x-#ppt_w*1.125000"/>
                                          </p:val>
                                        </p:tav>
                                        <p:tav tm="100000">
                                          <p:val>
                                            <p:strVal val="#ppt_x"/>
                                          </p:val>
                                        </p:tav>
                                      </p:tavLst>
                                    </p:anim>
                                    <p:animEffect transition="in" filter="wipe(right)">
                                      <p:cBhvr>
                                        <p:cTn id="14" dur="500"/>
                                        <p:tgtEl>
                                          <p:spTgt spid="3">
                                            <p:bg/>
                                          </p:spTgt>
                                        </p:tgtEl>
                                      </p:cBhvr>
                                    </p:animEffect>
                                  </p:childTnLst>
                                </p:cTn>
                              </p:par>
                            </p:childTnLst>
                          </p:cTn>
                        </p:par>
                        <p:par>
                          <p:cTn id="15" fill="hold">
                            <p:stCondLst>
                              <p:cond delay="2000"/>
                            </p:stCondLst>
                            <p:childTnLst>
                              <p:par>
                                <p:cTn id="16" presetID="12" presetClass="entr" presetSubtype="8"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19" dur="500"/>
                                        <p:tgtEl>
                                          <p:spTgt spid="3">
                                            <p:txEl>
                                              <p:pRg st="0" end="0"/>
                                            </p:txEl>
                                          </p:spTgt>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24" dur="500"/>
                                        <p:tgtEl>
                                          <p:spTgt spid="3">
                                            <p:txEl>
                                              <p:pRg st="1" end="1"/>
                                            </p:txEl>
                                          </p:spTgt>
                                        </p:tgtEl>
                                      </p:cBhvr>
                                    </p:animEffect>
                                  </p:childTnLst>
                                </p:cTn>
                              </p:par>
                            </p:childTnLst>
                          </p:cTn>
                        </p:par>
                        <p:par>
                          <p:cTn id="25" fill="hold">
                            <p:stCondLst>
                              <p:cond delay="3000"/>
                            </p:stCondLst>
                            <p:childTnLst>
                              <p:par>
                                <p:cTn id="26" presetID="12" presetClass="entr" presetSubtype="2" fill="hold" grpId="0" nodeType="afterEffect">
                                  <p:stCondLst>
                                    <p:cond delay="0"/>
                                  </p:stCondLst>
                                  <p:childTnLst>
                                    <p:set>
                                      <p:cBhvr>
                                        <p:cTn id="27" dur="1" fill="hold">
                                          <p:stCondLst>
                                            <p:cond delay="0"/>
                                          </p:stCondLst>
                                        </p:cTn>
                                        <p:tgtEl>
                                          <p:spTgt spid="11">
                                            <p:bg/>
                                          </p:spTgt>
                                        </p:tgtEl>
                                        <p:attrNameLst>
                                          <p:attrName>style.visibility</p:attrName>
                                        </p:attrNameLst>
                                      </p:cBhvr>
                                      <p:to>
                                        <p:strVal val="visible"/>
                                      </p:to>
                                    </p:set>
                                    <p:anim calcmode="lin" valueType="num">
                                      <p:cBhvr additive="base">
                                        <p:cTn id="28" dur="500"/>
                                        <p:tgtEl>
                                          <p:spTgt spid="11">
                                            <p:bg/>
                                          </p:spTgt>
                                        </p:tgtEl>
                                        <p:attrNameLst>
                                          <p:attrName>ppt_x</p:attrName>
                                        </p:attrNameLst>
                                      </p:cBhvr>
                                      <p:tavLst>
                                        <p:tav tm="0">
                                          <p:val>
                                            <p:strVal val="#ppt_x+#ppt_w*1.125000"/>
                                          </p:val>
                                        </p:tav>
                                        <p:tav tm="100000">
                                          <p:val>
                                            <p:strVal val="#ppt_x"/>
                                          </p:val>
                                        </p:tav>
                                      </p:tavLst>
                                    </p:anim>
                                    <p:animEffect transition="in" filter="wipe(left)">
                                      <p:cBhvr>
                                        <p:cTn id="29" dur="500"/>
                                        <p:tgtEl>
                                          <p:spTgt spid="11">
                                            <p:bg/>
                                          </p:spTgt>
                                        </p:tgtEl>
                                      </p:cBhvr>
                                    </p:animEffect>
                                  </p:childTnLst>
                                </p:cTn>
                              </p:par>
                            </p:childTnLst>
                          </p:cTn>
                        </p:par>
                        <p:par>
                          <p:cTn id="30" fill="hold">
                            <p:stCondLst>
                              <p:cond delay="3500"/>
                            </p:stCondLst>
                            <p:childTnLst>
                              <p:par>
                                <p:cTn id="31" presetID="12" presetClass="entr" presetSubtype="2"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 calcmode="lin" valueType="num">
                                      <p:cBhvr additive="base">
                                        <p:cTn id="33" dur="500"/>
                                        <p:tgtEl>
                                          <p:spTgt spid="11">
                                            <p:txEl>
                                              <p:pRg st="0" end="0"/>
                                            </p:txEl>
                                          </p:spTgt>
                                        </p:tgtEl>
                                        <p:attrNameLst>
                                          <p:attrName>ppt_x</p:attrName>
                                        </p:attrNameLst>
                                      </p:cBhvr>
                                      <p:tavLst>
                                        <p:tav tm="0">
                                          <p:val>
                                            <p:strVal val="#ppt_x+#ppt_w*1.125000"/>
                                          </p:val>
                                        </p:tav>
                                        <p:tav tm="100000">
                                          <p:val>
                                            <p:strVal val="#ppt_x"/>
                                          </p:val>
                                        </p:tav>
                                      </p:tavLst>
                                    </p:anim>
                                    <p:animEffect transition="in" filter="wipe(left)">
                                      <p:cBhvr>
                                        <p:cTn id="34" dur="500"/>
                                        <p:tgtEl>
                                          <p:spTgt spid="11">
                                            <p:txEl>
                                              <p:pRg st="0" end="0"/>
                                            </p:txEl>
                                          </p:spTgt>
                                        </p:tgtEl>
                                      </p:cBhvr>
                                    </p:animEffect>
                                  </p:childTnLst>
                                </p:cTn>
                              </p:par>
                            </p:childTnLst>
                          </p:cTn>
                        </p:par>
                        <p:par>
                          <p:cTn id="35" fill="hold">
                            <p:stCondLst>
                              <p:cond delay="4000"/>
                            </p:stCondLst>
                            <p:childTnLst>
                              <p:par>
                                <p:cTn id="36" presetID="12" presetClass="entr" presetSubtype="2" fill="hold" grpId="0" nodeType="afterEffect">
                                  <p:stCondLst>
                                    <p:cond delay="0"/>
                                  </p:stCondLst>
                                  <p:childTnLst>
                                    <p:set>
                                      <p:cBhvr>
                                        <p:cTn id="37" dur="1" fill="hold">
                                          <p:stCondLst>
                                            <p:cond delay="0"/>
                                          </p:stCondLst>
                                        </p:cTn>
                                        <p:tgtEl>
                                          <p:spTgt spid="11">
                                            <p:txEl>
                                              <p:pRg st="1" end="1"/>
                                            </p:txEl>
                                          </p:spTgt>
                                        </p:tgtEl>
                                        <p:attrNameLst>
                                          <p:attrName>style.visibility</p:attrName>
                                        </p:attrNameLst>
                                      </p:cBhvr>
                                      <p:to>
                                        <p:strVal val="visible"/>
                                      </p:to>
                                    </p:set>
                                    <p:anim calcmode="lin" valueType="num">
                                      <p:cBhvr additive="base">
                                        <p:cTn id="38" dur="500"/>
                                        <p:tgtEl>
                                          <p:spTgt spid="11">
                                            <p:txEl>
                                              <p:pRg st="1" end="1"/>
                                            </p:txEl>
                                          </p:spTgt>
                                        </p:tgtEl>
                                        <p:attrNameLst>
                                          <p:attrName>ppt_x</p:attrName>
                                        </p:attrNameLst>
                                      </p:cBhvr>
                                      <p:tavLst>
                                        <p:tav tm="0">
                                          <p:val>
                                            <p:strVal val="#ppt_x+#ppt_w*1.125000"/>
                                          </p:val>
                                        </p:tav>
                                        <p:tav tm="100000">
                                          <p:val>
                                            <p:strVal val="#ppt_x"/>
                                          </p:val>
                                        </p:tav>
                                      </p:tavLst>
                                    </p:anim>
                                    <p:animEffect transition="in" filter="wipe(left)">
                                      <p:cBhvr>
                                        <p:cTn id="39" dur="500"/>
                                        <p:tgtEl>
                                          <p:spTgt spid="11">
                                            <p:txEl>
                                              <p:pRg st="1" end="1"/>
                                            </p:txEl>
                                          </p:spTgt>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18"/>
                </p:tgtEl>
              </p:cMediaNode>
            </p:audio>
          </p:childTnLst>
        </p:cTn>
      </p:par>
    </p:tnLst>
    <p:bldLst>
      <p:bldP spid="3" grpId="0" build="p" animBg="1"/>
      <p:bldP spid="11" grpId="0" build="p" animBg="1"/>
      <p:bldP spid="12"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61B6C0-FDE7-9E4D-9118-3C6D025BD546}"/>
              </a:ext>
            </a:extLst>
          </p:cNvPr>
          <p:cNvSpPr>
            <a:spLocks noGrp="1"/>
          </p:cNvSpPr>
          <p:nvPr>
            <p:ph type="title"/>
          </p:nvPr>
        </p:nvSpPr>
        <p:spPr>
          <a:xfrm>
            <a:off x="921251" y="436478"/>
            <a:ext cx="10375728" cy="631501"/>
          </a:xfrm>
        </p:spPr>
        <p:txBody>
          <a:bodyPr>
            <a:normAutofit/>
          </a:bodyPr>
          <a:lstStyle/>
          <a:p>
            <a:pPr algn="ctr"/>
            <a:r>
              <a:rPr lang="es-ES" sz="3200" b="1" dirty="0">
                <a:latin typeface="Arial" panose="020B0604020202020204" pitchFamily="34" charset="0"/>
                <a:cs typeface="Arial" panose="020B0604020202020204" pitchFamily="34" charset="0"/>
              </a:rPr>
              <a:t>Análisis de habilidades científicas  OA6 y OA7</a:t>
            </a:r>
            <a:endParaRPr lang="es-US" sz="3200" dirty="0">
              <a:latin typeface="Arial" panose="020B0604020202020204" pitchFamily="34" charset="0"/>
              <a:cs typeface="Arial" panose="020B0604020202020204" pitchFamily="34" charset="0"/>
            </a:endParaRPr>
          </a:p>
        </p:txBody>
      </p:sp>
      <p:graphicFrame>
        <p:nvGraphicFramePr>
          <p:cNvPr id="7" name="Tabla 6">
            <a:extLst>
              <a:ext uri="{FF2B5EF4-FFF2-40B4-BE49-F238E27FC236}">
                <a16:creationId xmlns:a16="http://schemas.microsoft.com/office/drawing/2014/main" id="{3D45F617-A4FE-994E-B552-85F4449BAA5E}"/>
              </a:ext>
            </a:extLst>
          </p:cNvPr>
          <p:cNvGraphicFramePr>
            <a:graphicFrameLocks noGrp="1"/>
          </p:cNvGraphicFramePr>
          <p:nvPr>
            <p:extLst>
              <p:ext uri="{D42A27DB-BD31-4B8C-83A1-F6EECF244321}">
                <p14:modId xmlns:p14="http://schemas.microsoft.com/office/powerpoint/2010/main" val="791432433"/>
              </p:ext>
            </p:extLst>
          </p:nvPr>
        </p:nvGraphicFramePr>
        <p:xfrm>
          <a:off x="1010654" y="1768643"/>
          <a:ext cx="10196924" cy="4022557"/>
        </p:xfrm>
        <a:graphic>
          <a:graphicData uri="http://schemas.openxmlformats.org/drawingml/2006/table">
            <a:tbl>
              <a:tblPr firstRow="1" firstCol="1" bandRow="1">
                <a:tableStyleId>{5C22544A-7EE6-4342-B048-85BDC9FD1C3A}</a:tableStyleId>
              </a:tblPr>
              <a:tblGrid>
                <a:gridCol w="3626414">
                  <a:extLst>
                    <a:ext uri="{9D8B030D-6E8A-4147-A177-3AD203B41FA5}">
                      <a16:colId xmlns:a16="http://schemas.microsoft.com/office/drawing/2014/main" val="1633368711"/>
                    </a:ext>
                  </a:extLst>
                </a:gridCol>
                <a:gridCol w="3512695">
                  <a:extLst>
                    <a:ext uri="{9D8B030D-6E8A-4147-A177-3AD203B41FA5}">
                      <a16:colId xmlns:a16="http://schemas.microsoft.com/office/drawing/2014/main" val="536386133"/>
                    </a:ext>
                  </a:extLst>
                </a:gridCol>
                <a:gridCol w="3057815">
                  <a:extLst>
                    <a:ext uri="{9D8B030D-6E8A-4147-A177-3AD203B41FA5}">
                      <a16:colId xmlns:a16="http://schemas.microsoft.com/office/drawing/2014/main" val="4126404227"/>
                    </a:ext>
                  </a:extLst>
                </a:gridCol>
              </a:tblGrid>
              <a:tr h="453246">
                <a:tc>
                  <a:txBody>
                    <a:bodyPr/>
                    <a:lstStyle/>
                    <a:p>
                      <a:pPr marL="0" marR="0" algn="just">
                        <a:spcBef>
                          <a:spcPts val="0"/>
                        </a:spcBef>
                        <a:spcAft>
                          <a:spcPts val="0"/>
                        </a:spcAft>
                      </a:pPr>
                      <a:endParaRPr lang="es-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just">
                        <a:spcBef>
                          <a:spcPts val="0"/>
                        </a:spcBef>
                        <a:spcAft>
                          <a:spcPts val="0"/>
                        </a:spcAft>
                      </a:pPr>
                      <a:endParaRPr lang="es-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just">
                        <a:spcBef>
                          <a:spcPts val="0"/>
                        </a:spcBef>
                        <a:spcAft>
                          <a:spcPts val="0"/>
                        </a:spcAft>
                      </a:pPr>
                      <a:endParaRPr lang="es-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extLst>
                  <a:ext uri="{0D108BD9-81ED-4DB2-BD59-A6C34878D82A}">
                    <a16:rowId xmlns:a16="http://schemas.microsoft.com/office/drawing/2014/main" val="729636247"/>
                  </a:ext>
                </a:extLst>
              </a:tr>
              <a:tr h="3569311">
                <a:tc>
                  <a:txBody>
                    <a:bodyPr/>
                    <a:lstStyle/>
                    <a:p>
                      <a:pPr marL="0" marR="0" algn="just">
                        <a:spcBef>
                          <a:spcPts val="0"/>
                        </a:spcBef>
                        <a:spcAft>
                          <a:spcPts val="0"/>
                        </a:spcAft>
                      </a:pPr>
                      <a:endParaRPr lang="es-ES" sz="1600" dirty="0">
                        <a:solidFill>
                          <a:schemeClr val="tx1"/>
                        </a:solidFill>
                        <a:effectLst/>
                        <a:latin typeface="Arial" panose="020B060402020202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0" algn="just">
                        <a:tabLst>
                          <a:tab pos="527050" algn="l"/>
                        </a:tabLst>
                      </a:pPr>
                      <a:r>
                        <a:rPr lang="es-US" sz="1400" dirty="0">
                          <a:effectLst/>
                          <a:latin typeface="Arial" panose="020B0604020202020204" pitchFamily="34" charset="0"/>
                          <a:cs typeface="Arial" panose="020B0604020202020204" pitchFamily="34" charset="0"/>
                        </a:rPr>
                        <a:t> </a:t>
                      </a:r>
                    </a:p>
                    <a:p>
                      <a:pPr indent="0" algn="l">
                        <a:tabLst>
                          <a:tab pos="527050" algn="l"/>
                        </a:tabLst>
                      </a:pPr>
                      <a:endParaRPr lang="es-US" sz="1400" dirty="0">
                        <a:effectLst/>
                        <a:latin typeface="Arial" panose="020B0604020202020204" pitchFamily="34" charset="0"/>
                        <a:cs typeface="Arial" panose="020B0604020202020204" pitchFamily="34" charset="0"/>
                      </a:endParaRPr>
                    </a:p>
                  </a:txBody>
                  <a:tcPr marL="68580" marR="68580" marT="0" marB="0">
                    <a:solidFill>
                      <a:schemeClr val="accent6">
                        <a:lumMod val="60000"/>
                        <a:lumOff val="40000"/>
                      </a:schemeClr>
                    </a:solidFill>
                  </a:tcPr>
                </a:tc>
                <a:tc>
                  <a:txBody>
                    <a:bodyPr/>
                    <a:lstStyle/>
                    <a:p>
                      <a:pPr marL="0" marR="0" algn="just">
                        <a:spcBef>
                          <a:spcPts val="0"/>
                        </a:spcBef>
                        <a:spcAft>
                          <a:spcPts val="0"/>
                        </a:spcAft>
                      </a:pPr>
                      <a:r>
                        <a:rPr lang="es-ES" sz="1400" dirty="0">
                          <a:effectLst/>
                          <a:latin typeface="Arial" panose="020B0604020202020204" pitchFamily="34" charset="0"/>
                          <a:cs typeface="Arial" panose="020B0604020202020204" pitchFamily="34" charset="0"/>
                        </a:rPr>
                        <a:t> </a:t>
                      </a:r>
                      <a:endParaRPr lang="es-US" sz="1400" dirty="0">
                        <a:effectLst/>
                        <a:latin typeface="Arial" panose="020B0604020202020204" pitchFamily="34" charset="0"/>
                        <a:cs typeface="Arial" panose="020B0604020202020204" pitchFamily="34" charset="0"/>
                      </a:endParaRPr>
                    </a:p>
                    <a:p>
                      <a:pPr indent="0" algn="l">
                        <a:tabLst>
                          <a:tab pos="527050" algn="l"/>
                        </a:tabLst>
                      </a:pPr>
                      <a:endParaRPr lang="es-US" sz="1400" dirty="0">
                        <a:effectLst/>
                        <a:latin typeface="Arial" panose="020B0604020202020204" pitchFamily="34" charset="0"/>
                        <a:cs typeface="Arial" panose="020B0604020202020204" pitchFamily="34" charset="0"/>
                      </a:endParaRPr>
                    </a:p>
                    <a:p>
                      <a:pPr indent="0" algn="just">
                        <a:tabLst>
                          <a:tab pos="527050" algn="l"/>
                        </a:tabLst>
                      </a:pPr>
                      <a:r>
                        <a:rPr lang="es-US" sz="1400" dirty="0">
                          <a:effectLst/>
                          <a:latin typeface="Arial" panose="020B0604020202020204" pitchFamily="34" charset="0"/>
                          <a:cs typeface="Arial" panose="020B0604020202020204" pitchFamily="34" charset="0"/>
                        </a:rPr>
                        <a:t> </a:t>
                      </a:r>
                    </a:p>
                    <a:p>
                      <a:pPr indent="0" algn="just">
                        <a:tabLst>
                          <a:tab pos="527050" algn="l"/>
                        </a:tabLst>
                      </a:pPr>
                      <a:r>
                        <a:rPr lang="es-US" sz="1400" dirty="0">
                          <a:effectLst/>
                          <a:latin typeface="Arial" panose="020B0604020202020204" pitchFamily="34" charset="0"/>
                          <a:cs typeface="Arial" panose="020B0604020202020204" pitchFamily="34" charset="0"/>
                        </a:rPr>
                        <a:t> </a:t>
                      </a:r>
                    </a:p>
                    <a:p>
                      <a:pPr marL="0" marR="0" algn="just">
                        <a:spcBef>
                          <a:spcPts val="0"/>
                        </a:spcBef>
                        <a:spcAft>
                          <a:spcPts val="0"/>
                        </a:spcAft>
                      </a:pPr>
                      <a:r>
                        <a:rPr lang="es-ES" sz="1400" dirty="0">
                          <a:effectLst/>
                          <a:latin typeface="Arial" panose="020B0604020202020204" pitchFamily="34" charset="0"/>
                          <a:cs typeface="Arial" panose="020B0604020202020204" pitchFamily="34" charset="0"/>
                        </a:rPr>
                        <a:t> </a:t>
                      </a:r>
                      <a:endParaRPr lang="es-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30571532"/>
                  </a:ext>
                </a:extLst>
              </a:tr>
            </a:tbl>
          </a:graphicData>
        </a:graphic>
      </p:graphicFrame>
      <p:pic>
        <p:nvPicPr>
          <p:cNvPr id="6" name="Audio 5">
            <a:hlinkClick r:id="" action="ppaction://media"/>
            <a:extLst>
              <a:ext uri="{FF2B5EF4-FFF2-40B4-BE49-F238E27FC236}">
                <a16:creationId xmlns:a16="http://schemas.microsoft.com/office/drawing/2014/main" id="{161EFE1F-9890-FA4C-9920-C275DF4A72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
        <p:nvSpPr>
          <p:cNvPr id="5" name="Título 1">
            <a:extLst>
              <a:ext uri="{FF2B5EF4-FFF2-40B4-BE49-F238E27FC236}">
                <a16:creationId xmlns:a16="http://schemas.microsoft.com/office/drawing/2014/main" id="{ECBB640F-117A-7E4D-96A4-666A731A3DC4}"/>
              </a:ext>
            </a:extLst>
          </p:cNvPr>
          <p:cNvSpPr txBox="1">
            <a:spLocks/>
          </p:cNvSpPr>
          <p:nvPr/>
        </p:nvSpPr>
        <p:spPr>
          <a:xfrm>
            <a:off x="3584284" y="959555"/>
            <a:ext cx="5049661" cy="6315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s-ES" sz="3200" b="1" dirty="0">
                <a:latin typeface="Arial" panose="020B0604020202020204" pitchFamily="34" charset="0"/>
                <a:cs typeface="Arial" panose="020B0604020202020204" pitchFamily="34" charset="0"/>
              </a:rPr>
              <a:t>Fortalezas y debilidades</a:t>
            </a:r>
            <a:endParaRPr lang="es-US" sz="3200"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14ABCF92-7F75-5142-8226-8A1F5D93233F}"/>
              </a:ext>
            </a:extLst>
          </p:cNvPr>
          <p:cNvSpPr txBox="1"/>
          <p:nvPr/>
        </p:nvSpPr>
        <p:spPr>
          <a:xfrm>
            <a:off x="1010654" y="1742353"/>
            <a:ext cx="733777" cy="338554"/>
          </a:xfrm>
          <a:prstGeom prst="rect">
            <a:avLst/>
          </a:prstGeom>
          <a:noFill/>
        </p:spPr>
        <p:txBody>
          <a:bodyPr wrap="square" rtlCol="0">
            <a:spAutoFit/>
          </a:bodyPr>
          <a:lstStyle/>
          <a:p>
            <a:r>
              <a:rPr lang="es-ES" sz="1600" b="1" dirty="0">
                <a:latin typeface="Arial" panose="020B0604020202020204" pitchFamily="34" charset="0"/>
                <a:cs typeface="Arial" panose="020B0604020202020204" pitchFamily="34" charset="0"/>
              </a:rPr>
              <a:t>ITEM</a:t>
            </a:r>
          </a:p>
        </p:txBody>
      </p:sp>
      <p:sp>
        <p:nvSpPr>
          <p:cNvPr id="4" name="CuadroTexto 3">
            <a:extLst>
              <a:ext uri="{FF2B5EF4-FFF2-40B4-BE49-F238E27FC236}">
                <a16:creationId xmlns:a16="http://schemas.microsoft.com/office/drawing/2014/main" id="{DC7EB579-FEC5-E64C-9278-40FAC1CA8006}"/>
              </a:ext>
            </a:extLst>
          </p:cNvPr>
          <p:cNvSpPr txBox="1"/>
          <p:nvPr/>
        </p:nvSpPr>
        <p:spPr>
          <a:xfrm>
            <a:off x="4581296" y="1742353"/>
            <a:ext cx="1535289" cy="338554"/>
          </a:xfrm>
          <a:prstGeom prst="rect">
            <a:avLst/>
          </a:prstGeom>
          <a:noFill/>
        </p:spPr>
        <p:txBody>
          <a:bodyPr wrap="square" rtlCol="0">
            <a:spAutoFit/>
          </a:bodyPr>
          <a:lstStyle/>
          <a:p>
            <a:r>
              <a:rPr lang="es-ES" sz="1600" b="1" dirty="0">
                <a:latin typeface="Arial" panose="020B0604020202020204" pitchFamily="34" charset="0"/>
                <a:cs typeface="Arial" panose="020B0604020202020204" pitchFamily="34" charset="0"/>
              </a:rPr>
              <a:t>FORTALEZAS</a:t>
            </a:r>
            <a:endParaRPr lang="es-US" sz="1600" b="1" dirty="0">
              <a:latin typeface="Arial" panose="020B0604020202020204" pitchFamily="34" charset="0"/>
              <a:ea typeface="Times New Roman" panose="02020603050405020304" pitchFamily="18" charset="0"/>
              <a:cs typeface="Arial" panose="020B0604020202020204" pitchFamily="34" charset="0"/>
            </a:endParaRPr>
          </a:p>
        </p:txBody>
      </p:sp>
      <p:sp>
        <p:nvSpPr>
          <p:cNvPr id="8" name="CuadroTexto 7">
            <a:extLst>
              <a:ext uri="{FF2B5EF4-FFF2-40B4-BE49-F238E27FC236}">
                <a16:creationId xmlns:a16="http://schemas.microsoft.com/office/drawing/2014/main" id="{96FC9E22-6866-5C4A-B4EE-334283408F7D}"/>
              </a:ext>
            </a:extLst>
          </p:cNvPr>
          <p:cNvSpPr txBox="1"/>
          <p:nvPr/>
        </p:nvSpPr>
        <p:spPr>
          <a:xfrm>
            <a:off x="8094133" y="1742353"/>
            <a:ext cx="1557867" cy="338554"/>
          </a:xfrm>
          <a:prstGeom prst="rect">
            <a:avLst/>
          </a:prstGeom>
          <a:noFill/>
        </p:spPr>
        <p:txBody>
          <a:bodyPr wrap="square" rtlCol="0">
            <a:spAutoFit/>
          </a:bodyPr>
          <a:lstStyle/>
          <a:p>
            <a:r>
              <a:rPr lang="es-ES" sz="1600" b="1" dirty="0">
                <a:latin typeface="Arial" panose="020B0604020202020204" pitchFamily="34" charset="0"/>
                <a:cs typeface="Arial" panose="020B0604020202020204" pitchFamily="34" charset="0"/>
              </a:rPr>
              <a:t>DEBILIDADES</a:t>
            </a:r>
            <a:endParaRPr lang="es-US" sz="1600" b="1" dirty="0">
              <a:latin typeface="Arial" panose="020B0604020202020204" pitchFamily="34" charset="0"/>
              <a:ea typeface="Times New Roman" panose="02020603050405020304" pitchFamily="18" charset="0"/>
              <a:cs typeface="Arial" panose="020B0604020202020204" pitchFamily="34" charset="0"/>
            </a:endParaRPr>
          </a:p>
        </p:txBody>
      </p:sp>
      <p:sp>
        <p:nvSpPr>
          <p:cNvPr id="9" name="CuadroTexto 8">
            <a:extLst>
              <a:ext uri="{FF2B5EF4-FFF2-40B4-BE49-F238E27FC236}">
                <a16:creationId xmlns:a16="http://schemas.microsoft.com/office/drawing/2014/main" id="{7A00FBF1-B77B-4549-820F-96D97262EABB}"/>
              </a:ext>
            </a:extLst>
          </p:cNvPr>
          <p:cNvSpPr txBox="1"/>
          <p:nvPr/>
        </p:nvSpPr>
        <p:spPr>
          <a:xfrm>
            <a:off x="1010654" y="2291720"/>
            <a:ext cx="2686756" cy="738664"/>
          </a:xfrm>
          <a:prstGeom prst="rect">
            <a:avLst/>
          </a:prstGeom>
          <a:noFill/>
        </p:spPr>
        <p:txBody>
          <a:bodyPr wrap="square" rtlCol="0">
            <a:spAutoFit/>
          </a:bodyPr>
          <a:lstStyle/>
          <a:p>
            <a:r>
              <a:rPr lang="es-ES" sz="1400" b="1" dirty="0" err="1">
                <a:latin typeface="Arial" panose="020B0604020202020204" pitchFamily="34" charset="0"/>
                <a:cs typeface="Arial" panose="020B0604020202020204" pitchFamily="34" charset="0"/>
              </a:rPr>
              <a:t>Item</a:t>
            </a:r>
            <a:r>
              <a:rPr lang="es-ES" sz="1400" b="1" dirty="0">
                <a:latin typeface="Arial" panose="020B0604020202020204" pitchFamily="34" charset="0"/>
                <a:cs typeface="Arial" panose="020B0604020202020204" pitchFamily="34" charset="0"/>
              </a:rPr>
              <a:t> I </a:t>
            </a:r>
            <a:endParaRPr lang="es-US" sz="1400" b="1" dirty="0">
              <a:latin typeface="Arial" panose="020B0604020202020204" pitchFamily="34" charset="0"/>
              <a:cs typeface="Arial" panose="020B0604020202020204" pitchFamily="34" charset="0"/>
            </a:endParaRPr>
          </a:p>
          <a:p>
            <a:r>
              <a:rPr lang="es-ES" sz="1400" b="1" dirty="0">
                <a:latin typeface="Arial" panose="020B0604020202020204" pitchFamily="34" charset="0"/>
                <a:cs typeface="Arial" panose="020B0604020202020204" pitchFamily="34" charset="0"/>
              </a:rPr>
              <a:t>1.- Análisis de una dieta para una estudiante de 15 años.</a:t>
            </a:r>
          </a:p>
        </p:txBody>
      </p:sp>
      <p:sp>
        <p:nvSpPr>
          <p:cNvPr id="10" name="CuadroTexto 9">
            <a:extLst>
              <a:ext uri="{FF2B5EF4-FFF2-40B4-BE49-F238E27FC236}">
                <a16:creationId xmlns:a16="http://schemas.microsoft.com/office/drawing/2014/main" id="{865CAB65-DCB5-CC4D-A6AC-E2D2ED1DD685}"/>
              </a:ext>
            </a:extLst>
          </p:cNvPr>
          <p:cNvSpPr txBox="1"/>
          <p:nvPr/>
        </p:nvSpPr>
        <p:spPr>
          <a:xfrm>
            <a:off x="1010654" y="3035346"/>
            <a:ext cx="3486274" cy="2462213"/>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Las estudiantes desarrollan las habilidades de:</a:t>
            </a:r>
          </a:p>
          <a:p>
            <a:r>
              <a:rPr lang="es-ES" sz="1400" dirty="0">
                <a:latin typeface="Arial" panose="020B0604020202020204" pitchFamily="34" charset="0"/>
                <a:cs typeface="Arial" panose="020B0604020202020204" pitchFamily="34" charset="0"/>
              </a:rPr>
              <a:t>Examinar, analizar los resultados de una </a:t>
            </a:r>
            <a:r>
              <a:rPr lang="es-ES" sz="1400" u="sng" dirty="0">
                <a:latin typeface="Arial" panose="020B0604020202020204" pitchFamily="34" charset="0"/>
                <a:cs typeface="Arial" panose="020B0604020202020204" pitchFamily="34" charset="0"/>
              </a:rPr>
              <a:t>dieta</a:t>
            </a:r>
            <a:r>
              <a:rPr lang="es-ES" sz="1400" dirty="0">
                <a:latin typeface="Arial" panose="020B0604020202020204" pitchFamily="34" charset="0"/>
                <a:cs typeface="Arial" panose="020B0604020202020204" pitchFamily="34" charset="0"/>
              </a:rPr>
              <a:t> para plantear inferencias, relacionar la información y elaborar conclusiones, aplicando los conceptos estudiados (Dieta equilibrada, variables para su elaboración, consecuencias para la salud de consumir una dieta mal planificada).</a:t>
            </a:r>
            <a:r>
              <a:rPr lang="es-US" sz="1400" dirty="0">
                <a:latin typeface="Arial" panose="020B0604020202020204" pitchFamily="34" charset="0"/>
                <a:cs typeface="Arial" panose="020B0604020202020204" pitchFamily="34" charset="0"/>
              </a:rPr>
              <a:t> Además, </a:t>
            </a:r>
            <a:r>
              <a:rPr lang="es-ES" sz="1400" dirty="0">
                <a:latin typeface="Arial" panose="020B0604020202020204" pitchFamily="34" charset="0"/>
                <a:cs typeface="Arial" panose="020B0604020202020204" pitchFamily="34" charset="0"/>
              </a:rPr>
              <a:t>evaluar factores que llevan a mantener una vida saludable.</a:t>
            </a:r>
            <a:endParaRPr lang="es-US" sz="1400" dirty="0">
              <a:latin typeface="Arial" panose="020B0604020202020204" pitchFamily="34" charset="0"/>
              <a:ea typeface="Times New Roman" panose="02020603050405020304" pitchFamily="18" charset="0"/>
              <a:cs typeface="Arial" panose="020B0604020202020204" pitchFamily="34" charset="0"/>
            </a:endParaRPr>
          </a:p>
        </p:txBody>
      </p:sp>
      <p:sp>
        <p:nvSpPr>
          <p:cNvPr id="11" name="CuadroTexto 10">
            <a:extLst>
              <a:ext uri="{FF2B5EF4-FFF2-40B4-BE49-F238E27FC236}">
                <a16:creationId xmlns:a16="http://schemas.microsoft.com/office/drawing/2014/main" id="{3C9201AE-A973-AE46-BDA1-E8FF90854A7F}"/>
              </a:ext>
            </a:extLst>
          </p:cNvPr>
          <p:cNvSpPr txBox="1"/>
          <p:nvPr/>
        </p:nvSpPr>
        <p:spPr>
          <a:xfrm>
            <a:off x="4684889" y="2781571"/>
            <a:ext cx="3409244" cy="2462213"/>
          </a:xfrm>
          <a:prstGeom prst="rect">
            <a:avLst/>
          </a:prstGeom>
          <a:noFill/>
        </p:spPr>
        <p:txBody>
          <a:bodyPr wrap="square" rtlCol="0">
            <a:spAutoFit/>
          </a:bodyPr>
          <a:lstStyle/>
          <a:p>
            <a:pPr>
              <a:tabLst>
                <a:tab pos="527050" algn="l"/>
              </a:tabLst>
            </a:pPr>
            <a:r>
              <a:rPr lang="es-US" sz="1400" dirty="0">
                <a:latin typeface="Arial" panose="020B0604020202020204" pitchFamily="34" charset="0"/>
                <a:cs typeface="Arial" panose="020B0604020202020204" pitchFamily="34" charset="0"/>
              </a:rPr>
              <a:t>Se destaca un alto porcentaje de estudiantes que respondieron correctamente este ítem. Esto probablemente se explica por un apropiado estudio del material pedagógico entregado y del material de apoyo sugerido.</a:t>
            </a:r>
          </a:p>
          <a:p>
            <a:pPr>
              <a:tabLst>
                <a:tab pos="527050" algn="l"/>
              </a:tabLst>
            </a:pPr>
            <a:endParaRPr lang="es-U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Se recomienda potenciar la revisión exhaustiva de los materiales de estudio en forma constante.</a:t>
            </a:r>
            <a:endParaRPr lang="es-US" sz="1400" dirty="0">
              <a:latin typeface="Arial" panose="020B0604020202020204" pitchFamily="34" charset="0"/>
              <a:ea typeface="Times New Roman" panose="02020603050405020304" pitchFamily="18" charset="0"/>
              <a:cs typeface="Arial" panose="020B0604020202020204" pitchFamily="34" charset="0"/>
            </a:endParaRPr>
          </a:p>
        </p:txBody>
      </p:sp>
      <p:sp>
        <p:nvSpPr>
          <p:cNvPr id="12" name="CuadroTexto 11">
            <a:extLst>
              <a:ext uri="{FF2B5EF4-FFF2-40B4-BE49-F238E27FC236}">
                <a16:creationId xmlns:a16="http://schemas.microsoft.com/office/drawing/2014/main" id="{3FAC74A1-E689-E04B-A109-79B7278C1AFE}"/>
              </a:ext>
            </a:extLst>
          </p:cNvPr>
          <p:cNvSpPr txBox="1"/>
          <p:nvPr/>
        </p:nvSpPr>
        <p:spPr>
          <a:xfrm>
            <a:off x="8171163" y="2755281"/>
            <a:ext cx="2878667" cy="2893100"/>
          </a:xfrm>
          <a:prstGeom prst="rect">
            <a:avLst/>
          </a:prstGeom>
          <a:noFill/>
        </p:spPr>
        <p:txBody>
          <a:bodyPr wrap="square" rtlCol="0">
            <a:spAutoFit/>
          </a:bodyPr>
          <a:lstStyle/>
          <a:p>
            <a:r>
              <a:rPr lang="es-US" sz="1400" dirty="0">
                <a:latin typeface="Arial" panose="020B0604020202020204" pitchFamily="34" charset="0"/>
                <a:cs typeface="Arial" panose="020B0604020202020204" pitchFamily="34" charset="0"/>
              </a:rPr>
              <a:t>No obstante, un porcentaje mínimo no cumplió con los objetivos, probablemente debido a una falta o escasa revisión bibliográfica y de una incorrecta apropiación de los conceptos básicos de nutrición, especialmente de los factores para elaborar una dieta equilibrada. Además, se evidenció una carencia en la redacción al elaborar un concepto de dieta equilibrada.</a:t>
            </a:r>
          </a:p>
        </p:txBody>
      </p:sp>
    </p:spTree>
    <p:extLst>
      <p:ext uri="{BB962C8B-B14F-4D97-AF65-F5344CB8AC3E}">
        <p14:creationId xmlns:p14="http://schemas.microsoft.com/office/powerpoint/2010/main" val="1267779801"/>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9" presetClass="entr" presetSubtype="0" fill="hold" grpId="0" nodeType="withEffect">
                                  <p:stCondLst>
                                    <p:cond delay="1000"/>
                                  </p:stCondLst>
                                  <p:iterate type="wd">
                                    <p:tmPct val="10000"/>
                                  </p:iterate>
                                  <p:childTnLst>
                                    <p:set>
                                      <p:cBhvr>
                                        <p:cTn id="8" dur="1" fill="hold">
                                          <p:stCondLst>
                                            <p:cond delay="0"/>
                                          </p:stCondLst>
                                        </p:cTn>
                                        <p:tgtEl>
                                          <p:spTgt spid="2"/>
                                        </p:tgtEl>
                                        <p:attrNameLst>
                                          <p:attrName>style.visibility</p:attrName>
                                        </p:attrNameLst>
                                      </p:cBhvr>
                                      <p:to>
                                        <p:strVal val="visible"/>
                                      </p:to>
                                    </p:set>
                                    <p:animEffect transition="in" filter="dissolve">
                                      <p:cBhvr>
                                        <p:cTn id="9" dur="1000"/>
                                        <p:tgtEl>
                                          <p:spTgt spid="2"/>
                                        </p:tgtEl>
                                      </p:cBhvr>
                                    </p:animEffect>
                                  </p:childTnLst>
                                </p:cTn>
                              </p:par>
                            </p:childTnLst>
                          </p:cTn>
                        </p:par>
                        <p:par>
                          <p:cTn id="10" fill="hold">
                            <p:stCondLst>
                              <p:cond delay="2600"/>
                            </p:stCondLst>
                            <p:childTnLst>
                              <p:par>
                                <p:cTn id="11" presetID="9" presetClass="entr" presetSubtype="0" fill="hold" grpId="0" nodeType="afterEffect">
                                  <p:stCondLst>
                                    <p:cond delay="6000"/>
                                  </p:stCondLst>
                                  <p:iterate type="wd">
                                    <p:tmPct val="10000"/>
                                  </p:iterate>
                                  <p:childTnLst>
                                    <p:set>
                                      <p:cBhvr>
                                        <p:cTn id="12" dur="1" fill="hold">
                                          <p:stCondLst>
                                            <p:cond delay="0"/>
                                          </p:stCondLst>
                                        </p:cTn>
                                        <p:tgtEl>
                                          <p:spTgt spid="5"/>
                                        </p:tgtEl>
                                        <p:attrNameLst>
                                          <p:attrName>style.visibility</p:attrName>
                                        </p:attrNameLst>
                                      </p:cBhvr>
                                      <p:to>
                                        <p:strVal val="visible"/>
                                      </p:to>
                                    </p:set>
                                    <p:animEffect transition="in" filter="dissolve">
                                      <p:cBhvr>
                                        <p:cTn id="13" dur="1000"/>
                                        <p:tgtEl>
                                          <p:spTgt spid="5"/>
                                        </p:tgtEl>
                                      </p:cBhvr>
                                    </p:animEffect>
                                  </p:childTnLst>
                                </p:cTn>
                              </p:par>
                            </p:childTnLst>
                          </p:cTn>
                        </p:par>
                        <p:par>
                          <p:cTn id="14" fill="hold">
                            <p:stCondLst>
                              <p:cond delay="9800"/>
                            </p:stCondLst>
                            <p:childTnLst>
                              <p:par>
                                <p:cTn id="15" presetID="12" presetClass="entr" presetSubtype="4" fill="hold" nodeType="after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p:tgtEl>
                                          <p:spTgt spid="7"/>
                                        </p:tgtEl>
                                        <p:attrNameLst>
                                          <p:attrName>ppt_y</p:attrName>
                                        </p:attrNameLst>
                                      </p:cBhvr>
                                      <p:tavLst>
                                        <p:tav tm="0">
                                          <p:val>
                                            <p:strVal val="#ppt_y+#ppt_h*1.125000"/>
                                          </p:val>
                                        </p:tav>
                                        <p:tav tm="100000">
                                          <p:val>
                                            <p:strVal val="#ppt_y"/>
                                          </p:val>
                                        </p:tav>
                                      </p:tavLst>
                                    </p:anim>
                                    <p:animEffect transition="in" filter="wipe(up)">
                                      <p:cBhvr>
                                        <p:cTn id="18" dur="1000"/>
                                        <p:tgtEl>
                                          <p:spTgt spid="7"/>
                                        </p:tgtEl>
                                      </p:cBhvr>
                                    </p:animEffect>
                                  </p:childTnLst>
                                </p:cTn>
                              </p:par>
                            </p:childTnLst>
                          </p:cTn>
                        </p:par>
                        <p:par>
                          <p:cTn id="19" fill="hold">
                            <p:stCondLst>
                              <p:cond delay="11300"/>
                            </p:stCondLst>
                            <p:childTnLst>
                              <p:par>
                                <p:cTn id="20" presetID="9" presetClass="entr" presetSubtype="0" fill="hold" grpId="0" nodeType="after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par>
                                <p:cTn id="23" presetID="9" presetClass="entr" presetSubtype="0" fill="hold" grpId="0" nodeType="withEffect">
                                  <p:stCondLst>
                                    <p:cond delay="100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par>
                                <p:cTn id="26" presetID="9" presetClass="entr" presetSubtype="0" fill="hold" grpId="0" nodeType="withEffect">
                                  <p:stCondLst>
                                    <p:cond delay="150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par>
                          <p:cTn id="29" fill="hold">
                            <p:stCondLst>
                              <p:cond delay="13300"/>
                            </p:stCondLst>
                            <p:childTnLst>
                              <p:par>
                                <p:cTn id="30" presetID="9"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par>
                          <p:cTn id="33" fill="hold">
                            <p:stCondLst>
                              <p:cond delay="13800"/>
                            </p:stCondLst>
                            <p:childTnLst>
                              <p:par>
                                <p:cTn id="34" presetID="9" presetClass="entr" presetSubtype="0" fill="hold" grpId="0" nodeType="afterEffect">
                                  <p:stCondLst>
                                    <p:cond delay="300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par>
                          <p:cTn id="37" fill="hold">
                            <p:stCondLst>
                              <p:cond delay="17300"/>
                            </p:stCondLst>
                            <p:childTnLst>
                              <p:par>
                                <p:cTn id="38" presetID="9"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tgtEl>
                                          <p:spTgt spid="11"/>
                                        </p:tgtEl>
                                      </p:cBhvr>
                                    </p:animEffect>
                                  </p:childTnLst>
                                </p:cTn>
                              </p:par>
                            </p:childTnLst>
                          </p:cTn>
                        </p:par>
                        <p:par>
                          <p:cTn id="41" fill="hold">
                            <p:stCondLst>
                              <p:cond delay="17800"/>
                            </p:stCondLst>
                            <p:childTnLst>
                              <p:par>
                                <p:cTn id="42" presetID="9"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dissolv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6"/>
                </p:tgtEl>
              </p:cMediaNode>
            </p:audio>
          </p:childTnLst>
        </p:cTn>
      </p:par>
    </p:tnLst>
    <p:bldLst>
      <p:bldP spid="2" grpId="0"/>
      <p:bldP spid="5" grpId="0"/>
      <p:bldP spid="3" grpId="0"/>
      <p:bldP spid="4" grpId="0"/>
      <p:bldP spid="8"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0E83404E-C18E-5443-942F-4AB17A3D067F}"/>
              </a:ext>
            </a:extLst>
          </p:cNvPr>
          <p:cNvGraphicFramePr>
            <a:graphicFrameLocks noGrp="1"/>
          </p:cNvGraphicFramePr>
          <p:nvPr>
            <p:extLst>
              <p:ext uri="{D42A27DB-BD31-4B8C-83A1-F6EECF244321}">
                <p14:modId xmlns:p14="http://schemas.microsoft.com/office/powerpoint/2010/main" val="2357338363"/>
              </p:ext>
            </p:extLst>
          </p:nvPr>
        </p:nvGraphicFramePr>
        <p:xfrm>
          <a:off x="711200" y="654756"/>
          <a:ext cx="10747022" cy="5599288"/>
        </p:xfrm>
        <a:graphic>
          <a:graphicData uri="http://schemas.openxmlformats.org/drawingml/2006/table">
            <a:tbl>
              <a:tblPr firstRow="1" firstCol="1" bandRow="1">
                <a:tableStyleId>{5C22544A-7EE6-4342-B048-85BDC9FD1C3A}</a:tableStyleId>
              </a:tblPr>
              <a:tblGrid>
                <a:gridCol w="2844800">
                  <a:extLst>
                    <a:ext uri="{9D8B030D-6E8A-4147-A177-3AD203B41FA5}">
                      <a16:colId xmlns:a16="http://schemas.microsoft.com/office/drawing/2014/main" val="1315675234"/>
                    </a:ext>
                  </a:extLst>
                </a:gridCol>
                <a:gridCol w="2923822">
                  <a:extLst>
                    <a:ext uri="{9D8B030D-6E8A-4147-A177-3AD203B41FA5}">
                      <a16:colId xmlns:a16="http://schemas.microsoft.com/office/drawing/2014/main" val="3854944793"/>
                    </a:ext>
                  </a:extLst>
                </a:gridCol>
                <a:gridCol w="4978400">
                  <a:extLst>
                    <a:ext uri="{9D8B030D-6E8A-4147-A177-3AD203B41FA5}">
                      <a16:colId xmlns:a16="http://schemas.microsoft.com/office/drawing/2014/main" val="3342228541"/>
                    </a:ext>
                  </a:extLst>
                </a:gridCol>
              </a:tblGrid>
              <a:tr h="5599288">
                <a:tc>
                  <a:txBody>
                    <a:bodyPr/>
                    <a:lstStyle/>
                    <a:p>
                      <a:pPr marL="0" marR="0" algn="just">
                        <a:spcBef>
                          <a:spcPts val="0"/>
                        </a:spcBef>
                        <a:spcAft>
                          <a:spcPts val="0"/>
                        </a:spcAft>
                      </a:pPr>
                      <a:endParaRPr lang="es-ES" sz="1400" b="1" dirty="0">
                        <a:solidFill>
                          <a:schemeClr val="tx1"/>
                        </a:solidFill>
                        <a:effectLst/>
                        <a:latin typeface="Arial" panose="020B0604020202020204" pitchFamily="34" charset="0"/>
                        <a:cs typeface="Arial" panose="020B0604020202020204" pitchFamily="34" charset="0"/>
                      </a:endParaRPr>
                    </a:p>
                    <a:p>
                      <a:pPr marL="0" marR="0" algn="l">
                        <a:spcBef>
                          <a:spcPts val="0"/>
                        </a:spcBef>
                        <a:spcAft>
                          <a:spcPts val="0"/>
                        </a:spcAft>
                      </a:pPr>
                      <a:endParaRPr lang="es-US" sz="1600" b="0" dirty="0">
                        <a:solidFill>
                          <a:schemeClr val="tx1"/>
                        </a:solidFill>
                        <a:effectLst/>
                        <a:latin typeface="Arial" panose="020B0604020202020204" pitchFamily="34" charset="0"/>
                        <a:cs typeface="Arial" panose="020B0604020202020204" pitchFamily="34" charset="0"/>
                      </a:endParaRPr>
                    </a:p>
                    <a:p>
                      <a:pPr marL="0" marR="0" algn="just">
                        <a:spcBef>
                          <a:spcPts val="0"/>
                        </a:spcBef>
                        <a:spcAft>
                          <a:spcPts val="0"/>
                        </a:spcAft>
                      </a:pPr>
                      <a:r>
                        <a:rPr lang="es-ES" sz="1400" b="0" dirty="0">
                          <a:solidFill>
                            <a:schemeClr val="tx1"/>
                          </a:solidFill>
                          <a:effectLst/>
                          <a:latin typeface="Arial" panose="020B0604020202020204" pitchFamily="34" charset="0"/>
                          <a:cs typeface="Arial" panose="020B0604020202020204" pitchFamily="34" charset="0"/>
                        </a:rPr>
                        <a:t> </a:t>
                      </a:r>
                      <a:endParaRPr lang="es-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643" marR="45643" marT="0" marB="0">
                    <a:solidFill>
                      <a:schemeClr val="accent4">
                        <a:lumMod val="60000"/>
                        <a:lumOff val="40000"/>
                      </a:schemeClr>
                    </a:solidFill>
                  </a:tcPr>
                </a:tc>
                <a:tc>
                  <a:txBody>
                    <a:bodyPr/>
                    <a:lstStyle/>
                    <a:p>
                      <a:pPr marL="0" marR="0" indent="0" algn="just">
                        <a:spcBef>
                          <a:spcPts val="0"/>
                        </a:spcBef>
                        <a:spcAft>
                          <a:spcPts val="0"/>
                        </a:spcAft>
                        <a:tabLst>
                          <a:tab pos="527050" algn="l"/>
                        </a:tabLst>
                      </a:pPr>
                      <a:endParaRPr lang="es-US" sz="1400" b="0" dirty="0">
                        <a:solidFill>
                          <a:schemeClr val="tx1"/>
                        </a:solidFill>
                        <a:effectLst/>
                        <a:latin typeface="Arial" panose="020B0604020202020204" pitchFamily="34" charset="0"/>
                        <a:cs typeface="Arial" panose="020B0604020202020204" pitchFamily="34" charset="0"/>
                      </a:endParaRPr>
                    </a:p>
                    <a:p>
                      <a:pPr marL="0" marR="0" indent="0" algn="l">
                        <a:spcBef>
                          <a:spcPts val="0"/>
                        </a:spcBef>
                        <a:spcAft>
                          <a:spcPts val="0"/>
                        </a:spcAft>
                        <a:tabLst>
                          <a:tab pos="527050" algn="l"/>
                        </a:tabLst>
                      </a:pPr>
                      <a:endParaRPr lang="es-US" sz="1400" b="0" dirty="0">
                        <a:solidFill>
                          <a:schemeClr val="tx1"/>
                        </a:solidFill>
                        <a:effectLst/>
                        <a:latin typeface="Arial" panose="020B0604020202020204" pitchFamily="34" charset="0"/>
                        <a:cs typeface="Arial" panose="020B0604020202020204" pitchFamily="34" charset="0"/>
                      </a:endParaRPr>
                    </a:p>
                    <a:p>
                      <a:pPr marL="0" marR="0" indent="0" algn="just">
                        <a:spcBef>
                          <a:spcPts val="0"/>
                        </a:spcBef>
                        <a:spcAft>
                          <a:spcPts val="0"/>
                        </a:spcAft>
                        <a:tabLst>
                          <a:tab pos="527050" algn="l"/>
                        </a:tabLst>
                      </a:pPr>
                      <a:r>
                        <a:rPr lang="es-US" sz="1400" b="0" dirty="0">
                          <a:solidFill>
                            <a:schemeClr val="tx1"/>
                          </a:solidFill>
                          <a:effectLst/>
                          <a:latin typeface="Arial" panose="020B0604020202020204" pitchFamily="34" charset="0"/>
                          <a:cs typeface="Arial" panose="020B0604020202020204" pitchFamily="34" charset="0"/>
                        </a:rPr>
                        <a:t> </a:t>
                      </a:r>
                      <a:endParaRPr lang="es-US" sz="1400" b="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5643" marR="45643" marT="0" marB="0">
                    <a:solidFill>
                      <a:schemeClr val="accent6">
                        <a:lumMod val="60000"/>
                        <a:lumOff val="40000"/>
                      </a:schemeClr>
                    </a:solidFill>
                  </a:tcPr>
                </a:tc>
                <a:tc>
                  <a:txBody>
                    <a:bodyPr/>
                    <a:lstStyle/>
                    <a:p>
                      <a:pPr marL="0" marR="0" algn="just">
                        <a:spcBef>
                          <a:spcPts val="0"/>
                        </a:spcBef>
                        <a:spcAft>
                          <a:spcPts val="0"/>
                        </a:spcAft>
                      </a:pPr>
                      <a:endParaRPr lang="es-ES" sz="1400" b="0" dirty="0">
                        <a:solidFill>
                          <a:schemeClr val="tx1"/>
                        </a:solidFill>
                        <a:effectLst/>
                        <a:latin typeface="Arial" panose="020B0604020202020204" pitchFamily="34" charset="0"/>
                        <a:cs typeface="Arial" panose="020B0604020202020204" pitchFamily="34" charset="0"/>
                      </a:endParaRPr>
                    </a:p>
                    <a:p>
                      <a:pPr marL="0" marR="0" algn="l">
                        <a:spcBef>
                          <a:spcPts val="0"/>
                        </a:spcBef>
                        <a:spcAft>
                          <a:spcPts val="0"/>
                        </a:spcAft>
                      </a:pPr>
                      <a:endParaRPr lang="es-ES" sz="1400" b="0" dirty="0">
                        <a:solidFill>
                          <a:schemeClr val="tx1"/>
                        </a:solidFill>
                        <a:effectLst/>
                        <a:latin typeface="Arial" panose="020B0604020202020204" pitchFamily="34" charset="0"/>
                        <a:cs typeface="Arial" panose="020B0604020202020204" pitchFamily="34" charset="0"/>
                      </a:endParaRPr>
                    </a:p>
                  </a:txBody>
                  <a:tcPr marL="45643" marR="45643" marT="0" marB="0">
                    <a:solidFill>
                      <a:schemeClr val="accent2">
                        <a:lumMod val="40000"/>
                        <a:lumOff val="60000"/>
                      </a:schemeClr>
                    </a:solidFill>
                  </a:tcPr>
                </a:tc>
                <a:extLst>
                  <a:ext uri="{0D108BD9-81ED-4DB2-BD59-A6C34878D82A}">
                    <a16:rowId xmlns:a16="http://schemas.microsoft.com/office/drawing/2014/main" val="3822983152"/>
                  </a:ext>
                </a:extLst>
              </a:tr>
            </a:tbl>
          </a:graphicData>
        </a:graphic>
      </p:graphicFrame>
      <p:pic>
        <p:nvPicPr>
          <p:cNvPr id="5" name="Audio 4">
            <a:hlinkClick r:id="" action="ppaction://media"/>
            <a:extLst>
              <a:ext uri="{FF2B5EF4-FFF2-40B4-BE49-F238E27FC236}">
                <a16:creationId xmlns:a16="http://schemas.microsoft.com/office/drawing/2014/main" id="{88C326EA-1A99-2D49-8CED-B255A1D18D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
        <p:nvSpPr>
          <p:cNvPr id="2" name="CuadroTexto 1">
            <a:extLst>
              <a:ext uri="{FF2B5EF4-FFF2-40B4-BE49-F238E27FC236}">
                <a16:creationId xmlns:a16="http://schemas.microsoft.com/office/drawing/2014/main" id="{4333C875-AC4F-F44E-9710-9B5D47D0C8CE}"/>
              </a:ext>
            </a:extLst>
          </p:cNvPr>
          <p:cNvSpPr txBox="1"/>
          <p:nvPr/>
        </p:nvSpPr>
        <p:spPr>
          <a:xfrm>
            <a:off x="790222" y="1329841"/>
            <a:ext cx="2698045" cy="1384995"/>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Las estudiantes registran la fórmula coherente con el tipo de ejercicio, reemplazan los datos con sus respectivas unidades y resuelven obteniendo el resultado exacto.</a:t>
            </a:r>
            <a:endParaRPr lang="es-US" sz="1400"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B55B58CD-2221-1D47-97D7-7FB837361467}"/>
              </a:ext>
            </a:extLst>
          </p:cNvPr>
          <p:cNvSpPr txBox="1"/>
          <p:nvPr/>
        </p:nvSpPr>
        <p:spPr>
          <a:xfrm>
            <a:off x="790222" y="699911"/>
            <a:ext cx="2460978" cy="584775"/>
          </a:xfrm>
          <a:prstGeom prst="rect">
            <a:avLst/>
          </a:prstGeom>
          <a:noFill/>
        </p:spPr>
        <p:txBody>
          <a:bodyPr wrap="square" rtlCol="0">
            <a:spAutoFit/>
          </a:bodyPr>
          <a:lstStyle/>
          <a:p>
            <a:r>
              <a:rPr lang="es-ES" sz="1600" b="1" dirty="0">
                <a:latin typeface="Arial" panose="020B0604020202020204" pitchFamily="34" charset="0"/>
                <a:cs typeface="Arial" panose="020B0604020202020204" pitchFamily="34" charset="0"/>
              </a:rPr>
              <a:t>2. </a:t>
            </a:r>
            <a:r>
              <a:rPr lang="es-ES_tradnl" sz="1600" b="1" dirty="0">
                <a:latin typeface="Arial" panose="020B0604020202020204" pitchFamily="34" charset="0"/>
                <a:cs typeface="Arial" panose="020B0604020202020204" pitchFamily="34" charset="0"/>
              </a:rPr>
              <a:t>Cálculo TMT e IMC de la estudiante</a:t>
            </a:r>
            <a:r>
              <a:rPr lang="es-ES_tradnl" sz="1600" dirty="0">
                <a:latin typeface="Arial" panose="020B0604020202020204" pitchFamily="34" charset="0"/>
                <a:cs typeface="Arial" panose="020B0604020202020204" pitchFamily="34" charset="0"/>
              </a:rPr>
              <a:t>:</a:t>
            </a:r>
          </a:p>
        </p:txBody>
      </p:sp>
      <p:sp>
        <p:nvSpPr>
          <p:cNvPr id="6" name="CuadroTexto 5">
            <a:extLst>
              <a:ext uri="{FF2B5EF4-FFF2-40B4-BE49-F238E27FC236}">
                <a16:creationId xmlns:a16="http://schemas.microsoft.com/office/drawing/2014/main" id="{DC436C62-E255-3F4C-ACC1-083C3541D23C}"/>
              </a:ext>
            </a:extLst>
          </p:cNvPr>
          <p:cNvSpPr txBox="1"/>
          <p:nvPr/>
        </p:nvSpPr>
        <p:spPr>
          <a:xfrm>
            <a:off x="3601156" y="992298"/>
            <a:ext cx="2799644" cy="2246769"/>
          </a:xfrm>
          <a:prstGeom prst="rect">
            <a:avLst/>
          </a:prstGeom>
          <a:noFill/>
        </p:spPr>
        <p:txBody>
          <a:bodyPr wrap="square" rtlCol="0">
            <a:spAutoFit/>
          </a:bodyPr>
          <a:lstStyle/>
          <a:p>
            <a:pPr>
              <a:tabLst>
                <a:tab pos="527050" algn="l"/>
              </a:tabLst>
            </a:pPr>
            <a:r>
              <a:rPr lang="es-US" sz="1400" dirty="0">
                <a:latin typeface="Arial" panose="020B0604020202020204" pitchFamily="34" charset="0"/>
                <a:cs typeface="Arial" panose="020B0604020202020204" pitchFamily="34" charset="0"/>
              </a:rPr>
              <a:t>En este ítem, hubo un buen desempeño de las estudiantes, donde podemos </a:t>
            </a:r>
            <a:r>
              <a:rPr lang="es-US" sz="1400" b="1" dirty="0">
                <a:latin typeface="Arial" panose="020B0604020202020204" pitchFamily="34" charset="0"/>
                <a:cs typeface="Arial" panose="020B0604020202020204" pitchFamily="34" charset="0"/>
              </a:rPr>
              <a:t>destacar los siguientes logros:</a:t>
            </a:r>
          </a:p>
          <a:p>
            <a:pPr>
              <a:tabLst>
                <a:tab pos="527050" algn="l"/>
              </a:tabLst>
            </a:pPr>
            <a:endParaRPr lang="es-U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Fórmula coherente con el tipo de ejercicio, reemplazan los datos con sus respectivas unidades y resuelven obteniendo el resultado exacto.</a:t>
            </a:r>
            <a:endParaRPr lang="es-US" sz="1400"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27E3A680-3038-1142-955B-B5B89B11CAFC}"/>
              </a:ext>
            </a:extLst>
          </p:cNvPr>
          <p:cNvSpPr txBox="1"/>
          <p:nvPr/>
        </p:nvSpPr>
        <p:spPr>
          <a:xfrm>
            <a:off x="6524978" y="824089"/>
            <a:ext cx="4921955" cy="4832092"/>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Un gran porcentaje de las estudiantes no realizaron correctamente este ítem, se verifica que hay una carencia en la aplicación de las habilidades matemáticas en el cálculo de TMT, TMB e IMC.</a:t>
            </a:r>
          </a:p>
          <a:p>
            <a:endParaRPr lang="es-US" sz="1400" dirty="0">
              <a:latin typeface="Arial" panose="020B0604020202020204" pitchFamily="34" charset="0"/>
              <a:cs typeface="Arial" panose="020B0604020202020204" pitchFamily="34" charset="0"/>
            </a:endParaRPr>
          </a:p>
          <a:p>
            <a:pPr>
              <a:tabLst>
                <a:tab pos="527050" algn="l"/>
              </a:tabLst>
            </a:pPr>
            <a:r>
              <a:rPr lang="es-US" sz="1400" dirty="0">
                <a:latin typeface="Arial" panose="020B0604020202020204" pitchFamily="34" charset="0"/>
                <a:cs typeface="Arial" panose="020B0604020202020204" pitchFamily="34" charset="0"/>
              </a:rPr>
              <a:t>Lo más probable es que este bajo logro haya sido producto de la poca transversalidad en los conocimientos interdisciplinarios, por ello se recomienda continuar practicando estas habilidades y mejorar el dominio de las operaciones básicas en matemáticas (Multiplicar, dividir y sumar) y en el área del lenguaje, mejorar la comprensión del enunciado de un problema e interpretación de fórmulas.  Otro factor puede ser la falta de desarrollo de la guía formativa y aplicación de los ejercicios propuestos en ésta, ejemplo: Ejercicio nº 8.</a:t>
            </a:r>
          </a:p>
          <a:p>
            <a:pPr>
              <a:tabLst>
                <a:tab pos="527050" algn="l"/>
              </a:tabLst>
            </a:pPr>
            <a:endParaRPr lang="es-US" sz="1400" dirty="0">
              <a:latin typeface="Arial" panose="020B0604020202020204" pitchFamily="34" charset="0"/>
              <a:cs typeface="Arial" panose="020B0604020202020204" pitchFamily="34" charset="0"/>
            </a:endParaRPr>
          </a:p>
          <a:p>
            <a:pPr>
              <a:tabLst>
                <a:tab pos="527050" algn="l"/>
              </a:tabLst>
            </a:pPr>
            <a:r>
              <a:rPr lang="es-US" sz="1400" dirty="0">
                <a:latin typeface="Arial" panose="020B0604020202020204" pitchFamily="34" charset="0"/>
                <a:cs typeface="Arial" panose="020B0604020202020204" pitchFamily="34" charset="0"/>
              </a:rPr>
              <a:t>Recomendamos leer comprensivamente los ppt, guías de contenido, de actividades formativas, links de apoyo y desarrollar las actividades planteadas rigurosamente para mejorar los aprendizajes planteados al inicio de las unidades de estudio y tener éxito en sus actividades calificadas.</a:t>
            </a:r>
            <a:endParaRPr lang="es-US" sz="1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18919492"/>
      </p:ext>
    </p:extLst>
  </p:cSld>
  <p:clrMapOvr>
    <a:masterClrMapping/>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2" presetClass="entr" presetSubtype="8" fill="hold"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1000"/>
                                        <p:tgtEl>
                                          <p:spTgt spid="4"/>
                                        </p:tgtEl>
                                      </p:cBhvr>
                                    </p:animEffect>
                                  </p:childTnLst>
                                </p:cTn>
                              </p:par>
                            </p:childTnLst>
                          </p:cTn>
                        </p:par>
                        <p:par>
                          <p:cTn id="10" fill="hold">
                            <p:stCondLst>
                              <p:cond delay="1500"/>
                            </p:stCondLst>
                            <p:childTnLst>
                              <p:par>
                                <p:cTn id="11" presetID="9" presetClass="entr" presetSubtype="0"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150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par>
                          <p:cTn id="19" fill="hold">
                            <p:stCondLst>
                              <p:cond delay="2000"/>
                            </p:stCondLst>
                            <p:childTnLst>
                              <p:par>
                                <p:cTn id="20" presetID="9" presetClass="entr" presetSubtype="0" fill="hold" grpId="0" nodeType="after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par>
                          <p:cTn id="23" fill="hold">
                            <p:stCondLst>
                              <p:cond delay="3500"/>
                            </p:stCondLst>
                            <p:childTnLst>
                              <p:par>
                                <p:cTn id="24" presetID="9" presetClass="entr" presetSubtype="0" fill="hold" grpId="0" nodeType="afterEffect">
                                  <p:stCondLst>
                                    <p:cond delay="100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2" grpId="0"/>
      <p:bldP spid="3"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EE3D3900-9287-834D-AEA1-1CF00CC4C016}"/>
              </a:ext>
            </a:extLst>
          </p:cNvPr>
          <p:cNvSpPr>
            <a:spLocks noGrp="1"/>
          </p:cNvSpPr>
          <p:nvPr>
            <p:ph type="body" idx="1"/>
          </p:nvPr>
        </p:nvSpPr>
        <p:spPr/>
        <p:txBody>
          <a:bodyPr/>
          <a:lstStyle/>
          <a:p>
            <a:endParaRPr lang="es-US" dirty="0"/>
          </a:p>
        </p:txBody>
      </p:sp>
      <p:graphicFrame>
        <p:nvGraphicFramePr>
          <p:cNvPr id="4" name="Tabla 3">
            <a:extLst>
              <a:ext uri="{FF2B5EF4-FFF2-40B4-BE49-F238E27FC236}">
                <a16:creationId xmlns:a16="http://schemas.microsoft.com/office/drawing/2014/main" id="{B6223342-D2D0-BC45-BFC8-85E95BF9CBEB}"/>
              </a:ext>
            </a:extLst>
          </p:cNvPr>
          <p:cNvGraphicFramePr>
            <a:graphicFrameLocks noGrp="1"/>
          </p:cNvGraphicFramePr>
          <p:nvPr>
            <p:extLst>
              <p:ext uri="{D42A27DB-BD31-4B8C-83A1-F6EECF244321}">
                <p14:modId xmlns:p14="http://schemas.microsoft.com/office/powerpoint/2010/main" val="633327000"/>
              </p:ext>
            </p:extLst>
          </p:nvPr>
        </p:nvGraphicFramePr>
        <p:xfrm>
          <a:off x="1173892" y="1260389"/>
          <a:ext cx="10033685" cy="4417305"/>
        </p:xfrm>
        <a:graphic>
          <a:graphicData uri="http://schemas.openxmlformats.org/drawingml/2006/table">
            <a:tbl>
              <a:tblPr firstRow="1" firstCol="1" bandRow="1">
                <a:tableStyleId>{5C22544A-7EE6-4342-B048-85BDC9FD1C3A}</a:tableStyleId>
              </a:tblPr>
              <a:tblGrid>
                <a:gridCol w="3344175">
                  <a:extLst>
                    <a:ext uri="{9D8B030D-6E8A-4147-A177-3AD203B41FA5}">
                      <a16:colId xmlns:a16="http://schemas.microsoft.com/office/drawing/2014/main" val="88977452"/>
                    </a:ext>
                  </a:extLst>
                </a:gridCol>
                <a:gridCol w="3344175">
                  <a:extLst>
                    <a:ext uri="{9D8B030D-6E8A-4147-A177-3AD203B41FA5}">
                      <a16:colId xmlns:a16="http://schemas.microsoft.com/office/drawing/2014/main" val="1614115314"/>
                    </a:ext>
                  </a:extLst>
                </a:gridCol>
                <a:gridCol w="3345335">
                  <a:extLst>
                    <a:ext uri="{9D8B030D-6E8A-4147-A177-3AD203B41FA5}">
                      <a16:colId xmlns:a16="http://schemas.microsoft.com/office/drawing/2014/main" val="2226100067"/>
                    </a:ext>
                  </a:extLst>
                </a:gridCol>
              </a:tblGrid>
              <a:tr h="4417305">
                <a:tc>
                  <a:txBody>
                    <a:bodyPr/>
                    <a:lstStyle/>
                    <a:p>
                      <a:pPr marL="0" marR="0" algn="just">
                        <a:spcBef>
                          <a:spcPts val="0"/>
                        </a:spcBef>
                        <a:spcAft>
                          <a:spcPts val="0"/>
                        </a:spcAft>
                      </a:pPr>
                      <a:r>
                        <a:rPr lang="es-ES" sz="1400" b="1" dirty="0">
                          <a:solidFill>
                            <a:schemeClr val="tx1"/>
                          </a:solidFill>
                          <a:effectLst/>
                          <a:latin typeface="Arial" panose="020B0604020202020204" pitchFamily="34" charset="0"/>
                          <a:cs typeface="Arial" panose="020B0604020202020204" pitchFamily="34" charset="0"/>
                        </a:rPr>
                        <a:t> </a:t>
                      </a:r>
                    </a:p>
                    <a:p>
                      <a:pPr marL="0" marR="0" algn="just">
                        <a:spcBef>
                          <a:spcPts val="0"/>
                        </a:spcBef>
                        <a:spcAft>
                          <a:spcPts val="0"/>
                        </a:spcAft>
                      </a:pPr>
                      <a:r>
                        <a:rPr lang="es-ES" sz="1400" b="0" dirty="0">
                          <a:solidFill>
                            <a:schemeClr val="tx1"/>
                          </a:solidFill>
                          <a:effectLst/>
                          <a:latin typeface="Arial" panose="020B0604020202020204" pitchFamily="34" charset="0"/>
                          <a:cs typeface="Arial" panose="020B0604020202020204" pitchFamily="34" charset="0"/>
                        </a:rPr>
                        <a:t> </a:t>
                      </a:r>
                      <a:endParaRPr lang="es-US" sz="1400" b="0" dirty="0">
                        <a:solidFill>
                          <a:schemeClr val="tx1"/>
                        </a:solidFill>
                        <a:effectLst/>
                        <a:latin typeface="Arial" panose="020B0604020202020204" pitchFamily="34" charset="0"/>
                        <a:cs typeface="Arial" panose="020B0604020202020204" pitchFamily="34" charset="0"/>
                      </a:endParaRPr>
                    </a:p>
                    <a:p>
                      <a:pPr marL="0" marR="0" algn="just">
                        <a:spcBef>
                          <a:spcPts val="0"/>
                        </a:spcBef>
                        <a:spcAft>
                          <a:spcPts val="0"/>
                        </a:spcAft>
                      </a:pPr>
                      <a:r>
                        <a:rPr lang="es-ES" sz="1400" b="0" dirty="0">
                          <a:solidFill>
                            <a:schemeClr val="tx1"/>
                          </a:solidFill>
                          <a:effectLst/>
                          <a:latin typeface="Arial" panose="020B0604020202020204" pitchFamily="34" charset="0"/>
                          <a:cs typeface="Arial" panose="020B0604020202020204" pitchFamily="34" charset="0"/>
                        </a:rPr>
                        <a:t> </a:t>
                      </a:r>
                      <a:endParaRPr lang="es-US" sz="1400" b="0" dirty="0">
                        <a:solidFill>
                          <a:schemeClr val="tx1"/>
                        </a:solidFill>
                        <a:effectLst/>
                        <a:latin typeface="Arial" panose="020B0604020202020204" pitchFamily="34" charset="0"/>
                        <a:cs typeface="Arial" panose="020B0604020202020204" pitchFamily="34" charset="0"/>
                      </a:endParaRPr>
                    </a:p>
                    <a:p>
                      <a:pPr marL="0" marR="0" algn="just">
                        <a:spcBef>
                          <a:spcPts val="0"/>
                        </a:spcBef>
                        <a:spcAft>
                          <a:spcPts val="0"/>
                        </a:spcAft>
                      </a:pPr>
                      <a:r>
                        <a:rPr lang="es-ES" sz="1400" b="0" dirty="0">
                          <a:solidFill>
                            <a:schemeClr val="tx1"/>
                          </a:solidFill>
                          <a:effectLst/>
                          <a:latin typeface="Arial" panose="020B0604020202020204" pitchFamily="34" charset="0"/>
                          <a:cs typeface="Arial" panose="020B0604020202020204" pitchFamily="34" charset="0"/>
                        </a:rPr>
                        <a:t> </a:t>
                      </a:r>
                      <a:endParaRPr lang="es-US" sz="1400" b="0" dirty="0">
                        <a:solidFill>
                          <a:schemeClr val="tx1"/>
                        </a:solidFill>
                        <a:effectLst/>
                        <a:latin typeface="Arial" panose="020B0604020202020204" pitchFamily="34" charset="0"/>
                        <a:cs typeface="Arial" panose="020B0604020202020204" pitchFamily="34" charset="0"/>
                      </a:endParaRPr>
                    </a:p>
                    <a:p>
                      <a:pPr marL="0" marR="0" algn="just">
                        <a:spcBef>
                          <a:spcPts val="0"/>
                        </a:spcBef>
                        <a:spcAft>
                          <a:spcPts val="0"/>
                        </a:spcAft>
                      </a:pPr>
                      <a:r>
                        <a:rPr lang="es-ES" sz="1400" b="0" dirty="0">
                          <a:solidFill>
                            <a:schemeClr val="tx1"/>
                          </a:solidFill>
                          <a:effectLst/>
                          <a:latin typeface="Arial" panose="020B0604020202020204" pitchFamily="34" charset="0"/>
                          <a:cs typeface="Arial" panose="020B0604020202020204" pitchFamily="34" charset="0"/>
                        </a:rPr>
                        <a:t> </a:t>
                      </a:r>
                      <a:endParaRPr lang="es-US" sz="1400" b="0" dirty="0">
                        <a:solidFill>
                          <a:schemeClr val="tx1"/>
                        </a:solidFill>
                        <a:effectLst/>
                        <a:latin typeface="Arial" panose="020B0604020202020204" pitchFamily="34" charset="0"/>
                        <a:cs typeface="Arial" panose="020B0604020202020204" pitchFamily="34" charset="0"/>
                      </a:endParaRPr>
                    </a:p>
                    <a:p>
                      <a:pPr marL="0" marR="0" algn="just">
                        <a:spcBef>
                          <a:spcPts val="0"/>
                        </a:spcBef>
                        <a:spcAft>
                          <a:spcPts val="0"/>
                        </a:spcAft>
                      </a:pPr>
                      <a:r>
                        <a:rPr lang="es-ES" sz="1400" b="0" dirty="0">
                          <a:solidFill>
                            <a:schemeClr val="tx1"/>
                          </a:solidFill>
                          <a:effectLst/>
                          <a:latin typeface="Arial" panose="020B0604020202020204" pitchFamily="34" charset="0"/>
                          <a:cs typeface="Arial" panose="020B0604020202020204" pitchFamily="34" charset="0"/>
                        </a:rPr>
                        <a:t> </a:t>
                      </a:r>
                      <a:endParaRPr lang="es-US" sz="1400" b="0" dirty="0">
                        <a:solidFill>
                          <a:schemeClr val="tx1"/>
                        </a:solidFill>
                        <a:effectLst/>
                        <a:latin typeface="Arial" panose="020B0604020202020204" pitchFamily="34" charset="0"/>
                        <a:cs typeface="Arial" panose="020B0604020202020204" pitchFamily="34" charset="0"/>
                      </a:endParaRPr>
                    </a:p>
                    <a:p>
                      <a:pPr marL="0" marR="0" algn="just">
                        <a:spcBef>
                          <a:spcPts val="0"/>
                        </a:spcBef>
                        <a:spcAft>
                          <a:spcPts val="0"/>
                        </a:spcAft>
                      </a:pPr>
                      <a:r>
                        <a:rPr lang="es-ES" sz="1400" b="0" dirty="0">
                          <a:solidFill>
                            <a:schemeClr val="tx1"/>
                          </a:solidFill>
                          <a:effectLst/>
                          <a:latin typeface="Arial" panose="020B0604020202020204" pitchFamily="34" charset="0"/>
                          <a:cs typeface="Arial" panose="020B0604020202020204" pitchFamily="34" charset="0"/>
                        </a:rPr>
                        <a:t> </a:t>
                      </a:r>
                      <a:endParaRPr lang="es-US" sz="1400" b="0" dirty="0">
                        <a:solidFill>
                          <a:schemeClr val="tx1"/>
                        </a:solidFill>
                        <a:effectLst/>
                        <a:latin typeface="Arial" panose="020B0604020202020204" pitchFamily="34" charset="0"/>
                        <a:cs typeface="Arial" panose="020B0604020202020204" pitchFamily="34" charset="0"/>
                      </a:endParaRPr>
                    </a:p>
                    <a:p>
                      <a:pPr marL="0" marR="0" algn="just">
                        <a:spcBef>
                          <a:spcPts val="0"/>
                        </a:spcBef>
                        <a:spcAft>
                          <a:spcPts val="0"/>
                        </a:spcAft>
                      </a:pPr>
                      <a:r>
                        <a:rPr lang="es-ES" sz="1400" b="0" dirty="0">
                          <a:solidFill>
                            <a:schemeClr val="tx1"/>
                          </a:solidFill>
                          <a:effectLst/>
                          <a:latin typeface="Arial" panose="020B0604020202020204" pitchFamily="34" charset="0"/>
                          <a:cs typeface="Arial" panose="020B0604020202020204" pitchFamily="34" charset="0"/>
                        </a:rPr>
                        <a:t> </a:t>
                      </a:r>
                      <a:endParaRPr lang="es-US" sz="1400" b="0" dirty="0">
                        <a:solidFill>
                          <a:schemeClr val="tx1"/>
                        </a:solidFill>
                        <a:effectLst/>
                        <a:latin typeface="Arial" panose="020B0604020202020204" pitchFamily="34" charset="0"/>
                        <a:cs typeface="Arial" panose="020B0604020202020204" pitchFamily="34" charset="0"/>
                      </a:endParaRPr>
                    </a:p>
                    <a:p>
                      <a:pPr marL="0" marR="0" algn="just">
                        <a:spcBef>
                          <a:spcPts val="0"/>
                        </a:spcBef>
                        <a:spcAft>
                          <a:spcPts val="0"/>
                        </a:spcAft>
                      </a:pPr>
                      <a:r>
                        <a:rPr lang="es-ES" sz="1400" b="0" dirty="0">
                          <a:solidFill>
                            <a:schemeClr val="tx1"/>
                          </a:solidFill>
                          <a:effectLst/>
                          <a:latin typeface="Arial" panose="020B0604020202020204" pitchFamily="34" charset="0"/>
                          <a:cs typeface="Arial" panose="020B0604020202020204" pitchFamily="34" charset="0"/>
                        </a:rPr>
                        <a:t> </a:t>
                      </a:r>
                      <a:endParaRPr lang="es-US" sz="1400" b="0" dirty="0">
                        <a:solidFill>
                          <a:schemeClr val="tx1"/>
                        </a:solidFill>
                        <a:effectLst/>
                        <a:latin typeface="Arial" panose="020B0604020202020204" pitchFamily="34" charset="0"/>
                        <a:cs typeface="Arial" panose="020B0604020202020204" pitchFamily="34" charset="0"/>
                      </a:endParaRPr>
                    </a:p>
                    <a:p>
                      <a:pPr marL="0" marR="0" algn="just">
                        <a:spcBef>
                          <a:spcPts val="0"/>
                        </a:spcBef>
                        <a:spcAft>
                          <a:spcPts val="0"/>
                        </a:spcAft>
                      </a:pPr>
                      <a:r>
                        <a:rPr lang="es-ES" sz="1400" b="0" dirty="0">
                          <a:solidFill>
                            <a:schemeClr val="tx1"/>
                          </a:solidFill>
                          <a:effectLst/>
                          <a:latin typeface="Arial" panose="020B0604020202020204" pitchFamily="34" charset="0"/>
                          <a:cs typeface="Arial" panose="020B0604020202020204" pitchFamily="34" charset="0"/>
                        </a:rPr>
                        <a:t> </a:t>
                      </a:r>
                      <a:endParaRPr lang="es-US" sz="1400" b="0" dirty="0">
                        <a:solidFill>
                          <a:schemeClr val="tx1"/>
                        </a:solidFill>
                        <a:effectLst/>
                        <a:latin typeface="Arial" panose="020B0604020202020204" pitchFamily="34" charset="0"/>
                        <a:cs typeface="Arial" panose="020B0604020202020204" pitchFamily="34" charset="0"/>
                      </a:endParaRPr>
                    </a:p>
                    <a:p>
                      <a:pPr marL="0" marR="0" algn="just">
                        <a:spcBef>
                          <a:spcPts val="0"/>
                        </a:spcBef>
                        <a:spcAft>
                          <a:spcPts val="0"/>
                        </a:spcAft>
                      </a:pPr>
                      <a:r>
                        <a:rPr lang="es-ES" sz="1400" b="0" dirty="0">
                          <a:solidFill>
                            <a:schemeClr val="tx1"/>
                          </a:solidFill>
                          <a:effectLst/>
                          <a:latin typeface="Arial" panose="020B0604020202020204" pitchFamily="34" charset="0"/>
                          <a:cs typeface="Arial" panose="020B0604020202020204" pitchFamily="34" charset="0"/>
                        </a:rPr>
                        <a:t> </a:t>
                      </a:r>
                      <a:endParaRPr lang="es-US" sz="1400" b="0" dirty="0">
                        <a:solidFill>
                          <a:schemeClr val="tx1"/>
                        </a:solidFill>
                        <a:effectLst/>
                        <a:latin typeface="Arial" panose="020B0604020202020204" pitchFamily="34" charset="0"/>
                        <a:cs typeface="Arial" panose="020B0604020202020204" pitchFamily="34" charset="0"/>
                      </a:endParaRPr>
                    </a:p>
                    <a:p>
                      <a:pPr marL="0" marR="0" algn="just">
                        <a:spcBef>
                          <a:spcPts val="0"/>
                        </a:spcBef>
                        <a:spcAft>
                          <a:spcPts val="0"/>
                        </a:spcAft>
                      </a:pPr>
                      <a:r>
                        <a:rPr lang="es-ES" sz="1400" b="0" dirty="0">
                          <a:solidFill>
                            <a:schemeClr val="tx1"/>
                          </a:solidFill>
                          <a:effectLst/>
                          <a:latin typeface="Arial" panose="020B0604020202020204" pitchFamily="34" charset="0"/>
                          <a:cs typeface="Arial" panose="020B0604020202020204" pitchFamily="34" charset="0"/>
                        </a:rPr>
                        <a:t> </a:t>
                      </a:r>
                      <a:endParaRPr lang="es-US" sz="1400" b="0" dirty="0">
                        <a:solidFill>
                          <a:schemeClr val="tx1"/>
                        </a:solidFill>
                        <a:effectLst/>
                        <a:latin typeface="Arial" panose="020B0604020202020204" pitchFamily="34" charset="0"/>
                        <a:cs typeface="Arial" panose="020B0604020202020204" pitchFamily="34" charset="0"/>
                      </a:endParaRPr>
                    </a:p>
                    <a:p>
                      <a:pPr marL="0" marR="0" algn="just">
                        <a:spcBef>
                          <a:spcPts val="0"/>
                        </a:spcBef>
                        <a:spcAft>
                          <a:spcPts val="0"/>
                        </a:spcAft>
                      </a:pPr>
                      <a:r>
                        <a:rPr lang="es-ES" sz="1400" b="0" dirty="0">
                          <a:solidFill>
                            <a:schemeClr val="tx1"/>
                          </a:solidFill>
                          <a:effectLst/>
                          <a:latin typeface="Arial" panose="020B0604020202020204" pitchFamily="34" charset="0"/>
                          <a:cs typeface="Arial" panose="020B0604020202020204" pitchFamily="34" charset="0"/>
                        </a:rPr>
                        <a:t> </a:t>
                      </a:r>
                      <a:endParaRPr lang="es-US" sz="1400" b="0" dirty="0">
                        <a:solidFill>
                          <a:schemeClr val="tx1"/>
                        </a:solidFill>
                        <a:effectLst/>
                        <a:latin typeface="Arial" panose="020B0604020202020204" pitchFamily="34" charset="0"/>
                        <a:cs typeface="Arial" panose="020B0604020202020204" pitchFamily="34" charset="0"/>
                      </a:endParaRPr>
                    </a:p>
                    <a:p>
                      <a:pPr marL="0" marR="0" algn="just">
                        <a:spcBef>
                          <a:spcPts val="0"/>
                        </a:spcBef>
                        <a:spcAft>
                          <a:spcPts val="0"/>
                        </a:spcAft>
                      </a:pPr>
                      <a:r>
                        <a:rPr lang="es-ES" sz="1400" b="0" dirty="0">
                          <a:solidFill>
                            <a:schemeClr val="tx1"/>
                          </a:solidFill>
                          <a:effectLst/>
                          <a:latin typeface="Arial" panose="020B0604020202020204" pitchFamily="34" charset="0"/>
                          <a:cs typeface="Arial" panose="020B0604020202020204" pitchFamily="34" charset="0"/>
                        </a:rPr>
                        <a:t> </a:t>
                      </a:r>
                      <a:endParaRPr lang="es-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0" algn="l">
                        <a:tabLst>
                          <a:tab pos="527050" algn="l"/>
                        </a:tabLst>
                      </a:pPr>
                      <a:endParaRPr lang="es-US" sz="1400" b="0" dirty="0">
                        <a:solidFill>
                          <a:schemeClr val="tx1"/>
                        </a:solidFill>
                        <a:effectLst/>
                        <a:latin typeface="Arial" panose="020B0604020202020204" pitchFamily="34" charset="0"/>
                        <a:cs typeface="Arial" panose="020B0604020202020204" pitchFamily="34" charset="0"/>
                      </a:endParaRPr>
                    </a:p>
                  </a:txBody>
                  <a:tcPr marL="68580" marR="68580" marT="0" marB="0">
                    <a:solidFill>
                      <a:schemeClr val="accent6">
                        <a:lumMod val="60000"/>
                        <a:lumOff val="40000"/>
                      </a:schemeClr>
                    </a:solidFill>
                  </a:tcPr>
                </a:tc>
                <a:tc>
                  <a:txBody>
                    <a:bodyPr/>
                    <a:lstStyle/>
                    <a:p>
                      <a:pPr indent="0" algn="l">
                        <a:tabLst>
                          <a:tab pos="527050" algn="l"/>
                        </a:tabLst>
                      </a:pPr>
                      <a:endParaRPr lang="es-US" sz="1400" b="0" dirty="0">
                        <a:solidFill>
                          <a:schemeClr val="tx1"/>
                        </a:solidFill>
                        <a:effectLst/>
                        <a:latin typeface="Arial" panose="020B0604020202020204" pitchFamily="34" charset="0"/>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457400485"/>
                  </a:ext>
                </a:extLst>
              </a:tr>
            </a:tbl>
          </a:graphicData>
        </a:graphic>
      </p:graphicFrame>
      <p:pic>
        <p:nvPicPr>
          <p:cNvPr id="5" name="Audio 4">
            <a:hlinkClick r:id="" action="ppaction://media"/>
            <a:extLst>
              <a:ext uri="{FF2B5EF4-FFF2-40B4-BE49-F238E27FC236}">
                <a16:creationId xmlns:a16="http://schemas.microsoft.com/office/drawing/2014/main" id="{E80801D2-1005-EE47-8C1D-D15147FBD6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
        <p:nvSpPr>
          <p:cNvPr id="2" name="CuadroTexto 1">
            <a:extLst>
              <a:ext uri="{FF2B5EF4-FFF2-40B4-BE49-F238E27FC236}">
                <a16:creationId xmlns:a16="http://schemas.microsoft.com/office/drawing/2014/main" id="{DD4182BC-C1A9-1D4F-93F1-F718862FDEED}"/>
              </a:ext>
            </a:extLst>
          </p:cNvPr>
          <p:cNvSpPr txBox="1"/>
          <p:nvPr/>
        </p:nvSpPr>
        <p:spPr>
          <a:xfrm>
            <a:off x="1230489" y="2078874"/>
            <a:ext cx="3262489" cy="954107"/>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Las estudiantes</a:t>
            </a:r>
            <a:r>
              <a:rPr lang="es-US" sz="1400" dirty="0">
                <a:latin typeface="Arial" panose="020B0604020202020204" pitchFamily="34" charset="0"/>
                <a:cs typeface="Arial" panose="020B0604020202020204" pitchFamily="34" charset="0"/>
              </a:rPr>
              <a:t> i</a:t>
            </a:r>
            <a:r>
              <a:rPr lang="es-ES" sz="1400" dirty="0" err="1">
                <a:latin typeface="Arial" panose="020B0604020202020204" pitchFamily="34" charset="0"/>
                <a:cs typeface="Arial" panose="020B0604020202020204" pitchFamily="34" charset="0"/>
              </a:rPr>
              <a:t>dentifican</a:t>
            </a:r>
            <a:r>
              <a:rPr lang="es-ES" sz="1400" dirty="0">
                <a:latin typeface="Arial" panose="020B0604020202020204" pitchFamily="34" charset="0"/>
                <a:cs typeface="Arial" panose="020B0604020202020204" pitchFamily="34" charset="0"/>
              </a:rPr>
              <a:t> variables, las relacionan y extraen conclusiones, proponiendo hábitos de vida saludable.</a:t>
            </a:r>
            <a:endParaRPr lang="es-US" sz="1400"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500F4196-AAE5-1448-B210-F325A72CBDDA}"/>
              </a:ext>
            </a:extLst>
          </p:cNvPr>
          <p:cNvSpPr txBox="1"/>
          <p:nvPr/>
        </p:nvSpPr>
        <p:spPr>
          <a:xfrm>
            <a:off x="1230489" y="1388532"/>
            <a:ext cx="3059289" cy="584775"/>
          </a:xfrm>
          <a:prstGeom prst="rect">
            <a:avLst/>
          </a:prstGeom>
          <a:noFill/>
        </p:spPr>
        <p:txBody>
          <a:bodyPr wrap="square" rtlCol="0">
            <a:spAutoFit/>
          </a:bodyPr>
          <a:lstStyle/>
          <a:p>
            <a:r>
              <a:rPr lang="es-ES" sz="1600" b="1" dirty="0">
                <a:latin typeface="Arial" panose="020B0604020202020204" pitchFamily="34" charset="0"/>
                <a:cs typeface="Arial" panose="020B0604020202020204" pitchFamily="34" charset="0"/>
              </a:rPr>
              <a:t>II ítem</a:t>
            </a:r>
            <a:endParaRPr lang="es-US" sz="1600" b="1" dirty="0">
              <a:latin typeface="Arial" panose="020B0604020202020204" pitchFamily="34" charset="0"/>
              <a:cs typeface="Arial" panose="020B0604020202020204" pitchFamily="34" charset="0"/>
            </a:endParaRPr>
          </a:p>
          <a:p>
            <a:r>
              <a:rPr lang="es-ES" sz="1600" b="1" dirty="0">
                <a:latin typeface="Arial" panose="020B0604020202020204" pitchFamily="34" charset="0"/>
                <a:cs typeface="Arial" panose="020B0604020202020204" pitchFamily="34" charset="0"/>
              </a:rPr>
              <a:t>Interpretación de gráficos: </a:t>
            </a:r>
          </a:p>
        </p:txBody>
      </p:sp>
      <p:sp>
        <p:nvSpPr>
          <p:cNvPr id="7" name="CuadroTexto 6">
            <a:extLst>
              <a:ext uri="{FF2B5EF4-FFF2-40B4-BE49-F238E27FC236}">
                <a16:creationId xmlns:a16="http://schemas.microsoft.com/office/drawing/2014/main" id="{12A1210E-995D-524A-BDE4-A1B77423AF00}"/>
              </a:ext>
            </a:extLst>
          </p:cNvPr>
          <p:cNvSpPr txBox="1"/>
          <p:nvPr/>
        </p:nvSpPr>
        <p:spPr>
          <a:xfrm>
            <a:off x="4587712" y="1501421"/>
            <a:ext cx="3206044" cy="3754874"/>
          </a:xfrm>
          <a:prstGeom prst="rect">
            <a:avLst/>
          </a:prstGeom>
          <a:noFill/>
        </p:spPr>
        <p:txBody>
          <a:bodyPr wrap="square" rtlCol="0">
            <a:spAutoFit/>
          </a:bodyPr>
          <a:lstStyle/>
          <a:p>
            <a:pPr>
              <a:tabLst>
                <a:tab pos="527050" algn="l"/>
              </a:tabLst>
            </a:pPr>
            <a:r>
              <a:rPr lang="es-US" sz="1400" dirty="0">
                <a:latin typeface="Arial" panose="020B0604020202020204" pitchFamily="34" charset="0"/>
                <a:cs typeface="Arial" panose="020B0604020202020204" pitchFamily="34" charset="0"/>
              </a:rPr>
              <a:t>En general se observa un buen desempeño de las estudiantes, destacando los </a:t>
            </a:r>
            <a:r>
              <a:rPr lang="es-US" sz="1400" b="1" dirty="0">
                <a:latin typeface="Arial" panose="020B0604020202020204" pitchFamily="34" charset="0"/>
                <a:cs typeface="Arial" panose="020B0604020202020204" pitchFamily="34" charset="0"/>
              </a:rPr>
              <a:t>siguientes logros:</a:t>
            </a:r>
          </a:p>
          <a:p>
            <a:pPr>
              <a:tabLst>
                <a:tab pos="527050" algn="l"/>
              </a:tabLst>
            </a:pPr>
            <a:endParaRPr lang="es-US" sz="1400" b="1" dirty="0">
              <a:latin typeface="Arial" panose="020B0604020202020204" pitchFamily="34" charset="0"/>
              <a:cs typeface="Arial" panose="020B0604020202020204" pitchFamily="34" charset="0"/>
            </a:endParaRPr>
          </a:p>
          <a:p>
            <a:pPr>
              <a:tabLst>
                <a:tab pos="527050" algn="l"/>
              </a:tabLst>
            </a:pPr>
            <a:r>
              <a:rPr lang="es-US" sz="1400" dirty="0">
                <a:latin typeface="Arial" panose="020B0604020202020204" pitchFamily="34" charset="0"/>
                <a:cs typeface="Arial" panose="020B0604020202020204" pitchFamily="34" charset="0"/>
              </a:rPr>
              <a:t>1.Análisis correcto de la información global contenida en el gráfico. lo que indica que realizaron un trabajo riguroso y metódico.</a:t>
            </a:r>
          </a:p>
          <a:p>
            <a:pPr>
              <a:tabLst>
                <a:tab pos="527050" algn="l"/>
              </a:tabLst>
            </a:pPr>
            <a:endParaRPr lang="es-US" sz="1400" dirty="0">
              <a:latin typeface="Arial" panose="020B0604020202020204" pitchFamily="34" charset="0"/>
              <a:cs typeface="Arial" panose="020B0604020202020204" pitchFamily="34" charset="0"/>
            </a:endParaRPr>
          </a:p>
          <a:p>
            <a:pPr>
              <a:tabLst>
                <a:tab pos="527050" algn="l"/>
              </a:tabLst>
            </a:pPr>
            <a:r>
              <a:rPr lang="es-US" sz="1400" dirty="0">
                <a:latin typeface="Arial" panose="020B0604020202020204" pitchFamily="34" charset="0"/>
                <a:cs typeface="Arial" panose="020B0604020202020204" pitchFamily="34" charset="0"/>
              </a:rPr>
              <a:t>2.Un buen manejo y reconocimiento de variables, habilidad trabajada durante la educación básica.</a:t>
            </a:r>
          </a:p>
          <a:p>
            <a:r>
              <a:rPr lang="es-US" sz="1400" dirty="0">
                <a:latin typeface="Arial" panose="020B0604020202020204" pitchFamily="34" charset="0"/>
                <a:cs typeface="Arial" panose="020B0604020202020204" pitchFamily="34" charset="0"/>
              </a:rPr>
              <a:t> </a:t>
            </a:r>
            <a:r>
              <a:rPr lang="es-ES" sz="1400" dirty="0">
                <a:latin typeface="Arial" panose="020B0604020202020204" pitchFamily="34" charset="0"/>
                <a:cs typeface="Arial" panose="020B0604020202020204" pitchFamily="34" charset="0"/>
              </a:rPr>
              <a:t>Detectaron fácilmente la información explicitada en el gráfico.</a:t>
            </a:r>
          </a:p>
          <a:p>
            <a:endParaRPr lang="es-U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3.La mayoría logró proponer hábitos de vida saludable.</a:t>
            </a:r>
            <a:endParaRPr lang="es-US" sz="14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CuadroTexto 7">
            <a:extLst>
              <a:ext uri="{FF2B5EF4-FFF2-40B4-BE49-F238E27FC236}">
                <a16:creationId xmlns:a16="http://schemas.microsoft.com/office/drawing/2014/main" id="{47699007-59BC-B146-B295-3BFB3B05E60A}"/>
              </a:ext>
            </a:extLst>
          </p:cNvPr>
          <p:cNvSpPr txBox="1"/>
          <p:nvPr/>
        </p:nvSpPr>
        <p:spPr>
          <a:xfrm>
            <a:off x="7931511" y="1501421"/>
            <a:ext cx="3138311" cy="3108543"/>
          </a:xfrm>
          <a:prstGeom prst="rect">
            <a:avLst/>
          </a:prstGeom>
          <a:noFill/>
        </p:spPr>
        <p:txBody>
          <a:bodyPr wrap="square" rtlCol="0">
            <a:spAutoFit/>
          </a:bodyPr>
          <a:lstStyle/>
          <a:p>
            <a:pPr>
              <a:tabLst>
                <a:tab pos="527050" algn="l"/>
              </a:tabLst>
            </a:pPr>
            <a:r>
              <a:rPr lang="es-US" sz="1400" dirty="0">
                <a:latin typeface="Arial" panose="020B0604020202020204" pitchFamily="34" charset="0"/>
                <a:cs typeface="Arial" panose="020B0604020202020204" pitchFamily="34" charset="0"/>
              </a:rPr>
              <a:t>En este ítem las estudiantes tuvieron algunos errores conceptuales y dificultades en la interpretación de la información implícita contenida en el gráfico, específicamente lo relacionado con las preguntas e y f. </a:t>
            </a:r>
          </a:p>
          <a:p>
            <a:pPr>
              <a:tabLst>
                <a:tab pos="527050" algn="l"/>
              </a:tabLst>
            </a:pPr>
            <a:endParaRPr lang="es-US" sz="1400" dirty="0">
              <a:latin typeface="Arial" panose="020B0604020202020204" pitchFamily="34" charset="0"/>
              <a:cs typeface="Arial" panose="020B0604020202020204" pitchFamily="34" charset="0"/>
            </a:endParaRPr>
          </a:p>
          <a:p>
            <a:pPr>
              <a:tabLst>
                <a:tab pos="527050" algn="l"/>
              </a:tabLst>
            </a:pPr>
            <a:r>
              <a:rPr lang="es-US" sz="1400" dirty="0">
                <a:latin typeface="Arial" panose="020B0604020202020204" pitchFamily="34" charset="0"/>
                <a:cs typeface="Arial" panose="020B0604020202020204" pitchFamily="34" charset="0"/>
              </a:rPr>
              <a:t>Existió poca comprensión en la relación e interpretación de las variables.</a:t>
            </a:r>
          </a:p>
          <a:p>
            <a:pPr>
              <a:tabLst>
                <a:tab pos="527050" algn="l"/>
              </a:tabLst>
            </a:pPr>
            <a:endParaRPr lang="es-US" sz="1400" dirty="0">
              <a:latin typeface="Arial" panose="020B0604020202020204" pitchFamily="34" charset="0"/>
              <a:cs typeface="Arial" panose="020B0604020202020204" pitchFamily="34" charset="0"/>
            </a:endParaRPr>
          </a:p>
          <a:p>
            <a:pPr>
              <a:tabLst>
                <a:tab pos="527050" algn="l"/>
              </a:tabLst>
            </a:pPr>
            <a:r>
              <a:rPr lang="es-US" sz="1400" dirty="0">
                <a:latin typeface="Arial" panose="020B0604020202020204" pitchFamily="34" charset="0"/>
                <a:cs typeface="Arial" panose="020B0604020202020204" pitchFamily="34" charset="0"/>
              </a:rPr>
              <a:t>Para ello es importante reiterarles que revisen el material de apoyo anexado a su evaluación.</a:t>
            </a:r>
            <a:endParaRPr lang="es-US" sz="1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9642688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2" presetClass="entr" presetSubtype="2" fill="hold" nodeType="withEffect">
                                  <p:stCondLst>
                                    <p:cond delay="5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1000"/>
                                        <p:tgtEl>
                                          <p:spTgt spid="4"/>
                                        </p:tgtEl>
                                        <p:attrNameLst>
                                          <p:attrName>ppt_x</p:attrName>
                                        </p:attrNameLst>
                                      </p:cBhvr>
                                      <p:tavLst>
                                        <p:tav tm="0">
                                          <p:val>
                                            <p:strVal val="#ppt_x+#ppt_w*1.125000"/>
                                          </p:val>
                                        </p:tav>
                                        <p:tav tm="100000">
                                          <p:val>
                                            <p:strVal val="#ppt_x"/>
                                          </p:val>
                                        </p:tav>
                                      </p:tavLst>
                                    </p:anim>
                                    <p:animEffect transition="in" filter="wipe(left)">
                                      <p:cBhvr>
                                        <p:cTn id="10" dur="1000"/>
                                        <p:tgtEl>
                                          <p:spTgt spid="4"/>
                                        </p:tgtEl>
                                      </p:cBhvr>
                                    </p:animEffect>
                                  </p:childTnLst>
                                </p:cTn>
                              </p:par>
                            </p:childTnLst>
                          </p:cTn>
                        </p:par>
                        <p:par>
                          <p:cTn id="11" fill="hold">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par>
                          <p:cTn id="15" fill="hold">
                            <p:stCondLst>
                              <p:cond delay="2000"/>
                            </p:stCondLst>
                            <p:childTnLst>
                              <p:par>
                                <p:cTn id="16" presetID="9" presetClass="entr" presetSubtype="0" fill="hold" grpId="0" nodeType="afterEffect">
                                  <p:stCondLst>
                                    <p:cond delay="100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par>
                          <p:cTn id="19" fill="hold">
                            <p:stCondLst>
                              <p:cond delay="3500"/>
                            </p:stCondLst>
                            <p:childTnLst>
                              <p:par>
                                <p:cTn id="20" presetID="9" presetClass="entr" presetSubtype="0" fill="hold" grpId="0" nodeType="after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par>
                          <p:cTn id="23" fill="hold">
                            <p:stCondLst>
                              <p:cond delay="5000"/>
                            </p:stCondLst>
                            <p:childTnLst>
                              <p:par>
                                <p:cTn id="24" presetID="9" presetClass="entr" presetSubtype="0" fill="hold" grpId="0" nodeType="afterEffect">
                                  <p:stCondLst>
                                    <p:cond delay="100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2"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F1D06DEC-11B7-614E-80DA-39E234CC8AED}"/>
              </a:ext>
            </a:extLst>
          </p:cNvPr>
          <p:cNvGraphicFramePr>
            <a:graphicFrameLocks noGrp="1"/>
          </p:cNvGraphicFramePr>
          <p:nvPr>
            <p:extLst>
              <p:ext uri="{D42A27DB-BD31-4B8C-83A1-F6EECF244321}">
                <p14:modId xmlns:p14="http://schemas.microsoft.com/office/powerpoint/2010/main" val="480585638"/>
              </p:ext>
            </p:extLst>
          </p:nvPr>
        </p:nvGraphicFramePr>
        <p:xfrm>
          <a:off x="844548" y="1304066"/>
          <a:ext cx="10515602" cy="4053016"/>
        </p:xfrm>
        <a:graphic>
          <a:graphicData uri="http://schemas.openxmlformats.org/drawingml/2006/table">
            <a:tbl>
              <a:tblPr firstRow="1" firstCol="1" bandRow="1">
                <a:tableStyleId>{5C22544A-7EE6-4342-B048-85BDC9FD1C3A}</a:tableStyleId>
              </a:tblPr>
              <a:tblGrid>
                <a:gridCol w="3504795">
                  <a:extLst>
                    <a:ext uri="{9D8B030D-6E8A-4147-A177-3AD203B41FA5}">
                      <a16:colId xmlns:a16="http://schemas.microsoft.com/office/drawing/2014/main" val="996826880"/>
                    </a:ext>
                  </a:extLst>
                </a:gridCol>
                <a:gridCol w="3504795">
                  <a:extLst>
                    <a:ext uri="{9D8B030D-6E8A-4147-A177-3AD203B41FA5}">
                      <a16:colId xmlns:a16="http://schemas.microsoft.com/office/drawing/2014/main" val="3741239910"/>
                    </a:ext>
                  </a:extLst>
                </a:gridCol>
                <a:gridCol w="3506012">
                  <a:extLst>
                    <a:ext uri="{9D8B030D-6E8A-4147-A177-3AD203B41FA5}">
                      <a16:colId xmlns:a16="http://schemas.microsoft.com/office/drawing/2014/main" val="1097597903"/>
                    </a:ext>
                  </a:extLst>
                </a:gridCol>
              </a:tblGrid>
              <a:tr h="4053016">
                <a:tc>
                  <a:txBody>
                    <a:bodyPr/>
                    <a:lstStyle/>
                    <a:p>
                      <a:pPr marL="0" marR="0" algn="l">
                        <a:spcBef>
                          <a:spcPts val="0"/>
                        </a:spcBef>
                        <a:spcAft>
                          <a:spcPts val="0"/>
                        </a:spcAft>
                      </a:pPr>
                      <a:endParaRPr lang="es-ES" sz="1400" b="1" dirty="0">
                        <a:solidFill>
                          <a:schemeClr val="tx1"/>
                        </a:solidFill>
                        <a:effectLst/>
                        <a:latin typeface="Arial" panose="020B0604020202020204" pitchFamily="34" charset="0"/>
                        <a:cs typeface="Arial" panose="020B0604020202020204" pitchFamily="34" charset="0"/>
                      </a:endParaRPr>
                    </a:p>
                    <a:p>
                      <a:pPr marL="0" marR="0" algn="l">
                        <a:spcBef>
                          <a:spcPts val="0"/>
                        </a:spcBef>
                        <a:spcAft>
                          <a:spcPts val="0"/>
                        </a:spcAft>
                      </a:pPr>
                      <a:endParaRPr lang="es-US" sz="1400" b="1" dirty="0">
                        <a:solidFill>
                          <a:schemeClr val="tx1"/>
                        </a:solidFill>
                        <a:effectLst/>
                        <a:latin typeface="Arial" panose="020B0604020202020204" pitchFamily="34" charset="0"/>
                        <a:cs typeface="Arial" panose="020B0604020202020204" pitchFamily="34" charset="0"/>
                      </a:endParaRPr>
                    </a:p>
                    <a:p>
                      <a:pPr marL="0" marR="0" algn="l">
                        <a:spcBef>
                          <a:spcPts val="0"/>
                        </a:spcBef>
                        <a:spcAft>
                          <a:spcPts val="0"/>
                        </a:spcAft>
                      </a:pPr>
                      <a:r>
                        <a:rPr lang="es-ES" sz="1400" b="0" dirty="0">
                          <a:solidFill>
                            <a:schemeClr val="tx1"/>
                          </a:solidFill>
                          <a:effectLst/>
                          <a:latin typeface="Arial" panose="020B0604020202020204" pitchFamily="34" charset="0"/>
                          <a:cs typeface="Arial" panose="020B0604020202020204" pitchFamily="34" charset="0"/>
                        </a:rPr>
                        <a:t> </a:t>
                      </a:r>
                      <a:endParaRPr lang="es-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a:spcBef>
                          <a:spcPts val="0"/>
                        </a:spcBef>
                        <a:spcAft>
                          <a:spcPts val="0"/>
                        </a:spcAft>
                        <a:tabLst>
                          <a:tab pos="527050" algn="l"/>
                        </a:tabLst>
                      </a:pPr>
                      <a:endParaRPr lang="es-US" sz="1400" b="0" dirty="0">
                        <a:solidFill>
                          <a:schemeClr val="tx1"/>
                        </a:solidFill>
                        <a:effectLst/>
                        <a:latin typeface="Arial" panose="020B0604020202020204" pitchFamily="34" charset="0"/>
                        <a:cs typeface="Arial" panose="020B0604020202020204" pitchFamily="34" charset="0"/>
                      </a:endParaRPr>
                    </a:p>
                  </a:txBody>
                  <a:tcPr marL="68580" marR="68580" marT="0" marB="0">
                    <a:solidFill>
                      <a:schemeClr val="accent6">
                        <a:lumMod val="60000"/>
                        <a:lumOff val="40000"/>
                      </a:schemeClr>
                    </a:solidFill>
                  </a:tcPr>
                </a:tc>
                <a:tc>
                  <a:txBody>
                    <a:bodyPr/>
                    <a:lstStyle/>
                    <a:p>
                      <a:pPr indent="0" algn="l">
                        <a:tabLst>
                          <a:tab pos="527050" algn="l"/>
                        </a:tabLst>
                      </a:pPr>
                      <a:endParaRPr lang="es-US" sz="1400" b="0" dirty="0">
                        <a:solidFill>
                          <a:schemeClr val="tx1"/>
                        </a:solidFill>
                        <a:effectLst/>
                        <a:latin typeface="Arial" panose="020B0604020202020204" pitchFamily="34" charset="0"/>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382428370"/>
                  </a:ext>
                </a:extLst>
              </a:tr>
            </a:tbl>
          </a:graphicData>
        </a:graphic>
      </p:graphicFrame>
      <p:pic>
        <p:nvPicPr>
          <p:cNvPr id="5" name="Audio 4">
            <a:hlinkClick r:id="" action="ppaction://media"/>
            <a:extLst>
              <a:ext uri="{FF2B5EF4-FFF2-40B4-BE49-F238E27FC236}">
                <a16:creationId xmlns:a16="http://schemas.microsoft.com/office/drawing/2014/main" id="{D424B6C8-CA3B-1845-9AD1-1468639846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
        <p:nvSpPr>
          <p:cNvPr id="6" name="CuadroTexto 5">
            <a:extLst>
              <a:ext uri="{FF2B5EF4-FFF2-40B4-BE49-F238E27FC236}">
                <a16:creationId xmlns:a16="http://schemas.microsoft.com/office/drawing/2014/main" id="{C5C56F9F-B953-5744-BAF1-704CA44B0181}"/>
              </a:ext>
            </a:extLst>
          </p:cNvPr>
          <p:cNvSpPr txBox="1"/>
          <p:nvPr/>
        </p:nvSpPr>
        <p:spPr>
          <a:xfrm>
            <a:off x="844548" y="1789499"/>
            <a:ext cx="3330222" cy="1169551"/>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Las estudiantes responden preguntas en tres categorías: </a:t>
            </a:r>
          </a:p>
          <a:p>
            <a:r>
              <a:rPr lang="es-ES" sz="1400" dirty="0">
                <a:latin typeface="Arial" panose="020B0604020202020204" pitchFamily="34" charset="0"/>
                <a:cs typeface="Arial" panose="020B0604020202020204" pitchFamily="34" charset="0"/>
              </a:rPr>
              <a:t>Conocimiento, comprensión, análisis e interpretación y aplicación en relación a Nutrición.</a:t>
            </a:r>
            <a:endParaRPr lang="es-US" sz="1400"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F132DC83-40F7-F74E-814D-69AB8D939505}"/>
              </a:ext>
            </a:extLst>
          </p:cNvPr>
          <p:cNvSpPr txBox="1"/>
          <p:nvPr/>
        </p:nvSpPr>
        <p:spPr>
          <a:xfrm>
            <a:off x="844548" y="1392016"/>
            <a:ext cx="3048000" cy="338554"/>
          </a:xfrm>
          <a:prstGeom prst="rect">
            <a:avLst/>
          </a:prstGeom>
          <a:noFill/>
        </p:spPr>
        <p:txBody>
          <a:bodyPr wrap="square" rtlCol="0">
            <a:spAutoFit/>
          </a:bodyPr>
          <a:lstStyle/>
          <a:p>
            <a:r>
              <a:rPr lang="es-ES" sz="1600" b="1" dirty="0">
                <a:latin typeface="Arial" panose="020B0604020202020204" pitchFamily="34" charset="0"/>
                <a:cs typeface="Arial" panose="020B0604020202020204" pitchFamily="34" charset="0"/>
              </a:rPr>
              <a:t>III SELECCIÓN MÚLTIPLE</a:t>
            </a:r>
          </a:p>
        </p:txBody>
      </p:sp>
      <p:sp>
        <p:nvSpPr>
          <p:cNvPr id="8" name="CuadroTexto 7">
            <a:extLst>
              <a:ext uri="{FF2B5EF4-FFF2-40B4-BE49-F238E27FC236}">
                <a16:creationId xmlns:a16="http://schemas.microsoft.com/office/drawing/2014/main" id="{0CEBB2DA-FEB9-D241-80CD-78F22A932559}"/>
              </a:ext>
            </a:extLst>
          </p:cNvPr>
          <p:cNvSpPr txBox="1"/>
          <p:nvPr/>
        </p:nvSpPr>
        <p:spPr>
          <a:xfrm>
            <a:off x="4380792" y="1517251"/>
            <a:ext cx="3386667" cy="2677656"/>
          </a:xfrm>
          <a:prstGeom prst="rect">
            <a:avLst/>
          </a:prstGeom>
          <a:noFill/>
        </p:spPr>
        <p:txBody>
          <a:bodyPr wrap="square" rtlCol="0">
            <a:spAutoFit/>
          </a:bodyPr>
          <a:lstStyle/>
          <a:p>
            <a:pPr>
              <a:tabLst>
                <a:tab pos="527050" algn="l"/>
              </a:tabLst>
            </a:pPr>
            <a:r>
              <a:rPr lang="es-US" sz="1400" dirty="0">
                <a:latin typeface="Arial" panose="020B0604020202020204" pitchFamily="34" charset="0"/>
                <a:cs typeface="Arial" panose="020B0604020202020204" pitchFamily="34" charset="0"/>
              </a:rPr>
              <a:t>Tanto las preguntas de conocimiento como las de comprensión donde las estudiantes debían reconocer, comprender y relacionar información, obtuvieron un alto porcentaje de logro. </a:t>
            </a:r>
          </a:p>
          <a:p>
            <a:pPr>
              <a:tabLst>
                <a:tab pos="527050" algn="l"/>
              </a:tabLst>
            </a:pPr>
            <a:endParaRPr lang="es-US" sz="1400" dirty="0">
              <a:latin typeface="Arial" panose="020B0604020202020204" pitchFamily="34" charset="0"/>
              <a:cs typeface="Arial" panose="020B0604020202020204" pitchFamily="34" charset="0"/>
            </a:endParaRPr>
          </a:p>
          <a:p>
            <a:pPr>
              <a:tabLst>
                <a:tab pos="527050" algn="l"/>
              </a:tabLst>
            </a:pPr>
            <a:r>
              <a:rPr lang="es-US" sz="1400" dirty="0">
                <a:latin typeface="Arial" panose="020B0604020202020204" pitchFamily="34" charset="0"/>
                <a:cs typeface="Arial" panose="020B0604020202020204" pitchFamily="34" charset="0"/>
              </a:rPr>
              <a:t>Esto indica que las estudiantes muestran un buen desempeño en estas habilidades, l</a:t>
            </a:r>
            <a:r>
              <a:rPr lang="es-ES" sz="1400" dirty="0">
                <a:latin typeface="Arial" panose="020B0604020202020204" pitchFamily="34" charset="0"/>
                <a:cs typeface="Arial" panose="020B0604020202020204" pitchFamily="34" charset="0"/>
              </a:rPr>
              <a:t>as cuales se podrían potenciar utilizando el material dispuesto para ello, como también investigando e indagando en fuentes confiables.</a:t>
            </a:r>
            <a:endParaRPr lang="es-US" sz="1400" dirty="0">
              <a:latin typeface="Arial" panose="020B0604020202020204" pitchFamily="34" charset="0"/>
              <a:ea typeface="Times New Roman" panose="02020603050405020304" pitchFamily="18" charset="0"/>
              <a:cs typeface="Arial" panose="020B0604020202020204" pitchFamily="34" charset="0"/>
            </a:endParaRPr>
          </a:p>
        </p:txBody>
      </p:sp>
      <p:sp>
        <p:nvSpPr>
          <p:cNvPr id="9" name="CuadroTexto 8">
            <a:extLst>
              <a:ext uri="{FF2B5EF4-FFF2-40B4-BE49-F238E27FC236}">
                <a16:creationId xmlns:a16="http://schemas.microsoft.com/office/drawing/2014/main" id="{C0770913-6934-D648-B4DC-76EE73F8E427}"/>
              </a:ext>
            </a:extLst>
          </p:cNvPr>
          <p:cNvSpPr txBox="1"/>
          <p:nvPr/>
        </p:nvSpPr>
        <p:spPr>
          <a:xfrm>
            <a:off x="7907160" y="1491246"/>
            <a:ext cx="3313289" cy="3539430"/>
          </a:xfrm>
          <a:prstGeom prst="rect">
            <a:avLst/>
          </a:prstGeom>
          <a:noFill/>
        </p:spPr>
        <p:txBody>
          <a:bodyPr wrap="square" rtlCol="0">
            <a:spAutoFit/>
          </a:bodyPr>
          <a:lstStyle/>
          <a:p>
            <a:pPr>
              <a:tabLst>
                <a:tab pos="527050" algn="l"/>
              </a:tabLst>
            </a:pPr>
            <a:r>
              <a:rPr lang="es-US" sz="1400" dirty="0">
                <a:latin typeface="Arial" panose="020B0604020202020204" pitchFamily="34" charset="0"/>
                <a:cs typeface="Arial" panose="020B0604020202020204" pitchFamily="34" charset="0"/>
              </a:rPr>
              <a:t>Las estudiantes manifestaron dificultades en las preguntas en las que debían observar, analizar e interpretar un texto o una etiqueta.</a:t>
            </a:r>
          </a:p>
          <a:p>
            <a:pPr>
              <a:tabLst>
                <a:tab pos="527050" algn="l"/>
              </a:tabLst>
            </a:pPr>
            <a:endParaRPr lang="es-US" sz="1400" dirty="0">
              <a:latin typeface="Arial" panose="020B0604020202020204" pitchFamily="34" charset="0"/>
              <a:cs typeface="Arial" panose="020B0604020202020204" pitchFamily="34" charset="0"/>
            </a:endParaRPr>
          </a:p>
          <a:p>
            <a:pPr>
              <a:tabLst>
                <a:tab pos="527050" algn="l"/>
              </a:tabLst>
            </a:pPr>
            <a:r>
              <a:rPr lang="es-US" sz="1400" dirty="0">
                <a:latin typeface="Arial" panose="020B0604020202020204" pitchFamily="34" charset="0"/>
                <a:cs typeface="Arial" panose="020B0604020202020204" pitchFamily="34" charset="0"/>
              </a:rPr>
              <a:t>Este bajo logro, muy probablemente haya sido producto de una lectura poco minuciosa o poco rigurosa, lo que las llevó a cometer errores de interpretación.</a:t>
            </a:r>
          </a:p>
          <a:p>
            <a:pPr>
              <a:tabLst>
                <a:tab pos="527050" algn="l"/>
              </a:tabLst>
            </a:pPr>
            <a:endParaRPr lang="es-US" sz="1400" dirty="0">
              <a:latin typeface="Arial" panose="020B0604020202020204" pitchFamily="34" charset="0"/>
              <a:cs typeface="Arial" panose="020B0604020202020204" pitchFamily="34" charset="0"/>
            </a:endParaRPr>
          </a:p>
          <a:p>
            <a:pPr>
              <a:tabLst>
                <a:tab pos="527050" algn="l"/>
              </a:tabLst>
            </a:pPr>
            <a:r>
              <a:rPr lang="es-US" sz="1400" dirty="0">
                <a:latin typeface="Arial" panose="020B0604020202020204" pitchFamily="34" charset="0"/>
                <a:cs typeface="Arial" panose="020B0604020202020204" pitchFamily="34" charset="0"/>
              </a:rPr>
              <a:t>Esta situación se dio en todo el nivel.</a:t>
            </a:r>
          </a:p>
          <a:p>
            <a:r>
              <a:rPr lang="es-ES" sz="1400" dirty="0">
                <a:latin typeface="Arial" panose="020B0604020202020204" pitchFamily="34" charset="0"/>
                <a:cs typeface="Arial" panose="020B0604020202020204" pitchFamily="34" charset="0"/>
              </a:rPr>
              <a:t>Recordamos realizar una observación y lectura más comprensiva, analítica del material que se les entrega como apoyo.</a:t>
            </a:r>
            <a:endParaRPr lang="es-US" sz="1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92158392"/>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4" accel="50000" decel="50000" fill="hold" nodeType="withEffect">
                                  <p:stCondLst>
                                    <p:cond delay="5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1000" fill="hold"/>
                                        <p:tgtEl>
                                          <p:spTgt spid="4"/>
                                        </p:tgtEl>
                                        <p:attrNameLst>
                                          <p:attrName>ppt_x</p:attrName>
                                        </p:attrNameLst>
                                      </p:cBhvr>
                                      <p:tavLst>
                                        <p:tav tm="0">
                                          <p:val>
                                            <p:strVal val="#ppt_x"/>
                                          </p:val>
                                        </p:tav>
                                        <p:tav tm="100000">
                                          <p:val>
                                            <p:strVal val="#ppt_x"/>
                                          </p:val>
                                        </p:tav>
                                      </p:tavLst>
                                    </p:anim>
                                    <p:anim calcmode="lin" valueType="num">
                                      <p:cBhvr additive="base">
                                        <p:cTn id="10" dur="1000" fill="hold"/>
                                        <p:tgtEl>
                                          <p:spTgt spid="4"/>
                                        </p:tgtEl>
                                        <p:attrNameLst>
                                          <p:attrName>ppt_y</p:attrName>
                                        </p:attrNameLst>
                                      </p:cBhvr>
                                      <p:tavLst>
                                        <p:tav tm="0">
                                          <p:val>
                                            <p:strVal val="1+#ppt_h/2"/>
                                          </p:val>
                                        </p:tav>
                                        <p:tav tm="100000">
                                          <p:val>
                                            <p:strVal val="#ppt_y"/>
                                          </p:val>
                                        </p:tav>
                                      </p:tavLst>
                                    </p:anim>
                                  </p:childTnLst>
                                </p:cTn>
                              </p:par>
                            </p:childTnLst>
                          </p:cTn>
                        </p:par>
                        <p:par>
                          <p:cTn id="11" fill="hold">
                            <p:stCondLst>
                              <p:cond delay="1500"/>
                            </p:stCondLst>
                            <p:childTnLst>
                              <p:par>
                                <p:cTn id="12" presetID="9" presetClass="entr" presetSubtype="0" fill="hold" grpId="0" nodeType="after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par>
                          <p:cTn id="15" fill="hold">
                            <p:stCondLst>
                              <p:cond delay="2500"/>
                            </p:stCondLst>
                            <p:childTnLst>
                              <p:par>
                                <p:cTn id="16" presetID="9" presetClass="entr" presetSubtype="0" fill="hold" grpId="0" nodeType="after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par>
                          <p:cTn id="19" fill="hold">
                            <p:stCondLst>
                              <p:cond delay="4000"/>
                            </p:stCondLst>
                            <p:childTnLst>
                              <p:par>
                                <p:cTn id="20" presetID="9" presetClass="entr" presetSubtype="0" fill="hold" grpId="0" nodeType="after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par>
                          <p:cTn id="23" fill="hold">
                            <p:stCondLst>
                              <p:cond delay="5500"/>
                            </p:stCondLst>
                            <p:childTnLst>
                              <p:par>
                                <p:cTn id="24" presetID="9" presetClass="entr" presetSubtype="0" fill="hold" grpId="0" nodeType="afterEffect">
                                  <p:stCondLst>
                                    <p:cond delay="100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95CDF74A-4184-3F44-B54E-137EF4B2179D}"/>
              </a:ext>
            </a:extLst>
          </p:cNvPr>
          <p:cNvSpPr>
            <a:spLocks noGrp="1" noChangeArrowheads="1"/>
          </p:cNvSpPr>
          <p:nvPr>
            <p:ph type="body" idx="1"/>
          </p:nvPr>
        </p:nvSpPr>
        <p:spPr bwMode="auto">
          <a:xfrm>
            <a:off x="1095632" y="1160307"/>
            <a:ext cx="99719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La meta de esta unidad y actividades de aprendizaje fue:</a:t>
            </a:r>
            <a:endParaRPr kumimoji="0" lang="es-ES" altLang="es-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535700FC-FFC2-5E4C-8269-5AD18DAD9727}"/>
              </a:ext>
            </a:extLst>
          </p:cNvPr>
          <p:cNvSpPr/>
          <p:nvPr/>
        </p:nvSpPr>
        <p:spPr>
          <a:xfrm>
            <a:off x="1095632" y="2043289"/>
            <a:ext cx="9986319" cy="23955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US" sz="1400" dirty="0">
              <a:solidFill>
                <a:schemeClr val="tx1"/>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441E1481-7543-DC44-B2BC-9EAD25978E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
        <p:nvSpPr>
          <p:cNvPr id="2" name="CuadroTexto 1">
            <a:extLst>
              <a:ext uri="{FF2B5EF4-FFF2-40B4-BE49-F238E27FC236}">
                <a16:creationId xmlns:a16="http://schemas.microsoft.com/office/drawing/2014/main" id="{3B7ED71B-5EF6-B448-B3BB-CB32B7A59A43}"/>
              </a:ext>
            </a:extLst>
          </p:cNvPr>
          <p:cNvSpPr txBox="1"/>
          <p:nvPr/>
        </p:nvSpPr>
        <p:spPr>
          <a:xfrm>
            <a:off x="1095632" y="2099733"/>
            <a:ext cx="9971902" cy="2031325"/>
          </a:xfrm>
          <a:prstGeom prst="rect">
            <a:avLst/>
          </a:prstGeom>
          <a:noFill/>
        </p:spPr>
        <p:txBody>
          <a:bodyPr wrap="square" rtlCol="0">
            <a:spAutoFit/>
          </a:bodyPr>
          <a:lstStyle/>
          <a:p>
            <a:pPr algn="just"/>
            <a:r>
              <a:rPr lang="es-ES" sz="1400" dirty="0">
                <a:latin typeface="Arial" panose="020B0604020202020204" pitchFamily="34" charset="0"/>
                <a:cs typeface="Arial" panose="020B0604020202020204" pitchFamily="34" charset="0"/>
              </a:rPr>
              <a:t>Que las estudiantes reconozcan las características de los principales nutrientes que forman los alimentos, relacionando los aportes energéticos y nutricionales de éstos, con el propósito de conocer los beneficios de una alimentación equilibrada. Aplicar estos conocimientos y proponer hábitos de vida saludable comprendiendo dietas según requerimientos nutricionales, destacando la importancia de la actividad física para el mantenimiento de un cuerpo sano, potenciando habilidades del conocimiento científico como uso de modelos en el análisis de dieta, interpretación de gráficos, cálculos de estados nutricionales, observación, reconocimiento, análisis e interpretación de etiquetado nutricional y elaboración de conclusiones.</a:t>
            </a:r>
          </a:p>
          <a:p>
            <a:pPr algn="just"/>
            <a:endParaRPr lang="es-US" sz="1400" dirty="0">
              <a:latin typeface="Arial" panose="020B0604020202020204" pitchFamily="34" charset="0"/>
              <a:cs typeface="Arial" panose="020B0604020202020204" pitchFamily="34" charset="0"/>
            </a:endParaRPr>
          </a:p>
          <a:p>
            <a:pPr algn="just"/>
            <a:r>
              <a:rPr lang="es-ES" sz="1400" dirty="0">
                <a:latin typeface="Arial" panose="020B0604020202020204" pitchFamily="34" charset="0"/>
                <a:cs typeface="Arial" panose="020B0604020202020204" pitchFamily="34" charset="0"/>
              </a:rPr>
              <a:t>Asociado a lo que establece </a:t>
            </a:r>
            <a:r>
              <a:rPr lang="es-ES" sz="1400" b="1" dirty="0">
                <a:latin typeface="Arial" panose="020B0604020202020204" pitchFamily="34" charset="0"/>
                <a:cs typeface="Arial" panose="020B0604020202020204" pitchFamily="34" charset="0"/>
              </a:rPr>
              <a:t>las Grandes Ideas de la ciencia:</a:t>
            </a:r>
            <a:r>
              <a:rPr lang="es-ES" sz="1400" dirty="0">
                <a:latin typeface="Arial" panose="020B0604020202020204" pitchFamily="34" charset="0"/>
                <a:cs typeface="Arial" panose="020B0604020202020204" pitchFamily="34" charset="0"/>
              </a:rPr>
              <a:t> Que reconozcan que los alimentos aportan los nutrientes y energía que nuestro organismo necesita, pero que su consumo debe ser el apropiado para un buen funcionamiento.</a:t>
            </a:r>
            <a:r>
              <a:rPr lang="es-US" sz="1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20019481"/>
      </p:ext>
    </p:extLst>
  </p:cSld>
  <p:clrMapOvr>
    <a:masterClrMapping/>
  </p:clrMapOvr>
  <mc:AlternateContent xmlns:mc="http://schemas.openxmlformats.org/markup-compatibility/2006" xmlns:p14="http://schemas.microsoft.com/office/powerpoint/2010/main">
    <mc:Choice Requires="p14">
      <p:transition spd="slow" p14:dur="2000" advTm="66550"/>
    </mc:Choice>
    <mc:Fallback xmlns="">
      <p:transition spd="slow" advTm="66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9" presetClass="entr" presetSubtype="0" fill="hold" grpId="0" nodeType="withEffect">
                                  <p:stCondLst>
                                    <p:cond delay="500"/>
                                  </p:stCondLst>
                                  <p:iterate type="wd">
                                    <p:tmPct val="10000"/>
                                  </p:iterate>
                                  <p:childTnLst>
                                    <p:set>
                                      <p:cBhvr>
                                        <p:cTn id="8" dur="1" fill="hold">
                                          <p:stCondLst>
                                            <p:cond delay="0"/>
                                          </p:stCondLst>
                                        </p:cTn>
                                        <p:tgtEl>
                                          <p:spTgt spid="5">
                                            <p:txEl>
                                              <p:pRg st="0" end="0"/>
                                            </p:txEl>
                                          </p:spTgt>
                                        </p:tgtEl>
                                        <p:attrNameLst>
                                          <p:attrName>style.visibility</p:attrName>
                                        </p:attrNameLst>
                                      </p:cBhvr>
                                      <p:to>
                                        <p:strVal val="visible"/>
                                      </p:to>
                                    </p:set>
                                    <p:animEffect transition="in" filter="dissolve">
                                      <p:cBhvr>
                                        <p:cTn id="9" dur="500"/>
                                        <p:tgtEl>
                                          <p:spTgt spid="5">
                                            <p:txEl>
                                              <p:pRg st="0" end="0"/>
                                            </p:txEl>
                                          </p:spTgt>
                                        </p:tgtEl>
                                      </p:cBhvr>
                                    </p:animEffect>
                                  </p:childTnLst>
                                </p:cTn>
                              </p:par>
                              <p:par>
                                <p:cTn id="10" presetID="16" presetClass="entr" presetSubtype="42" fill="hold" grpId="0" nodeType="withEffect">
                                  <p:stCondLst>
                                    <p:cond delay="300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childTnLst>
                          </p:cTn>
                        </p:par>
                        <p:par>
                          <p:cTn id="13" fill="hold">
                            <p:stCondLst>
                              <p:cond delay="3500"/>
                            </p:stCondLst>
                            <p:childTnLst>
                              <p:par>
                                <p:cTn id="14" presetID="9" presetClass="entr" presetSubtype="0" fill="hold" grpId="0" nodeType="after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build="p"/>
      <p:bldP spid="6"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F16B2A-8A14-4F41-B42A-0FC18A0D6CD4}"/>
              </a:ext>
            </a:extLst>
          </p:cNvPr>
          <p:cNvSpPr>
            <a:spLocks noGrp="1"/>
          </p:cNvSpPr>
          <p:nvPr>
            <p:ph type="title"/>
          </p:nvPr>
        </p:nvSpPr>
        <p:spPr>
          <a:xfrm>
            <a:off x="924214" y="970844"/>
            <a:ext cx="10209223" cy="445759"/>
          </a:xfrm>
        </p:spPr>
        <p:txBody>
          <a:bodyPr>
            <a:normAutofit fontScale="90000"/>
          </a:bodyPr>
          <a:lstStyle/>
          <a:p>
            <a:pPr algn="ctr"/>
            <a:r>
              <a:rPr lang="es-ES" altLang="es-US" sz="2800" b="1" dirty="0">
                <a:latin typeface="Arial" panose="020B0604020202020204" pitchFamily="34" charset="0"/>
                <a:ea typeface="Times New Roman" panose="02020603050405020304" pitchFamily="18" charset="0"/>
                <a:cs typeface="Arial" panose="020B0604020202020204" pitchFamily="34" charset="0"/>
              </a:rPr>
              <a:t>Se recomienda trabajar las siguientes actitudes en ciencias</a:t>
            </a:r>
            <a:endParaRPr lang="es-US" sz="1600" dirty="0">
              <a:latin typeface="Arial" panose="020B0604020202020204"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id="{0B9D4E9F-F67E-2146-BEC7-1E43FBF88D17}"/>
              </a:ext>
            </a:extLst>
          </p:cNvPr>
          <p:cNvGraphicFramePr>
            <a:graphicFrameLocks noGrp="1"/>
          </p:cNvGraphicFramePr>
          <p:nvPr>
            <p:extLst>
              <p:ext uri="{D42A27DB-BD31-4B8C-83A1-F6EECF244321}">
                <p14:modId xmlns:p14="http://schemas.microsoft.com/office/powerpoint/2010/main" val="493984879"/>
              </p:ext>
            </p:extLst>
          </p:nvPr>
        </p:nvGraphicFramePr>
        <p:xfrm>
          <a:off x="598311" y="1828800"/>
          <a:ext cx="10837333" cy="3005138"/>
        </p:xfrm>
        <a:graphic>
          <a:graphicData uri="http://schemas.openxmlformats.org/drawingml/2006/table">
            <a:tbl>
              <a:tblPr firstRow="1" firstCol="1" bandRow="1">
                <a:tableStyleId>{5C22544A-7EE6-4342-B048-85BDC9FD1C3A}</a:tableStyleId>
              </a:tblPr>
              <a:tblGrid>
                <a:gridCol w="2722084">
                  <a:extLst>
                    <a:ext uri="{9D8B030D-6E8A-4147-A177-3AD203B41FA5}">
                      <a16:colId xmlns:a16="http://schemas.microsoft.com/office/drawing/2014/main" val="2180890039"/>
                    </a:ext>
                  </a:extLst>
                </a:gridCol>
                <a:gridCol w="2820761">
                  <a:extLst>
                    <a:ext uri="{9D8B030D-6E8A-4147-A177-3AD203B41FA5}">
                      <a16:colId xmlns:a16="http://schemas.microsoft.com/office/drawing/2014/main" val="551262731"/>
                    </a:ext>
                  </a:extLst>
                </a:gridCol>
                <a:gridCol w="2788355">
                  <a:extLst>
                    <a:ext uri="{9D8B030D-6E8A-4147-A177-3AD203B41FA5}">
                      <a16:colId xmlns:a16="http://schemas.microsoft.com/office/drawing/2014/main" val="2909053508"/>
                    </a:ext>
                  </a:extLst>
                </a:gridCol>
                <a:gridCol w="2506133">
                  <a:extLst>
                    <a:ext uri="{9D8B030D-6E8A-4147-A177-3AD203B41FA5}">
                      <a16:colId xmlns:a16="http://schemas.microsoft.com/office/drawing/2014/main" val="1434015663"/>
                    </a:ext>
                  </a:extLst>
                </a:gridCol>
              </a:tblGrid>
              <a:tr h="3005138">
                <a:tc>
                  <a:txBody>
                    <a:bodyPr/>
                    <a:lstStyle/>
                    <a:p>
                      <a:pPr marL="0" marR="0">
                        <a:spcBef>
                          <a:spcPts val="0"/>
                        </a:spcBef>
                        <a:spcAft>
                          <a:spcPts val="0"/>
                        </a:spcAft>
                      </a:pPr>
                      <a:endParaRPr lang="es-ES" sz="1400" b="0" dirty="0">
                        <a:solidFill>
                          <a:schemeClr val="tx1"/>
                        </a:solidFill>
                        <a:effectLst/>
                        <a:latin typeface="Arial" panose="020B0604020202020204" pitchFamily="34" charset="0"/>
                        <a:cs typeface="Arial" panose="020B0604020202020204" pitchFamily="34" charset="0"/>
                      </a:endParaRPr>
                    </a:p>
                  </a:txBody>
                  <a:tcPr marL="68580" marR="68580" marT="0" marB="0">
                    <a:solidFill>
                      <a:srgbClr val="EA97D2"/>
                    </a:solidFill>
                  </a:tcPr>
                </a:tc>
                <a:tc>
                  <a:txBody>
                    <a:bodyPr/>
                    <a:lstStyle/>
                    <a:p>
                      <a:pPr marL="0" marR="0">
                        <a:spcBef>
                          <a:spcPts val="0"/>
                        </a:spcBef>
                        <a:spcAft>
                          <a:spcPts val="0"/>
                        </a:spcAft>
                      </a:pPr>
                      <a:endParaRPr lang="es-ES" sz="1400" b="0" dirty="0">
                        <a:solidFill>
                          <a:schemeClr val="tx1"/>
                        </a:solidFill>
                        <a:effectLst/>
                        <a:latin typeface="Arial" panose="020B0604020202020204" pitchFamily="34" charset="0"/>
                        <a:cs typeface="Arial" panose="020B0604020202020204" pitchFamily="34" charset="0"/>
                      </a:endParaRPr>
                    </a:p>
                  </a:txBody>
                  <a:tcPr marL="68580" marR="68580" marT="0" marB="0">
                    <a:solidFill>
                      <a:schemeClr val="accent6">
                        <a:lumMod val="60000"/>
                        <a:lumOff val="40000"/>
                      </a:schemeClr>
                    </a:solidFill>
                  </a:tcPr>
                </a:tc>
                <a:tc>
                  <a:txBody>
                    <a:bodyPr/>
                    <a:lstStyle/>
                    <a:p>
                      <a:pPr marL="0" marR="0">
                        <a:spcBef>
                          <a:spcPts val="0"/>
                        </a:spcBef>
                        <a:spcAft>
                          <a:spcPts val="0"/>
                        </a:spcAft>
                      </a:pPr>
                      <a:endParaRPr lang="es-ES" sz="1400" b="0" dirty="0">
                        <a:solidFill>
                          <a:schemeClr val="tx1"/>
                        </a:solidFill>
                        <a:effectLst/>
                        <a:latin typeface="Arial" panose="020B060402020202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a:spcBef>
                          <a:spcPts val="0"/>
                        </a:spcBef>
                        <a:spcAft>
                          <a:spcPts val="0"/>
                        </a:spcAft>
                      </a:pPr>
                      <a:endParaRPr lang="es-ES" sz="1400" b="0" dirty="0">
                        <a:solidFill>
                          <a:schemeClr val="tx1"/>
                        </a:solidFill>
                        <a:effectLst/>
                        <a:latin typeface="Arial" panose="020B0604020202020204" pitchFamily="34" charset="0"/>
                        <a:cs typeface="Arial" panose="020B0604020202020204" pitchFamily="34" charset="0"/>
                      </a:endParaRPr>
                    </a:p>
                  </a:txBody>
                  <a:tcPr marL="68580" marR="68580" marT="0" marB="0">
                    <a:solidFill>
                      <a:srgbClr val="5BAFCF"/>
                    </a:solidFill>
                  </a:tcPr>
                </a:tc>
                <a:extLst>
                  <a:ext uri="{0D108BD9-81ED-4DB2-BD59-A6C34878D82A}">
                    <a16:rowId xmlns:a16="http://schemas.microsoft.com/office/drawing/2014/main" val="1800193038"/>
                  </a:ext>
                </a:extLst>
              </a:tr>
            </a:tbl>
          </a:graphicData>
        </a:graphic>
      </p:graphicFrame>
      <p:pic>
        <p:nvPicPr>
          <p:cNvPr id="5" name="Audio 4">
            <a:hlinkClick r:id="" action="ppaction://media"/>
            <a:extLst>
              <a:ext uri="{FF2B5EF4-FFF2-40B4-BE49-F238E27FC236}">
                <a16:creationId xmlns:a16="http://schemas.microsoft.com/office/drawing/2014/main" id="{49CDCCFB-6776-1147-A69B-9D4A6B2412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
        <p:nvSpPr>
          <p:cNvPr id="3" name="CuadroTexto 2">
            <a:extLst>
              <a:ext uri="{FF2B5EF4-FFF2-40B4-BE49-F238E27FC236}">
                <a16:creationId xmlns:a16="http://schemas.microsoft.com/office/drawing/2014/main" id="{98E912AF-4872-2A49-A471-CD481EE50DDA}"/>
              </a:ext>
            </a:extLst>
          </p:cNvPr>
          <p:cNvSpPr txBox="1"/>
          <p:nvPr/>
        </p:nvSpPr>
        <p:spPr>
          <a:xfrm>
            <a:off x="598311" y="2054578"/>
            <a:ext cx="2664178" cy="2246769"/>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1.Mostrar curiosidad, creatividad e interés por conocer y comprender los fenómenos del entorno natural y tecnológico, disfrutando del conocimiento intelectual que genera el conocimiento científico y valorando su importancia para el desarrollo de la sociedad.</a:t>
            </a:r>
            <a:endParaRPr lang="es-US" sz="1400" dirty="0">
              <a:latin typeface="Arial" panose="020B0604020202020204" pitchFamily="34" charset="0"/>
              <a:ea typeface="Times New Roman" panose="02020603050405020304" pitchFamily="18" charset="0"/>
              <a:cs typeface="Arial" panose="020B0604020202020204" pitchFamily="34" charset="0"/>
            </a:endParaRPr>
          </a:p>
        </p:txBody>
      </p:sp>
      <p:sp>
        <p:nvSpPr>
          <p:cNvPr id="6" name="CuadroTexto 5">
            <a:extLst>
              <a:ext uri="{FF2B5EF4-FFF2-40B4-BE49-F238E27FC236}">
                <a16:creationId xmlns:a16="http://schemas.microsoft.com/office/drawing/2014/main" id="{3E665472-9591-BF40-91AA-1D00FF82F53E}"/>
              </a:ext>
            </a:extLst>
          </p:cNvPr>
          <p:cNvSpPr txBox="1"/>
          <p:nvPr/>
        </p:nvSpPr>
        <p:spPr>
          <a:xfrm>
            <a:off x="3348452" y="2054578"/>
            <a:ext cx="2739314" cy="1600438"/>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2.Esforzarse y perseverar en el trabajo personal, entendiendo que los logros se obtienen sólo después de un trabajo riguroso, y que los datos confiables se consiguen si se trabaja con precisión y orden.</a:t>
            </a:r>
            <a:endParaRPr lang="es-US" sz="1400" dirty="0">
              <a:latin typeface="Arial" panose="020B0604020202020204" pitchFamily="34" charset="0"/>
              <a:ea typeface="Times New Roman" panose="02020603050405020304" pitchFamily="18" charset="0"/>
              <a:cs typeface="Arial" panose="020B0604020202020204" pitchFamily="34" charset="0"/>
            </a:endParaRPr>
          </a:p>
        </p:txBody>
      </p:sp>
      <p:sp>
        <p:nvSpPr>
          <p:cNvPr id="7" name="CuadroTexto 6">
            <a:extLst>
              <a:ext uri="{FF2B5EF4-FFF2-40B4-BE49-F238E27FC236}">
                <a16:creationId xmlns:a16="http://schemas.microsoft.com/office/drawing/2014/main" id="{A9BEA71B-E512-B64D-A7A0-D9DD27353AB2}"/>
              </a:ext>
            </a:extLst>
          </p:cNvPr>
          <p:cNvSpPr txBox="1"/>
          <p:nvPr/>
        </p:nvSpPr>
        <p:spPr>
          <a:xfrm>
            <a:off x="6188901" y="2054578"/>
            <a:ext cx="2825277" cy="954107"/>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3.Trabajar responsablemente, en forma proactiva y colaborativa, considerando y respetando los aportes del equipo.</a:t>
            </a:r>
            <a:endParaRPr lang="es-US" sz="14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CuadroTexto 7">
            <a:extLst>
              <a:ext uri="{FF2B5EF4-FFF2-40B4-BE49-F238E27FC236}">
                <a16:creationId xmlns:a16="http://schemas.microsoft.com/office/drawing/2014/main" id="{29705B9C-60B5-4A4A-ACCD-F83718BC52AB}"/>
              </a:ext>
            </a:extLst>
          </p:cNvPr>
          <p:cNvSpPr txBox="1"/>
          <p:nvPr/>
        </p:nvSpPr>
        <p:spPr>
          <a:xfrm>
            <a:off x="9014178" y="2054578"/>
            <a:ext cx="2212622" cy="1169551"/>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4.Demostrar valoración por el cuidado de la salud y la integridad de las personas, evitando conductas de riesgo.</a:t>
            </a:r>
            <a:endParaRPr lang="es-US" sz="1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28277289"/>
      </p:ext>
    </p:extLst>
  </p:cSld>
  <p:clrMapOvr>
    <a:masterClrMapping/>
  </p:clrMapOvr>
  <mc:AlternateContent xmlns:mc="http://schemas.openxmlformats.org/markup-compatibility/2006" xmlns:p14="http://schemas.microsoft.com/office/powerpoint/2010/main">
    <mc:Choice Requires="p14">
      <p:transition spd="slow" p14:dur="2000" advTm="51515"/>
    </mc:Choice>
    <mc:Fallback xmlns="">
      <p:transition spd="slow" advTm="51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8" accel="50000" decel="50000" fill="hold" grpId="0" nodeType="withEffect">
                                  <p:stCondLst>
                                    <p:cond delay="5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1000" fill="hold"/>
                                        <p:tgtEl>
                                          <p:spTgt spid="2"/>
                                        </p:tgtEl>
                                        <p:attrNameLst>
                                          <p:attrName>ppt_x</p:attrName>
                                        </p:attrNameLst>
                                      </p:cBhvr>
                                      <p:tavLst>
                                        <p:tav tm="0">
                                          <p:val>
                                            <p:strVal val="0-#ppt_w/2"/>
                                          </p:val>
                                        </p:tav>
                                        <p:tav tm="100000">
                                          <p:val>
                                            <p:strVal val="#ppt_x"/>
                                          </p:val>
                                        </p:tav>
                                      </p:tavLst>
                                    </p:anim>
                                    <p:anim calcmode="lin" valueType="num">
                                      <p:cBhvr additive="base">
                                        <p:cTn id="10" dur="100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1500"/>
                            </p:stCondLst>
                            <p:childTnLst>
                              <p:par>
                                <p:cTn id="12" presetID="2" presetClass="entr" presetSubtype="2" accel="50000" decel="50000" fill="hold" nodeType="afterEffect">
                                  <p:stCondLst>
                                    <p:cond delay="25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5000"/>
                            </p:stCondLst>
                            <p:childTnLst>
                              <p:par>
                                <p:cTn id="17" presetID="9" presetClass="entr" presetSubtype="0" fill="hold" grpId="0" nodeType="after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1000"/>
                                        <p:tgtEl>
                                          <p:spTgt spid="3"/>
                                        </p:tgtEl>
                                      </p:cBhvr>
                                    </p:animEffect>
                                  </p:childTnLst>
                                </p:cTn>
                              </p:par>
                            </p:childTnLst>
                          </p:cTn>
                        </p:par>
                        <p:par>
                          <p:cTn id="20" fill="hold">
                            <p:stCondLst>
                              <p:cond delay="7000"/>
                            </p:stCondLst>
                            <p:childTnLst>
                              <p:par>
                                <p:cTn id="21" presetID="9" presetClass="entr" presetSubtype="0" fill="hold" grpId="0" nodeType="afterEffect">
                                  <p:stCondLst>
                                    <p:cond delay="1350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1000"/>
                                        <p:tgtEl>
                                          <p:spTgt spid="6"/>
                                        </p:tgtEl>
                                      </p:cBhvr>
                                    </p:animEffect>
                                  </p:childTnLst>
                                </p:cTn>
                              </p:par>
                            </p:childTnLst>
                          </p:cTn>
                        </p:par>
                        <p:par>
                          <p:cTn id="24" fill="hold">
                            <p:stCondLst>
                              <p:cond delay="21500"/>
                            </p:stCondLst>
                            <p:childTnLst>
                              <p:par>
                                <p:cTn id="25" presetID="9" presetClass="entr" presetSubtype="0" fill="hold" grpId="0" nodeType="afterEffect">
                                  <p:stCondLst>
                                    <p:cond delay="1150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1000"/>
                                        <p:tgtEl>
                                          <p:spTgt spid="7"/>
                                        </p:tgtEl>
                                      </p:cBhvr>
                                    </p:animEffect>
                                  </p:childTnLst>
                                </p:cTn>
                              </p:par>
                            </p:childTnLst>
                          </p:cTn>
                        </p:par>
                        <p:par>
                          <p:cTn id="28" fill="hold">
                            <p:stCondLst>
                              <p:cond delay="34000"/>
                            </p:stCondLst>
                            <p:childTnLst>
                              <p:par>
                                <p:cTn id="29" presetID="9" presetClass="entr" presetSubtype="0" fill="hold" grpId="0" nodeType="afterEffect">
                                  <p:stCondLst>
                                    <p:cond delay="850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2" grpId="0"/>
      <p:bldP spid="3"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C5E0CA04-68D4-6540-AB8E-43BFEDAF2FCC}"/>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2946399" y="360660"/>
            <a:ext cx="6028267" cy="6179180"/>
          </a:xfrm>
        </p:spPr>
      </p:pic>
      <p:pic>
        <p:nvPicPr>
          <p:cNvPr id="4" name="Audio 3">
            <a:hlinkClick r:id="" action="ppaction://media"/>
            <a:extLst>
              <a:ext uri="{FF2B5EF4-FFF2-40B4-BE49-F238E27FC236}">
                <a16:creationId xmlns:a16="http://schemas.microsoft.com/office/drawing/2014/main" id="{A083AF65-796D-6043-A05F-FF5BAB6381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83280840"/>
      </p:ext>
    </p:extLst>
  </p:cSld>
  <p:clrMapOvr>
    <a:masterClrMapping/>
  </p:clrMapOvr>
  <mc:AlternateContent xmlns:mc="http://schemas.openxmlformats.org/markup-compatibility/2006" xmlns:p14="http://schemas.microsoft.com/office/powerpoint/2010/main">
    <mc:Choice Requires="p14">
      <p:transition spd="slow" p14:dur="2000" advTm="13716"/>
    </mc:Choice>
    <mc:Fallback xmlns="">
      <p:transition spd="slow" advTm="13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5" presetClass="entr" presetSubtype="0" fill="hold" nodeType="withEffect">
                                  <p:stCondLst>
                                    <p:cond delay="1500"/>
                                  </p:stCondLst>
                                  <p:childTnLst>
                                    <p:set>
                                      <p:cBhvr>
                                        <p:cTn id="8" dur="1" fill="hold">
                                          <p:stCondLst>
                                            <p:cond delay="0"/>
                                          </p:stCondLst>
                                        </p:cTn>
                                        <p:tgtEl>
                                          <p:spTgt spid="5"/>
                                        </p:tgtEl>
                                        <p:attrNameLst>
                                          <p:attrName>style.visibility</p:attrName>
                                        </p:attrNameLst>
                                      </p:cBhvr>
                                      <p:to>
                                        <p:strVal val="visible"/>
                                      </p:to>
                                    </p:set>
                                    <p:anim calcmode="lin" valueType="num">
                                      <p:cBhvr>
                                        <p:cTn id="9" dur="1000" fill="hold"/>
                                        <p:tgtEl>
                                          <p:spTgt spid="5"/>
                                        </p:tgtEl>
                                        <p:attrNameLst>
                                          <p:attrName>ppt_w</p:attrName>
                                        </p:attrNameLst>
                                      </p:cBhvr>
                                      <p:tavLst>
                                        <p:tav tm="0">
                                          <p:val>
                                            <p:strVal val="#ppt_w*0.70"/>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7B7CDC5-9BD4-C946-B317-22253C32AA8B}"/>
              </a:ext>
            </a:extLst>
          </p:cNvPr>
          <p:cNvSpPr/>
          <p:nvPr/>
        </p:nvSpPr>
        <p:spPr>
          <a:xfrm>
            <a:off x="0" y="0"/>
            <a:ext cx="12191999" cy="6858000"/>
          </a:xfrm>
          <a:prstGeom prst="rect">
            <a:avLst/>
          </a:prstGeom>
          <a:solidFill>
            <a:srgbClr val="DBC7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9D7F87D5-5297-AF4D-89BE-9DA3B99B900B}"/>
              </a:ext>
            </a:extLst>
          </p:cNvPr>
          <p:cNvSpPr>
            <a:spLocks noGrp="1"/>
          </p:cNvSpPr>
          <p:nvPr>
            <p:ph type="title"/>
          </p:nvPr>
        </p:nvSpPr>
        <p:spPr>
          <a:xfrm>
            <a:off x="537417" y="2746069"/>
            <a:ext cx="4907868" cy="645137"/>
          </a:xfrm>
        </p:spPr>
        <p:txBody>
          <a:bodyPr>
            <a:normAutofit fontScale="90000"/>
          </a:bodyPr>
          <a:lstStyle/>
          <a:p>
            <a:pPr algn="ctr"/>
            <a:r>
              <a:rPr lang="es-US" dirty="0"/>
              <a:t> </a:t>
            </a:r>
            <a:br>
              <a:rPr lang="es-US" dirty="0"/>
            </a:br>
            <a:br>
              <a:rPr lang="es-US" dirty="0"/>
            </a:br>
            <a:br>
              <a:rPr lang="es-US" dirty="0"/>
            </a:br>
            <a:r>
              <a:rPr lang="es-US" dirty="0"/>
              <a:t>¡</a:t>
            </a:r>
            <a:r>
              <a:rPr lang="es-US" sz="4000" b="1" dirty="0"/>
              <a:t>Gracias por su atención!</a:t>
            </a:r>
          </a:p>
        </p:txBody>
      </p:sp>
      <p:pic>
        <p:nvPicPr>
          <p:cNvPr id="5" name="Marcador de posición de imagen 4">
            <a:extLst>
              <a:ext uri="{FF2B5EF4-FFF2-40B4-BE49-F238E27FC236}">
                <a16:creationId xmlns:a16="http://schemas.microsoft.com/office/drawing/2014/main" id="{CECDCBF0-6331-4F45-9D77-25BA62842680}"/>
              </a:ext>
            </a:extLst>
          </p:cNvPr>
          <p:cNvPicPr>
            <a:picLocks noGrp="1" noChangeAspect="1"/>
          </p:cNvPicPr>
          <p:nvPr>
            <p:ph type="pic" idx="1"/>
          </p:nvPr>
        </p:nvPicPr>
        <p:blipFill>
          <a:blip r:embed="rId4"/>
          <a:srcRect t="4022" b="4022"/>
          <a:stretch>
            <a:fillRect/>
          </a:stretch>
        </p:blipFill>
        <p:spPr>
          <a:xfrm>
            <a:off x="5704909" y="1258696"/>
            <a:ext cx="5401431" cy="4265019"/>
          </a:xfrm>
        </p:spPr>
      </p:pic>
      <p:pic>
        <p:nvPicPr>
          <p:cNvPr id="4" name="Audio 3">
            <a:hlinkClick r:id="" action="ppaction://media"/>
            <a:extLst>
              <a:ext uri="{FF2B5EF4-FFF2-40B4-BE49-F238E27FC236}">
                <a16:creationId xmlns:a16="http://schemas.microsoft.com/office/drawing/2014/main" id="{FE2D60E1-F707-6C48-84C6-47A3824E72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34394421"/>
      </p:ext>
    </p:extLst>
  </p:cSld>
  <p:clrMapOvr>
    <a:masterClrMapping/>
  </p:clrMapOvr>
  <mc:AlternateContent xmlns:mc="http://schemas.openxmlformats.org/markup-compatibility/2006" xmlns:p14="http://schemas.microsoft.com/office/powerpoint/2010/main">
    <mc:Choice Requires="p14">
      <p:transition spd="slow" p14:dur="2000" advTm="4408"/>
    </mc:Choice>
    <mc:Fallback xmlns="">
      <p:transition spd="slow" advTm="4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3" presetClass="entr" presetSubtype="528"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2000" fill="hold"/>
                                        <p:tgtEl>
                                          <p:spTgt spid="5"/>
                                        </p:tgtEl>
                                        <p:attrNameLst>
                                          <p:attrName>ppt_w</p:attrName>
                                        </p:attrNameLst>
                                      </p:cBhvr>
                                      <p:tavLst>
                                        <p:tav tm="0">
                                          <p:val>
                                            <p:fltVal val="0"/>
                                          </p:val>
                                        </p:tav>
                                        <p:tav tm="100000">
                                          <p:val>
                                            <p:strVal val="#ppt_w"/>
                                          </p:val>
                                        </p:tav>
                                      </p:tavLst>
                                    </p:anim>
                                    <p:anim calcmode="lin" valueType="num">
                                      <p:cBhvr>
                                        <p:cTn id="10" dur="2000" fill="hold"/>
                                        <p:tgtEl>
                                          <p:spTgt spid="5"/>
                                        </p:tgtEl>
                                        <p:attrNameLst>
                                          <p:attrName>ppt_h</p:attrName>
                                        </p:attrNameLst>
                                      </p:cBhvr>
                                      <p:tavLst>
                                        <p:tav tm="0">
                                          <p:val>
                                            <p:fltVal val="0"/>
                                          </p:val>
                                        </p:tav>
                                        <p:tav tm="100000">
                                          <p:val>
                                            <p:strVal val="#ppt_h"/>
                                          </p:val>
                                        </p:tav>
                                      </p:tavLst>
                                    </p:anim>
                                    <p:anim calcmode="lin" valueType="num">
                                      <p:cBhvr>
                                        <p:cTn id="11" dur="2000" fill="hold"/>
                                        <p:tgtEl>
                                          <p:spTgt spid="5"/>
                                        </p:tgtEl>
                                        <p:attrNameLst>
                                          <p:attrName>ppt_x</p:attrName>
                                        </p:attrNameLst>
                                      </p:cBhvr>
                                      <p:tavLst>
                                        <p:tav tm="0">
                                          <p:val>
                                            <p:fltVal val="0.5"/>
                                          </p:val>
                                        </p:tav>
                                        <p:tav tm="100000">
                                          <p:val>
                                            <p:strVal val="#ppt_x"/>
                                          </p:val>
                                        </p:tav>
                                      </p:tavLst>
                                    </p:anim>
                                    <p:anim calcmode="lin" valueType="num">
                                      <p:cBhvr>
                                        <p:cTn id="12" dur="2000" fill="hold"/>
                                        <p:tgtEl>
                                          <p:spTgt spid="5"/>
                                        </p:tgtEl>
                                        <p:attrNameLst>
                                          <p:attrName>ppt_y</p:attrName>
                                        </p:attrNameLst>
                                      </p:cBhvr>
                                      <p:tavLst>
                                        <p:tav tm="0">
                                          <p:val>
                                            <p:fltVal val="0.5"/>
                                          </p:val>
                                        </p:tav>
                                        <p:tav tm="100000">
                                          <p:val>
                                            <p:strVal val="#ppt_y"/>
                                          </p:val>
                                        </p:tav>
                                      </p:tavLst>
                                    </p:anim>
                                  </p:childTnLst>
                                </p:cTn>
                              </p:par>
                              <p:par>
                                <p:cTn id="13" presetID="9" presetClass="entr" presetSubtype="0"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C93CE6FC-8459-3A40-9A16-952309B8456E}"/>
              </a:ext>
            </a:extLst>
          </p:cNvPr>
          <p:cNvSpPr>
            <a:spLocks noGrp="1"/>
          </p:cNvSpPr>
          <p:nvPr>
            <p:ph type="title"/>
          </p:nvPr>
        </p:nvSpPr>
        <p:spPr>
          <a:xfrm>
            <a:off x="838200" y="365125"/>
            <a:ext cx="10526486" cy="964911"/>
          </a:xfrm>
        </p:spPr>
        <p:txBody>
          <a:bodyPr>
            <a:normAutofit/>
          </a:bodyPr>
          <a:lstStyle/>
          <a:p>
            <a:r>
              <a:rPr lang="es-US" sz="3200" b="1" dirty="0">
                <a:latin typeface="Arial" panose="020B0604020202020204" pitchFamily="34" charset="0"/>
                <a:cs typeface="Arial" panose="020B0604020202020204" pitchFamily="34" charset="0"/>
              </a:rPr>
              <a:t>I. Análisis Dieta Hipercalórica de 3000 Kcal </a:t>
            </a:r>
            <a:br>
              <a:rPr lang="es-US" sz="3200" b="1" dirty="0">
                <a:latin typeface="Arial" panose="020B0604020202020204" pitchFamily="34" charset="0"/>
                <a:cs typeface="Arial" panose="020B0604020202020204" pitchFamily="34" charset="0"/>
              </a:rPr>
            </a:br>
            <a:r>
              <a:rPr lang="es-US" sz="2000" b="1" dirty="0">
                <a:latin typeface="Arial" panose="020B0604020202020204" pitchFamily="34" charset="0"/>
                <a:cs typeface="Arial" panose="020B0604020202020204" pitchFamily="34" charset="0"/>
              </a:rPr>
              <a:t>Estudiante de 15 años, peso 51 Kg, estatura 1,60 y actividad ligera.</a:t>
            </a:r>
          </a:p>
        </p:txBody>
      </p:sp>
      <p:graphicFrame>
        <p:nvGraphicFramePr>
          <p:cNvPr id="8" name="Marcador de contenido 7">
            <a:extLst>
              <a:ext uri="{FF2B5EF4-FFF2-40B4-BE49-F238E27FC236}">
                <a16:creationId xmlns:a16="http://schemas.microsoft.com/office/drawing/2014/main" id="{5A7FE4FA-E2D0-8A41-BF22-3A7ED5D1602A}"/>
              </a:ext>
            </a:extLst>
          </p:cNvPr>
          <p:cNvGraphicFramePr>
            <a:graphicFrameLocks noGrp="1"/>
          </p:cNvGraphicFramePr>
          <p:nvPr>
            <p:ph idx="1"/>
            <p:extLst>
              <p:ext uri="{D42A27DB-BD31-4B8C-83A1-F6EECF244321}">
                <p14:modId xmlns:p14="http://schemas.microsoft.com/office/powerpoint/2010/main" val="2317854043"/>
              </p:ext>
            </p:extLst>
          </p:nvPr>
        </p:nvGraphicFramePr>
        <p:xfrm>
          <a:off x="558219" y="1330036"/>
          <a:ext cx="6277479" cy="5029200"/>
        </p:xfrm>
        <a:graphic>
          <a:graphicData uri="http://schemas.openxmlformats.org/drawingml/2006/table">
            <a:tbl>
              <a:tblPr firstRow="1" firstCol="1" bandRow="1">
                <a:tableStyleId>{5C22544A-7EE6-4342-B048-85BDC9FD1C3A}</a:tableStyleId>
              </a:tblPr>
              <a:tblGrid>
                <a:gridCol w="1654848">
                  <a:extLst>
                    <a:ext uri="{9D8B030D-6E8A-4147-A177-3AD203B41FA5}">
                      <a16:colId xmlns:a16="http://schemas.microsoft.com/office/drawing/2014/main" val="3190905167"/>
                    </a:ext>
                  </a:extLst>
                </a:gridCol>
                <a:gridCol w="1492295">
                  <a:extLst>
                    <a:ext uri="{9D8B030D-6E8A-4147-A177-3AD203B41FA5}">
                      <a16:colId xmlns:a16="http://schemas.microsoft.com/office/drawing/2014/main" val="1480342939"/>
                    </a:ext>
                  </a:extLst>
                </a:gridCol>
                <a:gridCol w="1649965">
                  <a:extLst>
                    <a:ext uri="{9D8B030D-6E8A-4147-A177-3AD203B41FA5}">
                      <a16:colId xmlns:a16="http://schemas.microsoft.com/office/drawing/2014/main" val="186257664"/>
                    </a:ext>
                  </a:extLst>
                </a:gridCol>
                <a:gridCol w="1480371">
                  <a:extLst>
                    <a:ext uri="{9D8B030D-6E8A-4147-A177-3AD203B41FA5}">
                      <a16:colId xmlns:a16="http://schemas.microsoft.com/office/drawing/2014/main" val="549440674"/>
                    </a:ext>
                  </a:extLst>
                </a:gridCol>
              </a:tblGrid>
              <a:tr h="1936073">
                <a:tc>
                  <a:txBody>
                    <a:bodyPr/>
                    <a:lstStyle/>
                    <a:p>
                      <a:pPr marL="0" marR="0" algn="l">
                        <a:spcBef>
                          <a:spcPts val="0"/>
                        </a:spcBef>
                        <a:spcAft>
                          <a:spcPts val="0"/>
                        </a:spcAft>
                      </a:pPr>
                      <a:endParaRPr lang="es-ES" sz="1000" dirty="0">
                        <a:solidFill>
                          <a:schemeClr val="tx1"/>
                        </a:solidFill>
                        <a:effectLst/>
                        <a:latin typeface="Arial" panose="020B0604020202020204" pitchFamily="34" charset="0"/>
                        <a:cs typeface="Arial" panose="020B0604020202020204" pitchFamily="34" charset="0"/>
                      </a:endParaRPr>
                    </a:p>
                    <a:p>
                      <a:pPr marL="0" marR="0" algn="l">
                        <a:spcBef>
                          <a:spcPts val="0"/>
                        </a:spcBef>
                        <a:spcAft>
                          <a:spcPts val="0"/>
                        </a:spcAft>
                      </a:pPr>
                      <a:r>
                        <a:rPr lang="es-ES" sz="1000" dirty="0">
                          <a:solidFill>
                            <a:schemeClr val="tx1"/>
                          </a:solidFill>
                          <a:effectLst/>
                          <a:latin typeface="Arial" panose="020B0604020202020204" pitchFamily="34" charset="0"/>
                          <a:cs typeface="Arial" panose="020B0604020202020204" pitchFamily="34" charset="0"/>
                        </a:rPr>
                        <a:t>A las 7:00 horas </a:t>
                      </a:r>
                    </a:p>
                    <a:p>
                      <a:pPr marL="0" marR="0" algn="l">
                        <a:spcBef>
                          <a:spcPts val="0"/>
                        </a:spcBef>
                        <a:spcAft>
                          <a:spcPts val="0"/>
                        </a:spcAft>
                      </a:pPr>
                      <a:endParaRPr lang="es-US" sz="1000" dirty="0">
                        <a:solidFill>
                          <a:schemeClr val="tx1"/>
                        </a:solidFill>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dirty="0">
                          <a:solidFill>
                            <a:schemeClr val="bg1"/>
                          </a:solidFill>
                          <a:effectLst/>
                          <a:latin typeface="Arial" panose="020B0604020202020204" pitchFamily="34" charset="0"/>
                          <a:cs typeface="Arial" panose="020B0604020202020204" pitchFamily="34" charset="0"/>
                        </a:rPr>
                        <a:t>· 100 g. de manzana (aprox. ½ fruta).</a:t>
                      </a:r>
                      <a:endParaRPr lang="es-US" sz="1000" dirty="0">
                        <a:solidFill>
                          <a:schemeClr val="bg1"/>
                        </a:solidFill>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dirty="0">
                          <a:solidFill>
                            <a:schemeClr val="bg1"/>
                          </a:solidFill>
                          <a:effectLst/>
                          <a:latin typeface="Arial" panose="020B0604020202020204" pitchFamily="34" charset="0"/>
                          <a:cs typeface="Arial" panose="020B0604020202020204" pitchFamily="34" charset="0"/>
                        </a:rPr>
                        <a:t>·  50 g. de avena en hojuelas.</a:t>
                      </a:r>
                      <a:endParaRPr lang="es-US" sz="1000" dirty="0">
                        <a:solidFill>
                          <a:schemeClr val="bg1"/>
                        </a:solidFill>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dirty="0">
                          <a:solidFill>
                            <a:schemeClr val="bg1"/>
                          </a:solidFill>
                          <a:effectLst/>
                          <a:latin typeface="Arial" panose="020B0604020202020204" pitchFamily="34" charset="0"/>
                          <a:cs typeface="Arial" panose="020B0604020202020204" pitchFamily="34" charset="0"/>
                        </a:rPr>
                        <a:t>· 30 g. de crema de leche o nata.</a:t>
                      </a:r>
                      <a:endParaRPr lang="es-US" sz="1000" dirty="0">
                        <a:solidFill>
                          <a:schemeClr val="bg1"/>
                        </a:solidFill>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dirty="0">
                          <a:solidFill>
                            <a:schemeClr val="bg1"/>
                          </a:solidFill>
                          <a:effectLst/>
                          <a:latin typeface="Arial" panose="020B0604020202020204" pitchFamily="34" charset="0"/>
                          <a:cs typeface="Arial" panose="020B0604020202020204" pitchFamily="34" charset="0"/>
                        </a:rPr>
                        <a:t>·  30 g. de miel.</a:t>
                      </a:r>
                      <a:endParaRPr lang="es-US" sz="1000" dirty="0">
                        <a:solidFill>
                          <a:schemeClr val="bg1"/>
                        </a:solidFill>
                        <a:effectLst/>
                        <a:latin typeface="Arial" panose="020B0604020202020204" pitchFamily="34" charset="0"/>
                        <a:cs typeface="Arial" panose="020B0604020202020204" pitchFamily="34" charset="0"/>
                      </a:endParaRPr>
                    </a:p>
                    <a:p>
                      <a:pPr marL="0" marR="0" algn="l">
                        <a:spcBef>
                          <a:spcPts val="0"/>
                        </a:spcBef>
                        <a:spcAft>
                          <a:spcPts val="0"/>
                        </a:spcAft>
                      </a:pPr>
                      <a:r>
                        <a:rPr lang="es-ES" sz="1000" dirty="0">
                          <a:effectLst/>
                          <a:latin typeface="Arial" panose="020B0604020202020204" pitchFamily="34" charset="0"/>
                          <a:cs typeface="Arial" panose="020B0604020202020204" pitchFamily="34" charset="0"/>
                        </a:rPr>
                        <a:t> </a:t>
                      </a:r>
                    </a:p>
                    <a:p>
                      <a:pPr marL="0" marR="0" algn="l">
                        <a:spcBef>
                          <a:spcPts val="0"/>
                        </a:spcBef>
                        <a:spcAft>
                          <a:spcPts val="0"/>
                        </a:spcAft>
                      </a:pPr>
                      <a:endParaRPr lang="es-ES" sz="1000" dirty="0">
                        <a:effectLst/>
                        <a:latin typeface="Arial" panose="020B0604020202020204" pitchFamily="34" charset="0"/>
                        <a:ea typeface="Times New Roman" panose="02020603050405020304" pitchFamily="18" charset="0"/>
                        <a:cs typeface="Arial" panose="020B0604020202020204" pitchFamily="34" charset="0"/>
                      </a:endParaRPr>
                    </a:p>
                  </a:txBody>
                  <a:tcPr marL="56511" marR="56511" marT="0" marB="0">
                    <a:solidFill>
                      <a:schemeClr val="accent5"/>
                    </a:solidFill>
                  </a:tcPr>
                </a:tc>
                <a:tc>
                  <a:txBody>
                    <a:bodyPr/>
                    <a:lstStyle/>
                    <a:p>
                      <a:pPr marL="0" marR="0" algn="l">
                        <a:spcBef>
                          <a:spcPts val="0"/>
                        </a:spcBef>
                        <a:spcAft>
                          <a:spcPts val="0"/>
                        </a:spcAft>
                      </a:pPr>
                      <a:endParaRPr lang="es-ES" sz="1000" b="1" dirty="0">
                        <a:solidFill>
                          <a:schemeClr val="tx1"/>
                        </a:solidFill>
                        <a:effectLst/>
                        <a:latin typeface="Arial" panose="020B0604020202020204" pitchFamily="34" charset="0"/>
                        <a:cs typeface="Arial" panose="020B0604020202020204" pitchFamily="34" charset="0"/>
                      </a:endParaRPr>
                    </a:p>
                    <a:p>
                      <a:pPr marL="0" marR="0" algn="l">
                        <a:spcBef>
                          <a:spcPts val="0"/>
                        </a:spcBef>
                        <a:spcAft>
                          <a:spcPts val="0"/>
                        </a:spcAft>
                      </a:pPr>
                      <a:r>
                        <a:rPr lang="es-ES" sz="1000" b="1" dirty="0">
                          <a:solidFill>
                            <a:schemeClr val="tx1"/>
                          </a:solidFill>
                          <a:effectLst/>
                          <a:latin typeface="Arial" panose="020B0604020202020204" pitchFamily="34" charset="0"/>
                          <a:cs typeface="Arial" panose="020B0604020202020204" pitchFamily="34" charset="0"/>
                        </a:rPr>
                        <a:t>A las 9:00 horas</a:t>
                      </a:r>
                    </a:p>
                    <a:p>
                      <a:pPr marL="0" marR="0" algn="l">
                        <a:spcBef>
                          <a:spcPts val="0"/>
                        </a:spcBef>
                        <a:spcAft>
                          <a:spcPts val="0"/>
                        </a:spcAft>
                      </a:pPr>
                      <a:endParaRPr lang="es-US" sz="1000" b="1" dirty="0">
                        <a:solidFill>
                          <a:schemeClr val="tx1"/>
                        </a:solidFill>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dirty="0">
                          <a:effectLst/>
                          <a:latin typeface="Arial" panose="020B0604020202020204" pitchFamily="34" charset="0"/>
                          <a:cs typeface="Arial" panose="020B0604020202020204" pitchFamily="34" charset="0"/>
                        </a:rPr>
                        <a:t>·  Una taza de café con una cucharada y media de crema o nata (o leche entera) y azúcar a gusto.</a:t>
                      </a:r>
                      <a:endParaRPr lang="es-US" sz="1000" dirty="0">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dirty="0">
                          <a:effectLst/>
                          <a:latin typeface="Arial" panose="020B0604020202020204" pitchFamily="34" charset="0"/>
                          <a:cs typeface="Arial" panose="020B0604020202020204" pitchFamily="34" charset="0"/>
                        </a:rPr>
                        <a:t>·  2 rebanadas de pan tostado con 10 g. de manteca y 30 g. de mermelada (o jamón).</a:t>
                      </a:r>
                      <a:endParaRPr lang="es-US" sz="1000" dirty="0">
                        <a:effectLst/>
                        <a:latin typeface="Arial" panose="020B0604020202020204" pitchFamily="34" charset="0"/>
                        <a:cs typeface="Arial" panose="020B0604020202020204" pitchFamily="34" charset="0"/>
                      </a:endParaRPr>
                    </a:p>
                    <a:p>
                      <a:pPr marL="0" marR="0" algn="l">
                        <a:spcBef>
                          <a:spcPts val="0"/>
                        </a:spcBef>
                        <a:spcAft>
                          <a:spcPts val="0"/>
                        </a:spcAft>
                      </a:pPr>
                      <a:endParaRPr lang="es-US" sz="1000" dirty="0">
                        <a:effectLst/>
                        <a:latin typeface="Arial" panose="020B0604020202020204" pitchFamily="34" charset="0"/>
                        <a:ea typeface="Times New Roman" panose="02020603050405020304" pitchFamily="18" charset="0"/>
                        <a:cs typeface="Arial" panose="020B0604020202020204" pitchFamily="34" charset="0"/>
                      </a:endParaRPr>
                    </a:p>
                  </a:txBody>
                  <a:tcPr marL="56511" marR="56511" marT="0" marB="0">
                    <a:solidFill>
                      <a:schemeClr val="accent4"/>
                    </a:solidFill>
                  </a:tcPr>
                </a:tc>
                <a:tc>
                  <a:txBody>
                    <a:bodyPr/>
                    <a:lstStyle/>
                    <a:p>
                      <a:pPr marL="0" marR="0" algn="l">
                        <a:spcBef>
                          <a:spcPts val="0"/>
                        </a:spcBef>
                        <a:spcAft>
                          <a:spcPts val="0"/>
                        </a:spcAft>
                      </a:pPr>
                      <a:endParaRPr lang="es-ES" sz="1000" b="1" dirty="0">
                        <a:solidFill>
                          <a:schemeClr val="tx1"/>
                        </a:solidFill>
                        <a:effectLst/>
                        <a:latin typeface="Arial" panose="020B0604020202020204" pitchFamily="34" charset="0"/>
                        <a:cs typeface="Arial" panose="020B0604020202020204" pitchFamily="34" charset="0"/>
                      </a:endParaRPr>
                    </a:p>
                    <a:p>
                      <a:pPr marL="0" marR="0" algn="l">
                        <a:spcBef>
                          <a:spcPts val="0"/>
                        </a:spcBef>
                        <a:spcAft>
                          <a:spcPts val="0"/>
                        </a:spcAft>
                      </a:pPr>
                      <a:r>
                        <a:rPr lang="es-ES" sz="1000" b="1" dirty="0">
                          <a:solidFill>
                            <a:schemeClr val="tx1"/>
                          </a:solidFill>
                          <a:effectLst/>
                          <a:latin typeface="Arial" panose="020B0604020202020204" pitchFamily="34" charset="0"/>
                          <a:cs typeface="Arial" panose="020B0604020202020204" pitchFamily="34" charset="0"/>
                        </a:rPr>
                        <a:t>A las 11:00 horas</a:t>
                      </a:r>
                    </a:p>
                    <a:p>
                      <a:pPr marL="0" marR="0" algn="l">
                        <a:spcBef>
                          <a:spcPts val="0"/>
                        </a:spcBef>
                        <a:spcAft>
                          <a:spcPts val="0"/>
                        </a:spcAft>
                      </a:pPr>
                      <a:endParaRPr lang="es-US" sz="1000" b="1" dirty="0">
                        <a:solidFill>
                          <a:schemeClr val="tx1"/>
                        </a:solidFill>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dirty="0">
                          <a:effectLst/>
                          <a:latin typeface="Arial" panose="020B0604020202020204" pitchFamily="34" charset="0"/>
                          <a:cs typeface="Arial" panose="020B0604020202020204" pitchFamily="34" charset="0"/>
                        </a:rPr>
                        <a:t>· Un huevo revuelto o en tortilla a la francesa o sándwich, untado con 20 g. de mantequilla.</a:t>
                      </a:r>
                      <a:endParaRPr lang="es-US" sz="1000" dirty="0">
                        <a:effectLst/>
                        <a:latin typeface="Arial" panose="020B0604020202020204" pitchFamily="34" charset="0"/>
                        <a:cs typeface="Arial" panose="020B0604020202020204" pitchFamily="34" charset="0"/>
                      </a:endParaRPr>
                    </a:p>
                    <a:p>
                      <a:pPr marL="0" marR="0" algn="l">
                        <a:spcBef>
                          <a:spcPts val="0"/>
                        </a:spcBef>
                        <a:spcAft>
                          <a:spcPts val="0"/>
                        </a:spcAft>
                      </a:pPr>
                      <a:r>
                        <a:rPr lang="es-ES" sz="1000" dirty="0">
                          <a:effectLst/>
                          <a:latin typeface="Arial" panose="020B0604020202020204" pitchFamily="34" charset="0"/>
                          <a:cs typeface="Arial" panose="020B0604020202020204" pitchFamily="34" charset="0"/>
                        </a:rPr>
                        <a:t> </a:t>
                      </a:r>
                      <a:endParaRPr lang="es-US" sz="1000" dirty="0">
                        <a:effectLst/>
                        <a:latin typeface="Arial" panose="020B0604020202020204" pitchFamily="34" charset="0"/>
                        <a:ea typeface="Times New Roman" panose="02020603050405020304" pitchFamily="18" charset="0"/>
                        <a:cs typeface="Arial" panose="020B0604020202020204" pitchFamily="34" charset="0"/>
                      </a:endParaRPr>
                    </a:p>
                  </a:txBody>
                  <a:tcPr marL="56511" marR="56511" marT="0" marB="0">
                    <a:solidFill>
                      <a:schemeClr val="accent6">
                        <a:lumMod val="60000"/>
                        <a:lumOff val="40000"/>
                      </a:schemeClr>
                    </a:solidFill>
                  </a:tcPr>
                </a:tc>
                <a:tc>
                  <a:txBody>
                    <a:bodyPr/>
                    <a:lstStyle/>
                    <a:p>
                      <a:pPr marL="0" marR="0" algn="l">
                        <a:spcBef>
                          <a:spcPts val="0"/>
                        </a:spcBef>
                        <a:spcAft>
                          <a:spcPts val="0"/>
                        </a:spcAft>
                      </a:pPr>
                      <a:endParaRPr lang="es-ES" sz="1000" b="1" dirty="0">
                        <a:solidFill>
                          <a:schemeClr val="tx1"/>
                        </a:solidFill>
                        <a:effectLst/>
                        <a:latin typeface="Arial" panose="020B0604020202020204" pitchFamily="34" charset="0"/>
                        <a:cs typeface="Arial" panose="020B0604020202020204" pitchFamily="34" charset="0"/>
                      </a:endParaRPr>
                    </a:p>
                    <a:p>
                      <a:pPr marL="0" marR="0" algn="l">
                        <a:spcBef>
                          <a:spcPts val="0"/>
                        </a:spcBef>
                        <a:spcAft>
                          <a:spcPts val="0"/>
                        </a:spcAft>
                      </a:pPr>
                      <a:r>
                        <a:rPr lang="es-ES" sz="1000" b="1" dirty="0">
                          <a:solidFill>
                            <a:schemeClr val="tx1"/>
                          </a:solidFill>
                          <a:effectLst/>
                          <a:latin typeface="Arial" panose="020B0604020202020204" pitchFamily="34" charset="0"/>
                          <a:cs typeface="Arial" panose="020B0604020202020204" pitchFamily="34" charset="0"/>
                        </a:rPr>
                        <a:t>A las 13:30 horas</a:t>
                      </a:r>
                    </a:p>
                    <a:p>
                      <a:pPr marL="0" marR="0" algn="l">
                        <a:spcBef>
                          <a:spcPts val="0"/>
                        </a:spcBef>
                        <a:spcAft>
                          <a:spcPts val="0"/>
                        </a:spcAft>
                      </a:pPr>
                      <a:endParaRPr lang="es-US" sz="1000" b="1" dirty="0">
                        <a:solidFill>
                          <a:schemeClr val="tx1"/>
                        </a:solidFill>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dirty="0">
                          <a:effectLst/>
                          <a:latin typeface="Arial" panose="020B0604020202020204" pitchFamily="34" charset="0"/>
                          <a:cs typeface="Arial" panose="020B0604020202020204" pitchFamily="34" charset="0"/>
                        </a:rPr>
                        <a:t>·  Caldo con fideos, preferiblemente preparado con caldo de ternera o pollo y 1 cucharada de aceite de oliva.</a:t>
                      </a:r>
                      <a:endParaRPr lang="es-US" sz="1000" dirty="0">
                        <a:effectLst/>
                        <a:latin typeface="Arial" panose="020B0604020202020204" pitchFamily="34" charset="0"/>
                        <a:cs typeface="Arial" panose="020B0604020202020204" pitchFamily="34" charset="0"/>
                      </a:endParaRPr>
                    </a:p>
                    <a:p>
                      <a:pPr marL="0" marR="0" algn="l">
                        <a:spcBef>
                          <a:spcPts val="0"/>
                        </a:spcBef>
                        <a:spcAft>
                          <a:spcPts val="0"/>
                        </a:spcAft>
                      </a:pPr>
                      <a:r>
                        <a:rPr lang="es-ES" sz="1000" dirty="0">
                          <a:effectLst/>
                          <a:latin typeface="Arial" panose="020B0604020202020204" pitchFamily="34" charset="0"/>
                          <a:cs typeface="Arial" panose="020B0604020202020204" pitchFamily="34" charset="0"/>
                        </a:rPr>
                        <a:t> </a:t>
                      </a:r>
                      <a:endParaRPr lang="es-US" sz="1000" dirty="0">
                        <a:effectLst/>
                        <a:latin typeface="Arial" panose="020B0604020202020204" pitchFamily="34" charset="0"/>
                        <a:ea typeface="Times New Roman" panose="02020603050405020304" pitchFamily="18" charset="0"/>
                        <a:cs typeface="Arial" panose="020B0604020202020204" pitchFamily="34" charset="0"/>
                      </a:endParaRPr>
                    </a:p>
                  </a:txBody>
                  <a:tcPr marL="56511" marR="56511" marT="0" marB="0">
                    <a:solidFill>
                      <a:schemeClr val="accent2">
                        <a:lumMod val="60000"/>
                        <a:lumOff val="40000"/>
                      </a:schemeClr>
                    </a:solidFill>
                  </a:tcPr>
                </a:tc>
                <a:extLst>
                  <a:ext uri="{0D108BD9-81ED-4DB2-BD59-A6C34878D82A}">
                    <a16:rowId xmlns:a16="http://schemas.microsoft.com/office/drawing/2014/main" val="1978078698"/>
                  </a:ext>
                </a:extLst>
              </a:tr>
              <a:tr h="2978574">
                <a:tc>
                  <a:txBody>
                    <a:bodyPr/>
                    <a:lstStyle/>
                    <a:p>
                      <a:pPr marL="0" marR="0" algn="l">
                        <a:spcBef>
                          <a:spcPts val="0"/>
                        </a:spcBef>
                        <a:spcAft>
                          <a:spcPts val="0"/>
                        </a:spcAft>
                      </a:pPr>
                      <a:endParaRPr lang="es-ES" sz="1000" b="1" dirty="0">
                        <a:solidFill>
                          <a:schemeClr val="tx1"/>
                        </a:solidFill>
                        <a:effectLst/>
                        <a:latin typeface="Arial" panose="020B0604020202020204" pitchFamily="34" charset="0"/>
                        <a:cs typeface="Arial" panose="020B0604020202020204" pitchFamily="34" charset="0"/>
                      </a:endParaRPr>
                    </a:p>
                    <a:p>
                      <a:pPr marL="0" marR="0" algn="l">
                        <a:spcBef>
                          <a:spcPts val="0"/>
                        </a:spcBef>
                        <a:spcAft>
                          <a:spcPts val="0"/>
                        </a:spcAft>
                      </a:pPr>
                      <a:r>
                        <a:rPr lang="es-ES" sz="1000" b="1" dirty="0">
                          <a:solidFill>
                            <a:schemeClr val="tx1"/>
                          </a:solidFill>
                          <a:effectLst/>
                          <a:latin typeface="Arial" panose="020B0604020202020204" pitchFamily="34" charset="0"/>
                          <a:cs typeface="Arial" panose="020B0604020202020204" pitchFamily="34" charset="0"/>
                        </a:rPr>
                        <a:t>A las 14:00 horas: Comida</a:t>
                      </a:r>
                      <a:endParaRPr lang="es-US" sz="1000" b="1" dirty="0">
                        <a:solidFill>
                          <a:schemeClr val="tx1"/>
                        </a:solidFill>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b="1" dirty="0">
                          <a:effectLst/>
                          <a:latin typeface="Arial" panose="020B0604020202020204" pitchFamily="34" charset="0"/>
                          <a:cs typeface="Arial" panose="020B0604020202020204" pitchFamily="34" charset="0"/>
                        </a:rPr>
                        <a:t>· 150 g. de puré de papas, elaborado con ½ taza de leche y 20 g. de manteca.</a:t>
                      </a:r>
                      <a:endParaRPr lang="es-US" sz="1000" b="1" dirty="0">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b="1" dirty="0">
                          <a:effectLst/>
                          <a:latin typeface="Arial" panose="020B0604020202020204" pitchFamily="34" charset="0"/>
                          <a:cs typeface="Arial" panose="020B0604020202020204" pitchFamily="34" charset="0"/>
                        </a:rPr>
                        <a:t>· 1 pieza de tomate grande (100 g.) aderezado con aceite.</a:t>
                      </a:r>
                      <a:endParaRPr lang="es-US" sz="1000" b="1" dirty="0">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b="1" dirty="0">
                          <a:effectLst/>
                          <a:latin typeface="Arial" panose="020B0604020202020204" pitchFamily="34" charset="0"/>
                          <a:cs typeface="Arial" panose="020B0604020202020204" pitchFamily="34" charset="0"/>
                        </a:rPr>
                        <a:t>· 80 g. de carne de ternera.</a:t>
                      </a:r>
                      <a:endParaRPr lang="es-US" sz="1000" b="1" dirty="0">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b="1" dirty="0">
                          <a:effectLst/>
                          <a:latin typeface="Arial" panose="020B0604020202020204" pitchFamily="34" charset="0"/>
                          <a:cs typeface="Arial" panose="020B0604020202020204" pitchFamily="34" charset="0"/>
                        </a:rPr>
                        <a:t>·  Acompañado con jugos naturales de fruta, pudiendo agregarse azúcar.</a:t>
                      </a:r>
                      <a:endParaRPr lang="es-US" sz="1000" b="1" dirty="0">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b="1" dirty="0">
                          <a:effectLst/>
                          <a:latin typeface="Arial" panose="020B0604020202020204" pitchFamily="34" charset="0"/>
                          <a:cs typeface="Arial" panose="020B0604020202020204" pitchFamily="34" charset="0"/>
                        </a:rPr>
                        <a:t>· 150 g. de helado de vainilla.</a:t>
                      </a:r>
                      <a:endParaRPr lang="es-US" sz="1000" b="1" dirty="0">
                        <a:effectLst/>
                        <a:latin typeface="Arial" panose="020B0604020202020204" pitchFamily="34" charset="0"/>
                        <a:cs typeface="Arial" panose="020B0604020202020204" pitchFamily="34" charset="0"/>
                      </a:endParaRPr>
                    </a:p>
                    <a:p>
                      <a:pPr marL="0" marR="0" algn="l">
                        <a:spcBef>
                          <a:spcPts val="0"/>
                        </a:spcBef>
                        <a:spcAft>
                          <a:spcPts val="0"/>
                        </a:spcAft>
                      </a:pPr>
                      <a:r>
                        <a:rPr lang="es-ES" sz="1000" b="1" dirty="0">
                          <a:effectLst/>
                          <a:latin typeface="Arial" panose="020B0604020202020204" pitchFamily="34" charset="0"/>
                          <a:cs typeface="Arial" panose="020B0604020202020204" pitchFamily="34" charset="0"/>
                        </a:rPr>
                        <a:t> </a:t>
                      </a:r>
                      <a:endParaRPr lang="es-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56511" marR="56511" marT="0" marB="0">
                    <a:solidFill>
                      <a:schemeClr val="accent2">
                        <a:lumMod val="75000"/>
                      </a:schemeClr>
                    </a:solidFill>
                  </a:tcPr>
                </a:tc>
                <a:tc>
                  <a:txBody>
                    <a:bodyPr/>
                    <a:lstStyle/>
                    <a:p>
                      <a:pPr marL="0" marR="0" algn="l">
                        <a:spcBef>
                          <a:spcPts val="0"/>
                        </a:spcBef>
                        <a:spcAft>
                          <a:spcPts val="0"/>
                        </a:spcAft>
                      </a:pPr>
                      <a:endParaRPr lang="es-ES" sz="1000" b="1" dirty="0">
                        <a:solidFill>
                          <a:schemeClr val="tx1"/>
                        </a:solidFill>
                        <a:effectLst/>
                        <a:latin typeface="Arial" panose="020B0604020202020204" pitchFamily="34" charset="0"/>
                        <a:cs typeface="Arial" panose="020B0604020202020204" pitchFamily="34" charset="0"/>
                      </a:endParaRPr>
                    </a:p>
                    <a:p>
                      <a:pPr marL="0" marR="0" algn="l">
                        <a:spcBef>
                          <a:spcPts val="0"/>
                        </a:spcBef>
                        <a:spcAft>
                          <a:spcPts val="0"/>
                        </a:spcAft>
                      </a:pPr>
                      <a:r>
                        <a:rPr lang="es-ES" sz="1000" b="1" dirty="0">
                          <a:solidFill>
                            <a:schemeClr val="tx1"/>
                          </a:solidFill>
                          <a:effectLst/>
                          <a:latin typeface="Arial" panose="020B0604020202020204" pitchFamily="34" charset="0"/>
                          <a:cs typeface="Arial" panose="020B0604020202020204" pitchFamily="34" charset="0"/>
                        </a:rPr>
                        <a:t>A las 17:00 horas</a:t>
                      </a:r>
                    </a:p>
                    <a:p>
                      <a:pPr marL="0" marR="0" algn="l">
                        <a:spcBef>
                          <a:spcPts val="0"/>
                        </a:spcBef>
                        <a:spcAft>
                          <a:spcPts val="0"/>
                        </a:spcAft>
                      </a:pPr>
                      <a:endParaRPr lang="es-US" sz="1000" b="1" dirty="0">
                        <a:solidFill>
                          <a:schemeClr val="tx1"/>
                        </a:solidFill>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b="1" dirty="0">
                          <a:solidFill>
                            <a:schemeClr val="bg1"/>
                          </a:solidFill>
                          <a:effectLst/>
                          <a:latin typeface="Arial" panose="020B0604020202020204" pitchFamily="34" charset="0"/>
                          <a:cs typeface="Arial" panose="020B0604020202020204" pitchFamily="34" charset="0"/>
                        </a:rPr>
                        <a:t>· Una taza de café o té con 1 ½ cucharada de crema de leche o leche entera y azúcar,</a:t>
                      </a:r>
                      <a:endParaRPr lang="es-US" sz="1000" b="1" dirty="0">
                        <a:solidFill>
                          <a:schemeClr val="bg1"/>
                        </a:solidFill>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b="1" dirty="0">
                          <a:solidFill>
                            <a:schemeClr val="bg1"/>
                          </a:solidFill>
                          <a:effectLst/>
                          <a:latin typeface="Arial" panose="020B0604020202020204" pitchFamily="34" charset="0"/>
                          <a:cs typeface="Arial" panose="020B0604020202020204" pitchFamily="34" charset="0"/>
                        </a:rPr>
                        <a:t>galletas untadas con mantequilla o margarina.</a:t>
                      </a:r>
                      <a:endParaRPr lang="es-US" sz="1000" b="1" dirty="0">
                        <a:solidFill>
                          <a:schemeClr val="bg1"/>
                        </a:solidFill>
                        <a:effectLst/>
                        <a:latin typeface="Arial" panose="020B0604020202020204" pitchFamily="34" charset="0"/>
                        <a:cs typeface="Arial" panose="020B0604020202020204" pitchFamily="34" charset="0"/>
                      </a:endParaRPr>
                    </a:p>
                    <a:p>
                      <a:pPr marL="0" marR="0" algn="l">
                        <a:spcBef>
                          <a:spcPts val="0"/>
                        </a:spcBef>
                        <a:spcAft>
                          <a:spcPts val="0"/>
                        </a:spcAft>
                      </a:pPr>
                      <a:r>
                        <a:rPr lang="es-ES" sz="1000" b="1" dirty="0">
                          <a:solidFill>
                            <a:schemeClr val="bg1"/>
                          </a:solidFill>
                          <a:effectLst/>
                          <a:latin typeface="Arial" panose="020B0604020202020204" pitchFamily="34" charset="0"/>
                          <a:cs typeface="Arial" panose="020B0604020202020204" pitchFamily="34" charset="0"/>
                        </a:rPr>
                        <a:t> </a:t>
                      </a:r>
                      <a:endParaRPr lang="es-US"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6511" marR="56511" marT="0" marB="0">
                    <a:solidFill>
                      <a:srgbClr val="92D050"/>
                    </a:solidFill>
                  </a:tcPr>
                </a:tc>
                <a:tc>
                  <a:txBody>
                    <a:bodyPr/>
                    <a:lstStyle/>
                    <a:p>
                      <a:pPr marL="0" marR="0" algn="l">
                        <a:spcBef>
                          <a:spcPts val="0"/>
                        </a:spcBef>
                        <a:spcAft>
                          <a:spcPts val="0"/>
                        </a:spcAft>
                      </a:pPr>
                      <a:endParaRPr lang="es-ES" sz="1000" b="1" dirty="0">
                        <a:solidFill>
                          <a:schemeClr val="tx1"/>
                        </a:solidFill>
                        <a:effectLst/>
                        <a:latin typeface="Arial" panose="020B0604020202020204" pitchFamily="34" charset="0"/>
                        <a:cs typeface="Arial" panose="020B0604020202020204" pitchFamily="34" charset="0"/>
                      </a:endParaRPr>
                    </a:p>
                    <a:p>
                      <a:pPr marL="0" marR="0" algn="l">
                        <a:spcBef>
                          <a:spcPts val="0"/>
                        </a:spcBef>
                        <a:spcAft>
                          <a:spcPts val="0"/>
                        </a:spcAft>
                      </a:pPr>
                      <a:r>
                        <a:rPr lang="es-ES" sz="1000" b="1" dirty="0">
                          <a:solidFill>
                            <a:schemeClr val="tx1"/>
                          </a:solidFill>
                          <a:effectLst/>
                          <a:latin typeface="Arial" panose="020B0604020202020204" pitchFamily="34" charset="0"/>
                          <a:cs typeface="Arial" panose="020B0604020202020204" pitchFamily="34" charset="0"/>
                        </a:rPr>
                        <a:t>A las 21:00 horas: Cena</a:t>
                      </a:r>
                    </a:p>
                    <a:p>
                      <a:pPr marL="0" marR="0" algn="l">
                        <a:spcBef>
                          <a:spcPts val="0"/>
                        </a:spcBef>
                        <a:spcAft>
                          <a:spcPts val="0"/>
                        </a:spcAft>
                      </a:pPr>
                      <a:endParaRPr lang="es-US" sz="1000" b="1" dirty="0">
                        <a:solidFill>
                          <a:schemeClr val="tx1"/>
                        </a:solidFill>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dirty="0">
                          <a:solidFill>
                            <a:schemeClr val="bg1"/>
                          </a:solidFill>
                          <a:effectLst/>
                          <a:latin typeface="Arial" panose="020B0604020202020204" pitchFamily="34" charset="0"/>
                          <a:cs typeface="Arial" panose="020B0604020202020204" pitchFamily="34" charset="0"/>
                        </a:rPr>
                        <a:t>· </a:t>
                      </a:r>
                      <a:r>
                        <a:rPr lang="es-ES" sz="1000" b="1" dirty="0">
                          <a:solidFill>
                            <a:schemeClr val="bg1"/>
                          </a:solidFill>
                          <a:effectLst/>
                          <a:latin typeface="Arial" panose="020B0604020202020204" pitchFamily="34" charset="0"/>
                          <a:cs typeface="Arial" panose="020B0604020202020204" pitchFamily="34" charset="0"/>
                        </a:rPr>
                        <a:t>Verduras varias (Ejemplo: 50 g. de zanahorias, 30 g. de alcachofas y 30 g. de espárragos, aderezados con aceite de oliva).</a:t>
                      </a:r>
                      <a:endParaRPr lang="es-US" sz="1000" b="1" dirty="0">
                        <a:solidFill>
                          <a:schemeClr val="bg1"/>
                        </a:solidFill>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b="1" dirty="0">
                          <a:solidFill>
                            <a:schemeClr val="bg1"/>
                          </a:solidFill>
                          <a:effectLst/>
                          <a:latin typeface="Arial" panose="020B0604020202020204" pitchFamily="34" charset="0"/>
                          <a:cs typeface="Arial" panose="020B0604020202020204" pitchFamily="34" charset="0"/>
                        </a:rPr>
                        <a:t>·  Un huevo, dos rebanadas de pan blanco (30 g.), un vaso de jugo de frutas (se puede añadir algo de azúcar). Postre: frutas en compota (puede ser de manzanas o pera, 50 g. aprox., preparada con 10g. de azúcar).</a:t>
                      </a:r>
                      <a:endParaRPr lang="es-US" sz="1000" b="1" dirty="0">
                        <a:solidFill>
                          <a:schemeClr val="bg1"/>
                        </a:solidFill>
                        <a:effectLst/>
                        <a:latin typeface="Arial" panose="020B0604020202020204" pitchFamily="34" charset="0"/>
                        <a:cs typeface="Arial" panose="020B0604020202020204" pitchFamily="34" charset="0"/>
                      </a:endParaRPr>
                    </a:p>
                    <a:p>
                      <a:pPr marL="0" marR="0" algn="l">
                        <a:spcBef>
                          <a:spcPts val="0"/>
                        </a:spcBef>
                        <a:spcAft>
                          <a:spcPts val="0"/>
                        </a:spcAft>
                      </a:pPr>
                      <a:r>
                        <a:rPr lang="es-ES" sz="1000" b="1" dirty="0">
                          <a:solidFill>
                            <a:schemeClr val="bg1"/>
                          </a:solidFill>
                          <a:effectLst/>
                          <a:latin typeface="Arial" panose="020B0604020202020204" pitchFamily="34" charset="0"/>
                          <a:cs typeface="Arial" panose="020B0604020202020204" pitchFamily="34" charset="0"/>
                        </a:rPr>
                        <a:t> </a:t>
                      </a:r>
                      <a:endParaRPr lang="es-US"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6511" marR="56511" marT="0" marB="0">
                    <a:solidFill>
                      <a:schemeClr val="accent5"/>
                    </a:solidFill>
                  </a:tcPr>
                </a:tc>
                <a:tc>
                  <a:txBody>
                    <a:bodyPr/>
                    <a:lstStyle/>
                    <a:p>
                      <a:pPr marL="0" marR="0" algn="l">
                        <a:spcBef>
                          <a:spcPts val="0"/>
                        </a:spcBef>
                        <a:spcAft>
                          <a:spcPts val="0"/>
                        </a:spcAft>
                      </a:pPr>
                      <a:endParaRPr lang="es-ES" sz="1000" b="1" dirty="0">
                        <a:solidFill>
                          <a:schemeClr val="tx1"/>
                        </a:solidFill>
                        <a:effectLst/>
                        <a:latin typeface="Arial" panose="020B0604020202020204" pitchFamily="34" charset="0"/>
                        <a:cs typeface="Arial" panose="020B0604020202020204" pitchFamily="34" charset="0"/>
                      </a:endParaRPr>
                    </a:p>
                    <a:p>
                      <a:pPr marL="0" marR="0" algn="l">
                        <a:spcBef>
                          <a:spcPts val="0"/>
                        </a:spcBef>
                        <a:spcAft>
                          <a:spcPts val="0"/>
                        </a:spcAft>
                      </a:pPr>
                      <a:r>
                        <a:rPr lang="es-ES" sz="1000" b="1" dirty="0">
                          <a:solidFill>
                            <a:schemeClr val="tx1"/>
                          </a:solidFill>
                          <a:effectLst/>
                          <a:latin typeface="Arial" panose="020B0604020202020204" pitchFamily="34" charset="0"/>
                          <a:cs typeface="Arial" panose="020B0604020202020204" pitchFamily="34" charset="0"/>
                        </a:rPr>
                        <a:t>A las 23:00 horas</a:t>
                      </a:r>
                    </a:p>
                    <a:p>
                      <a:pPr marL="0" marR="0" algn="l">
                        <a:spcBef>
                          <a:spcPts val="0"/>
                        </a:spcBef>
                        <a:spcAft>
                          <a:spcPts val="0"/>
                        </a:spcAft>
                      </a:pPr>
                      <a:endParaRPr lang="es-US" sz="1000" b="1" dirty="0">
                        <a:solidFill>
                          <a:schemeClr val="tx1"/>
                        </a:solidFill>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s-ES" sz="1000" dirty="0">
                          <a:effectLst/>
                          <a:latin typeface="Arial" panose="020B0604020202020204" pitchFamily="34" charset="0"/>
                          <a:cs typeface="Arial" panose="020B0604020202020204" pitchFamily="34" charset="0"/>
                        </a:rPr>
                        <a:t>·</a:t>
                      </a:r>
                      <a:r>
                        <a:rPr lang="es-ES" sz="1000" b="1" dirty="0">
                          <a:effectLst/>
                          <a:latin typeface="Arial" panose="020B0604020202020204" pitchFamily="34" charset="0"/>
                          <a:cs typeface="Arial" panose="020B0604020202020204" pitchFamily="34" charset="0"/>
                        </a:rPr>
                        <a:t> </a:t>
                      </a:r>
                      <a:r>
                        <a:rPr lang="es-ES" sz="1000" b="1" dirty="0">
                          <a:solidFill>
                            <a:schemeClr val="bg1"/>
                          </a:solidFill>
                          <a:effectLst/>
                          <a:latin typeface="Arial" panose="020B0604020202020204" pitchFamily="34" charset="0"/>
                          <a:cs typeface="Arial" panose="020B0604020202020204" pitchFamily="34" charset="0"/>
                        </a:rPr>
                        <a:t>50g. de ciruelas secas o pasas de uva, o de dulce de membrillo.</a:t>
                      </a:r>
                      <a:endParaRPr lang="es-US" sz="1000" b="1" dirty="0">
                        <a:solidFill>
                          <a:schemeClr val="bg1"/>
                        </a:solidFill>
                        <a:effectLst/>
                        <a:latin typeface="Arial" panose="020B0604020202020204" pitchFamily="34" charset="0"/>
                        <a:cs typeface="Arial" panose="020B0604020202020204" pitchFamily="34" charset="0"/>
                      </a:endParaRPr>
                    </a:p>
                    <a:p>
                      <a:pPr marL="0" marR="0" algn="l">
                        <a:spcBef>
                          <a:spcPts val="0"/>
                        </a:spcBef>
                        <a:spcAft>
                          <a:spcPts val="0"/>
                        </a:spcAft>
                      </a:pPr>
                      <a:r>
                        <a:rPr lang="es-ES" sz="1000" dirty="0">
                          <a:effectLst/>
                          <a:latin typeface="Arial" panose="020B0604020202020204" pitchFamily="34" charset="0"/>
                          <a:cs typeface="Arial" panose="020B0604020202020204" pitchFamily="34" charset="0"/>
                        </a:rPr>
                        <a:t> </a:t>
                      </a:r>
                      <a:endParaRPr lang="es-US" sz="1000" dirty="0">
                        <a:effectLst/>
                        <a:latin typeface="Arial" panose="020B0604020202020204" pitchFamily="34" charset="0"/>
                        <a:cs typeface="Arial" panose="020B0604020202020204" pitchFamily="34" charset="0"/>
                      </a:endParaRPr>
                    </a:p>
                    <a:p>
                      <a:pPr marL="0" marR="0" algn="l">
                        <a:spcBef>
                          <a:spcPts val="0"/>
                        </a:spcBef>
                        <a:spcAft>
                          <a:spcPts val="0"/>
                        </a:spcAft>
                      </a:pPr>
                      <a:r>
                        <a:rPr lang="es-ES" sz="1000" dirty="0">
                          <a:effectLst/>
                          <a:latin typeface="Arial" panose="020B0604020202020204" pitchFamily="34" charset="0"/>
                          <a:cs typeface="Arial" panose="020B0604020202020204" pitchFamily="34" charset="0"/>
                        </a:rPr>
                        <a:t> </a:t>
                      </a:r>
                      <a:endParaRPr lang="es-US" sz="1000" dirty="0">
                        <a:effectLst/>
                        <a:latin typeface="Arial" panose="020B0604020202020204" pitchFamily="34" charset="0"/>
                        <a:cs typeface="Arial" panose="020B0604020202020204" pitchFamily="34" charset="0"/>
                      </a:endParaRPr>
                    </a:p>
                    <a:p>
                      <a:pPr marL="0" marR="0" algn="l">
                        <a:spcBef>
                          <a:spcPts val="0"/>
                        </a:spcBef>
                        <a:spcAft>
                          <a:spcPts val="0"/>
                        </a:spcAft>
                      </a:pPr>
                      <a:r>
                        <a:rPr lang="es-ES" sz="1000" dirty="0">
                          <a:effectLst/>
                          <a:latin typeface="Arial" panose="020B0604020202020204" pitchFamily="34" charset="0"/>
                          <a:cs typeface="Arial" panose="020B0604020202020204" pitchFamily="34" charset="0"/>
                        </a:rPr>
                        <a:t> </a:t>
                      </a:r>
                      <a:endParaRPr lang="es-US" sz="1000" dirty="0">
                        <a:effectLst/>
                        <a:latin typeface="Arial" panose="020B0604020202020204" pitchFamily="34" charset="0"/>
                        <a:cs typeface="Arial" panose="020B0604020202020204" pitchFamily="34" charset="0"/>
                      </a:endParaRPr>
                    </a:p>
                    <a:p>
                      <a:pPr marL="0" marR="0" algn="l">
                        <a:spcBef>
                          <a:spcPts val="0"/>
                        </a:spcBef>
                        <a:spcAft>
                          <a:spcPts val="0"/>
                        </a:spcAft>
                      </a:pPr>
                      <a:r>
                        <a:rPr lang="es-ES" sz="1000" dirty="0">
                          <a:effectLst/>
                          <a:latin typeface="Arial" panose="020B0604020202020204" pitchFamily="34" charset="0"/>
                          <a:cs typeface="Arial" panose="020B0604020202020204" pitchFamily="34" charset="0"/>
                        </a:rPr>
                        <a:t> </a:t>
                      </a:r>
                      <a:endParaRPr lang="es-US" sz="1000" dirty="0">
                        <a:effectLst/>
                        <a:latin typeface="Arial" panose="020B0604020202020204" pitchFamily="34" charset="0"/>
                        <a:cs typeface="Arial" panose="020B0604020202020204" pitchFamily="34" charset="0"/>
                      </a:endParaRPr>
                    </a:p>
                    <a:p>
                      <a:pPr marL="0" marR="0" algn="l">
                        <a:spcBef>
                          <a:spcPts val="0"/>
                        </a:spcBef>
                        <a:spcAft>
                          <a:spcPts val="0"/>
                        </a:spcAft>
                      </a:pPr>
                      <a:r>
                        <a:rPr lang="es-ES" sz="1000" dirty="0">
                          <a:effectLst/>
                          <a:latin typeface="Arial" panose="020B0604020202020204" pitchFamily="34" charset="0"/>
                          <a:cs typeface="Arial" panose="020B0604020202020204" pitchFamily="34" charset="0"/>
                        </a:rPr>
                        <a:t> </a:t>
                      </a:r>
                      <a:endParaRPr lang="es-US" sz="1000" dirty="0">
                        <a:effectLst/>
                        <a:latin typeface="Arial" panose="020B0604020202020204" pitchFamily="34" charset="0"/>
                        <a:cs typeface="Arial" panose="020B0604020202020204" pitchFamily="34" charset="0"/>
                      </a:endParaRPr>
                    </a:p>
                    <a:p>
                      <a:pPr marL="0" marR="0" algn="l">
                        <a:spcBef>
                          <a:spcPts val="0"/>
                        </a:spcBef>
                        <a:spcAft>
                          <a:spcPts val="0"/>
                        </a:spcAft>
                      </a:pPr>
                      <a:r>
                        <a:rPr lang="es-ES" sz="1000" dirty="0">
                          <a:effectLst/>
                          <a:latin typeface="Arial" panose="020B0604020202020204" pitchFamily="34" charset="0"/>
                          <a:cs typeface="Arial" panose="020B0604020202020204" pitchFamily="34" charset="0"/>
                        </a:rPr>
                        <a:t> </a:t>
                      </a:r>
                      <a:endParaRPr lang="es-US" sz="1000" dirty="0">
                        <a:effectLst/>
                        <a:latin typeface="Arial" panose="020B0604020202020204" pitchFamily="34" charset="0"/>
                        <a:cs typeface="Arial" panose="020B0604020202020204" pitchFamily="34" charset="0"/>
                      </a:endParaRPr>
                    </a:p>
                    <a:p>
                      <a:pPr marL="0" marR="0" algn="l">
                        <a:spcBef>
                          <a:spcPts val="0"/>
                        </a:spcBef>
                        <a:spcAft>
                          <a:spcPts val="0"/>
                        </a:spcAft>
                      </a:pPr>
                      <a:r>
                        <a:rPr lang="es-ES" sz="1000" dirty="0">
                          <a:effectLst/>
                          <a:latin typeface="Arial" panose="020B0604020202020204" pitchFamily="34" charset="0"/>
                          <a:cs typeface="Arial" panose="020B0604020202020204" pitchFamily="34" charset="0"/>
                        </a:rPr>
                        <a:t> </a:t>
                      </a:r>
                      <a:endParaRPr lang="es-US" sz="1000" dirty="0">
                        <a:effectLst/>
                        <a:latin typeface="Arial" panose="020B0604020202020204" pitchFamily="34" charset="0"/>
                        <a:ea typeface="Times New Roman" panose="02020603050405020304" pitchFamily="18" charset="0"/>
                        <a:cs typeface="Arial" panose="020B0604020202020204" pitchFamily="34" charset="0"/>
                      </a:endParaRPr>
                    </a:p>
                  </a:txBody>
                  <a:tcPr marL="56511" marR="56511" marT="0" marB="0">
                    <a:solidFill>
                      <a:srgbClr val="EA97D2"/>
                    </a:solidFill>
                  </a:tcPr>
                </a:tc>
                <a:extLst>
                  <a:ext uri="{0D108BD9-81ED-4DB2-BD59-A6C34878D82A}">
                    <a16:rowId xmlns:a16="http://schemas.microsoft.com/office/drawing/2014/main" val="1877435286"/>
                  </a:ext>
                </a:extLst>
              </a:tr>
            </a:tbl>
          </a:graphicData>
        </a:graphic>
      </p:graphicFrame>
      <p:sp>
        <p:nvSpPr>
          <p:cNvPr id="4" name="Título 1">
            <a:extLst>
              <a:ext uri="{FF2B5EF4-FFF2-40B4-BE49-F238E27FC236}">
                <a16:creationId xmlns:a16="http://schemas.microsoft.com/office/drawing/2014/main" id="{80C129BD-8F98-F44A-B883-07BA14980DB3}"/>
              </a:ext>
            </a:extLst>
          </p:cNvPr>
          <p:cNvSpPr txBox="1">
            <a:spLocks/>
          </p:cNvSpPr>
          <p:nvPr/>
        </p:nvSpPr>
        <p:spPr>
          <a:xfrm>
            <a:off x="6924907" y="1330037"/>
            <a:ext cx="4884233" cy="2517134"/>
          </a:xfrm>
          <a:prstGeom prst="rect">
            <a:avLst/>
          </a:prstGeom>
          <a:solidFill>
            <a:srgbClr val="BDD7EF"/>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1400" b="1" dirty="0">
              <a:latin typeface="Arial" panose="020B0604020202020204" pitchFamily="34" charset="0"/>
              <a:cs typeface="Arial" panose="020B0604020202020204" pitchFamily="34" charset="0"/>
            </a:endParaRPr>
          </a:p>
        </p:txBody>
      </p:sp>
      <p:sp>
        <p:nvSpPr>
          <p:cNvPr id="6" name="Marcador de texto 4">
            <a:extLst>
              <a:ext uri="{FF2B5EF4-FFF2-40B4-BE49-F238E27FC236}">
                <a16:creationId xmlns:a16="http://schemas.microsoft.com/office/drawing/2014/main" id="{D7E077D6-11DF-024B-B7C7-178037A0A65C}"/>
              </a:ext>
            </a:extLst>
          </p:cNvPr>
          <p:cNvSpPr txBox="1">
            <a:spLocks/>
          </p:cNvSpPr>
          <p:nvPr/>
        </p:nvSpPr>
        <p:spPr>
          <a:xfrm>
            <a:off x="6924906" y="3958523"/>
            <a:ext cx="4884233" cy="2400713"/>
          </a:xfrm>
          <a:prstGeom prst="rect">
            <a:avLst/>
          </a:prstGeom>
          <a:solidFill>
            <a:schemeClr val="accent4">
              <a:lumMod val="60000"/>
              <a:lumOff val="4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S" sz="1400" b="1" dirty="0">
              <a:latin typeface="Arial" panose="020B0604020202020204" pitchFamily="34" charset="0"/>
              <a:cs typeface="Arial" panose="020B0604020202020204" pitchFamily="34" charset="0"/>
            </a:endParaRPr>
          </a:p>
        </p:txBody>
      </p:sp>
      <p:pic>
        <p:nvPicPr>
          <p:cNvPr id="7" name="Audio 1">
            <a:hlinkClick r:id="" action="ppaction://media"/>
            <a:extLst>
              <a:ext uri="{FF2B5EF4-FFF2-40B4-BE49-F238E27FC236}">
                <a16:creationId xmlns:a16="http://schemas.microsoft.com/office/drawing/2014/main" id="{E848598A-A1B7-C947-8551-EE2A7D380DB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
        <p:nvSpPr>
          <p:cNvPr id="2" name="CuadroTexto 1">
            <a:extLst>
              <a:ext uri="{FF2B5EF4-FFF2-40B4-BE49-F238E27FC236}">
                <a16:creationId xmlns:a16="http://schemas.microsoft.com/office/drawing/2014/main" id="{1FD6B650-9C3B-5B4F-A89B-312F3172EDA9}"/>
              </a:ext>
            </a:extLst>
          </p:cNvPr>
          <p:cNvSpPr txBox="1"/>
          <p:nvPr/>
        </p:nvSpPr>
        <p:spPr>
          <a:xfrm>
            <a:off x="6970111" y="2191166"/>
            <a:ext cx="4793821" cy="1600438"/>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NO, no es una dieta equilibrada para los requerimientos nutricionales de la estudiante, porque contiene proteínas, carbohidratos, lípidos y vitaminas en cantidades elevadas. No es recomendable, porque  considerando su peso, estatura y actividad ligera, necesita como mínimo 2120,7 kcal. Con esta dieta podría aumentar su masa corporal y presentar sobrepeso.</a:t>
            </a:r>
            <a:endParaRPr lang="es-CL" sz="1400" dirty="0"/>
          </a:p>
        </p:txBody>
      </p:sp>
      <p:sp>
        <p:nvSpPr>
          <p:cNvPr id="3" name="CuadroTexto 2">
            <a:extLst>
              <a:ext uri="{FF2B5EF4-FFF2-40B4-BE49-F238E27FC236}">
                <a16:creationId xmlns:a16="http://schemas.microsoft.com/office/drawing/2014/main" id="{847978DB-A534-D54F-AE4F-CF194835684E}"/>
              </a:ext>
            </a:extLst>
          </p:cNvPr>
          <p:cNvSpPr txBox="1"/>
          <p:nvPr/>
        </p:nvSpPr>
        <p:spPr>
          <a:xfrm>
            <a:off x="6970111" y="1427604"/>
            <a:ext cx="4528988" cy="738664"/>
          </a:xfrm>
          <a:prstGeom prst="rect">
            <a:avLst/>
          </a:prstGeom>
          <a:noFill/>
        </p:spPr>
        <p:txBody>
          <a:bodyPr wrap="square" rtlCol="0">
            <a:spAutoFit/>
          </a:bodyPr>
          <a:lstStyle/>
          <a:p>
            <a:r>
              <a:rPr lang="es-ES" sz="1400" b="1" dirty="0">
                <a:latin typeface="Arial" panose="020B0604020202020204" pitchFamily="34" charset="0"/>
                <a:cs typeface="Arial" panose="020B0604020202020204" pitchFamily="34" charset="0"/>
              </a:rPr>
              <a:t>a.-¿Es equilibrada y/o recomendada la dieta consumida por la estudiante, según sus requerimientos nutricionales? Justifica</a:t>
            </a:r>
          </a:p>
        </p:txBody>
      </p:sp>
      <p:sp>
        <p:nvSpPr>
          <p:cNvPr id="10" name="CuadroTexto 9">
            <a:extLst>
              <a:ext uri="{FF2B5EF4-FFF2-40B4-BE49-F238E27FC236}">
                <a16:creationId xmlns:a16="http://schemas.microsoft.com/office/drawing/2014/main" id="{9B28FD3D-1CE5-4248-9B0B-1FDA08292E2E}"/>
              </a:ext>
            </a:extLst>
          </p:cNvPr>
          <p:cNvSpPr txBox="1"/>
          <p:nvPr/>
        </p:nvSpPr>
        <p:spPr>
          <a:xfrm>
            <a:off x="7103327" y="4897658"/>
            <a:ext cx="4261359" cy="1061829"/>
          </a:xfrm>
          <a:prstGeom prst="rect">
            <a:avLst/>
          </a:prstGeom>
          <a:noFill/>
        </p:spPr>
        <p:txBody>
          <a:bodyPr wrap="square" rtlCol="0">
            <a:spAutoFit/>
          </a:bodyPr>
          <a:lstStyle/>
          <a:p>
            <a:pPr marL="342900" indent="-342900">
              <a:lnSpc>
                <a:spcPct val="150000"/>
              </a:lnSpc>
              <a:buFont typeface="+mj-lt"/>
              <a:buAutoNum type="arabicPeriod"/>
            </a:pPr>
            <a:r>
              <a:rPr lang="es-ES" sz="1400" dirty="0">
                <a:latin typeface="Arial" panose="020B0604020202020204" pitchFamily="34" charset="0"/>
                <a:cs typeface="Arial" panose="020B0604020202020204" pitchFamily="34" charset="0"/>
              </a:rPr>
              <a:t>Aumentaría su masa corporal.</a:t>
            </a:r>
          </a:p>
          <a:p>
            <a:pPr marL="342900">
              <a:buFont typeface="+mj-lt"/>
              <a:buAutoNum type="arabicPeriod"/>
            </a:pPr>
            <a:endParaRPr lang="es-ES" sz="1400" dirty="0">
              <a:latin typeface="Arial" panose="020B0604020202020204" pitchFamily="34" charset="0"/>
              <a:cs typeface="Arial" panose="020B0604020202020204" pitchFamily="34" charset="0"/>
            </a:endParaRPr>
          </a:p>
          <a:p>
            <a:pPr marL="342900" indent="-342900">
              <a:buFont typeface="+mj-lt"/>
              <a:buAutoNum type="arabicPeriod"/>
            </a:pPr>
            <a:r>
              <a:rPr lang="es-ES" sz="1400" dirty="0">
                <a:latin typeface="Arial" panose="020B0604020202020204" pitchFamily="34" charset="0"/>
                <a:cs typeface="Arial" panose="020B0604020202020204" pitchFamily="34" charset="0"/>
              </a:rPr>
              <a:t>Si no realiza actividad física podría presentar sobrepeso u obesidad.</a:t>
            </a:r>
            <a:endParaRPr lang="es-US" sz="1400"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4AFFD456-EF41-8A47-BE8E-09F70D89F772}"/>
              </a:ext>
            </a:extLst>
          </p:cNvPr>
          <p:cNvSpPr txBox="1"/>
          <p:nvPr/>
        </p:nvSpPr>
        <p:spPr>
          <a:xfrm>
            <a:off x="7103327" y="4103649"/>
            <a:ext cx="4482790" cy="738664"/>
          </a:xfrm>
          <a:prstGeom prst="rect">
            <a:avLst/>
          </a:prstGeom>
          <a:noFill/>
        </p:spPr>
        <p:txBody>
          <a:bodyPr wrap="square" rtlCol="0">
            <a:spAutoFit/>
          </a:bodyPr>
          <a:lstStyle/>
          <a:p>
            <a:r>
              <a:rPr lang="es-ES" sz="1400" b="1" dirty="0">
                <a:latin typeface="Arial" panose="020B0604020202020204" pitchFamily="34" charset="0"/>
                <a:cs typeface="Arial" panose="020B0604020202020204" pitchFamily="34" charset="0"/>
              </a:rPr>
              <a:t>b.- Mencione 2 efectos que tendría para la salud de la estudiante el practicar este tipo de dieta por un tiempo prolongado.</a:t>
            </a:r>
            <a:endParaRPr lang="es-US" sz="1400" dirty="0"/>
          </a:p>
        </p:txBody>
      </p:sp>
    </p:spTree>
    <p:custDataLst>
      <p:tags r:id="rId1"/>
    </p:custDataLst>
    <p:extLst>
      <p:ext uri="{BB962C8B-B14F-4D97-AF65-F5344CB8AC3E}">
        <p14:creationId xmlns:p14="http://schemas.microsoft.com/office/powerpoint/2010/main" val="1004926557"/>
      </p:ext>
    </p:extLst>
  </p:cSld>
  <p:clrMapOvr>
    <a:masterClrMapping/>
  </p:clrMapOvr>
  <mc:AlternateContent xmlns:mc="http://schemas.openxmlformats.org/markup-compatibility/2006" xmlns:p14="http://schemas.microsoft.com/office/powerpoint/2010/main">
    <mc:Choice Requires="p14">
      <p:transition spd="slow" p14:dur="2000" advTm="90330"/>
    </mc:Choice>
    <mc:Fallback xmlns="">
      <p:transition spd="slow" advTm="90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p:stCondLst>
                              <p:cond delay="500"/>
                            </p:stCondLst>
                            <p:childTnLst>
                              <p:par>
                                <p:cTn id="13" presetID="12" presetClass="entr" presetSubtype="8" fill="hold" nodeType="afterEffect">
                                  <p:stCondLst>
                                    <p:cond delay="12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ppt_x</p:attrName>
                                        </p:attrNameLst>
                                      </p:cBhvr>
                                      <p:tavLst>
                                        <p:tav tm="0">
                                          <p:val>
                                            <p:strVal val="#ppt_x-#ppt_w*1.125000"/>
                                          </p:val>
                                        </p:tav>
                                        <p:tav tm="100000">
                                          <p:val>
                                            <p:strVal val="#ppt_x"/>
                                          </p:val>
                                        </p:tav>
                                      </p:tavLst>
                                    </p:anim>
                                    <p:animEffect transition="in" filter="wipe(right)">
                                      <p:cBhvr>
                                        <p:cTn id="16" dur="500"/>
                                        <p:tgtEl>
                                          <p:spTgt spid="8"/>
                                        </p:tgtEl>
                                      </p:cBhvr>
                                    </p:animEffect>
                                  </p:childTnLst>
                                </p:cTn>
                              </p:par>
                            </p:childTnLst>
                          </p:cTn>
                        </p:par>
                        <p:par>
                          <p:cTn id="17" fill="hold">
                            <p:stCondLst>
                              <p:cond delay="13000"/>
                            </p:stCondLst>
                            <p:childTnLst>
                              <p:par>
                                <p:cTn id="18" presetID="12" presetClass="entr" presetSubtype="2" fill="hold" grpId="0" nodeType="afterEffect">
                                  <p:stCondLst>
                                    <p:cond delay="1200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p:tgtEl>
                                          <p:spTgt spid="4"/>
                                        </p:tgtEl>
                                        <p:attrNameLst>
                                          <p:attrName>ppt_x</p:attrName>
                                        </p:attrNameLst>
                                      </p:cBhvr>
                                      <p:tavLst>
                                        <p:tav tm="0">
                                          <p:val>
                                            <p:strVal val="#ppt_x+#ppt_w*1.125000"/>
                                          </p:val>
                                        </p:tav>
                                        <p:tav tm="100000">
                                          <p:val>
                                            <p:strVal val="#ppt_x"/>
                                          </p:val>
                                        </p:tav>
                                      </p:tavLst>
                                    </p:anim>
                                    <p:animEffect transition="in" filter="wipe(left)">
                                      <p:cBhvr>
                                        <p:cTn id="21" dur="500"/>
                                        <p:tgtEl>
                                          <p:spTgt spid="4"/>
                                        </p:tgtEl>
                                      </p:cBhvr>
                                    </p:animEffect>
                                  </p:childTnLst>
                                </p:cTn>
                              </p:par>
                            </p:childTnLst>
                          </p:cTn>
                        </p:par>
                        <p:par>
                          <p:cTn id="22" fill="hold">
                            <p:stCondLst>
                              <p:cond delay="25500"/>
                            </p:stCondLst>
                            <p:childTnLst>
                              <p:par>
                                <p:cTn id="23" presetID="9"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par>
                          <p:cTn id="26" fill="hold">
                            <p:stCondLst>
                              <p:cond delay="26000"/>
                            </p:stCondLst>
                            <p:childTnLst>
                              <p:par>
                                <p:cTn id="27" presetID="9" presetClass="entr" presetSubtype="0" fill="hold" grpId="0" nodeType="afterEffect">
                                  <p:stCondLst>
                                    <p:cond delay="7500"/>
                                  </p:stCondLst>
                                  <p:childTnLst>
                                    <p:set>
                                      <p:cBhvr>
                                        <p:cTn id="28" dur="1" fill="hold">
                                          <p:stCondLst>
                                            <p:cond delay="0"/>
                                          </p:stCondLst>
                                        </p:cTn>
                                        <p:tgtEl>
                                          <p:spTgt spid="2"/>
                                        </p:tgtEl>
                                        <p:attrNameLst>
                                          <p:attrName>style.visibility</p:attrName>
                                        </p:attrNameLst>
                                      </p:cBhvr>
                                      <p:to>
                                        <p:strVal val="visible"/>
                                      </p:to>
                                    </p:set>
                                    <p:animEffect transition="in" filter="dissolve">
                                      <p:cBhvr>
                                        <p:cTn id="29" dur="500"/>
                                        <p:tgtEl>
                                          <p:spTgt spid="2"/>
                                        </p:tgtEl>
                                      </p:cBhvr>
                                    </p:animEffect>
                                  </p:childTnLst>
                                </p:cTn>
                              </p:par>
                            </p:childTnLst>
                          </p:cTn>
                        </p:par>
                        <p:par>
                          <p:cTn id="30" fill="hold">
                            <p:stCondLst>
                              <p:cond delay="34000"/>
                            </p:stCondLst>
                            <p:childTnLst>
                              <p:par>
                                <p:cTn id="31" presetID="12" presetClass="entr" presetSubtype="2" fill="hold" grpId="0" nodeType="afterEffect">
                                  <p:stCondLst>
                                    <p:cond delay="3500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p:tgtEl>
                                          <p:spTgt spid="6"/>
                                        </p:tgtEl>
                                        <p:attrNameLst>
                                          <p:attrName>ppt_x</p:attrName>
                                        </p:attrNameLst>
                                      </p:cBhvr>
                                      <p:tavLst>
                                        <p:tav tm="0">
                                          <p:val>
                                            <p:strVal val="#ppt_x+#ppt_w*1.125000"/>
                                          </p:val>
                                        </p:tav>
                                        <p:tav tm="100000">
                                          <p:val>
                                            <p:strVal val="#ppt_x"/>
                                          </p:val>
                                        </p:tav>
                                      </p:tavLst>
                                    </p:anim>
                                    <p:animEffect transition="in" filter="wipe(left)">
                                      <p:cBhvr>
                                        <p:cTn id="34" dur="500"/>
                                        <p:tgtEl>
                                          <p:spTgt spid="6"/>
                                        </p:tgtEl>
                                      </p:cBhvr>
                                    </p:animEffect>
                                  </p:childTnLst>
                                </p:cTn>
                              </p:par>
                            </p:childTnLst>
                          </p:cTn>
                        </p:par>
                        <p:par>
                          <p:cTn id="35" fill="hold">
                            <p:stCondLst>
                              <p:cond delay="69500"/>
                            </p:stCondLst>
                            <p:childTnLst>
                              <p:par>
                                <p:cTn id="36" presetID="9" presetClass="entr" presetSubtype="0" fill="hold" grpId="0" nodeType="afterEffect">
                                  <p:stCondLst>
                                    <p:cond delay="100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par>
                          <p:cTn id="39" fill="hold">
                            <p:stCondLst>
                              <p:cond delay="71000"/>
                            </p:stCondLst>
                            <p:childTnLst>
                              <p:par>
                                <p:cTn id="40" presetID="9" presetClass="entr" presetSubtype="0" fill="hold" grpId="0" nodeType="afterEffect">
                                  <p:stCondLst>
                                    <p:cond delay="600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dissolve">
                                      <p:cBhvr>
                                        <p:cTn id="42" dur="500"/>
                                        <p:tgtEl>
                                          <p:spTgt spid="10">
                                            <p:txEl>
                                              <p:pRg st="0" end="0"/>
                                            </p:txEl>
                                          </p:spTgt>
                                        </p:tgtEl>
                                      </p:cBhvr>
                                    </p:animEffect>
                                  </p:childTnLst>
                                </p:cTn>
                              </p:par>
                            </p:childTnLst>
                          </p:cTn>
                        </p:par>
                        <p:par>
                          <p:cTn id="43" fill="hold">
                            <p:stCondLst>
                              <p:cond delay="77500"/>
                            </p:stCondLst>
                            <p:childTnLst>
                              <p:par>
                                <p:cTn id="44" presetID="9" presetClass="entr" presetSubtype="0" fill="hold" grpId="0" nodeType="afterEffect">
                                  <p:stCondLst>
                                    <p:cond delay="6000"/>
                                  </p:stCondLst>
                                  <p:childTnLst>
                                    <p:set>
                                      <p:cBhvr>
                                        <p:cTn id="45" dur="1" fill="hold">
                                          <p:stCondLst>
                                            <p:cond delay="0"/>
                                          </p:stCondLst>
                                        </p:cTn>
                                        <p:tgtEl>
                                          <p:spTgt spid="10">
                                            <p:txEl>
                                              <p:pRg st="2" end="2"/>
                                            </p:txEl>
                                          </p:spTgt>
                                        </p:tgtEl>
                                        <p:attrNameLst>
                                          <p:attrName>style.visibility</p:attrName>
                                        </p:attrNameLst>
                                      </p:cBhvr>
                                      <p:to>
                                        <p:strVal val="visible"/>
                                      </p:to>
                                    </p:set>
                                    <p:animEffect transition="in" filter="dissolve">
                                      <p:cBhvr>
                                        <p:cTn id="4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7"/>
                </p:tgtEl>
              </p:cMediaNode>
            </p:audio>
          </p:childTnLst>
        </p:cTn>
      </p:par>
    </p:tnLst>
    <p:bldLst>
      <p:bldP spid="5" grpId="0"/>
      <p:bldP spid="4" grpId="0" animBg="1"/>
      <p:bldP spid="6" grpId="0" animBg="1"/>
      <p:bldP spid="2" grpId="0"/>
      <p:bldP spid="3" grpId="0"/>
      <p:bldP spid="10" grpId="0" build="p"/>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0EA76B43-940F-5F40-882C-13699632EA32}"/>
              </a:ext>
            </a:extLst>
          </p:cNvPr>
          <p:cNvSpPr/>
          <p:nvPr/>
        </p:nvSpPr>
        <p:spPr>
          <a:xfrm>
            <a:off x="256674" y="4833938"/>
            <a:ext cx="11688379" cy="128837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Rectángulo 19">
            <a:extLst>
              <a:ext uri="{FF2B5EF4-FFF2-40B4-BE49-F238E27FC236}">
                <a16:creationId xmlns:a16="http://schemas.microsoft.com/office/drawing/2014/main" id="{095A382D-A0C7-624C-B2EF-C75216255648}"/>
              </a:ext>
            </a:extLst>
          </p:cNvPr>
          <p:cNvSpPr/>
          <p:nvPr/>
        </p:nvSpPr>
        <p:spPr>
          <a:xfrm>
            <a:off x="5748703" y="1215851"/>
            <a:ext cx="6196350" cy="352813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F717BD26-1803-8E4E-BD7D-6DC876747101}"/>
              </a:ext>
            </a:extLst>
          </p:cNvPr>
          <p:cNvSpPr/>
          <p:nvPr/>
        </p:nvSpPr>
        <p:spPr>
          <a:xfrm>
            <a:off x="256674" y="1227137"/>
            <a:ext cx="5481836" cy="3528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Título 4">
            <a:extLst>
              <a:ext uri="{FF2B5EF4-FFF2-40B4-BE49-F238E27FC236}">
                <a16:creationId xmlns:a16="http://schemas.microsoft.com/office/drawing/2014/main" id="{005F9E38-B97F-574D-AACE-3B68FD15F502}"/>
              </a:ext>
            </a:extLst>
          </p:cNvPr>
          <p:cNvSpPr txBox="1">
            <a:spLocks/>
          </p:cNvSpPr>
          <p:nvPr/>
        </p:nvSpPr>
        <p:spPr>
          <a:xfrm>
            <a:off x="436108" y="448970"/>
            <a:ext cx="3210342" cy="6336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US" b="1" dirty="0">
                <a:latin typeface="Arial" panose="020B0604020202020204" pitchFamily="34" charset="0"/>
                <a:cs typeface="Arial" panose="020B0604020202020204" pitchFamily="34" charset="0"/>
              </a:rPr>
              <a:t>Continuación…</a:t>
            </a:r>
          </a:p>
        </p:txBody>
      </p:sp>
      <p:sp>
        <p:nvSpPr>
          <p:cNvPr id="13" name="CuadroTexto 12">
            <a:extLst>
              <a:ext uri="{FF2B5EF4-FFF2-40B4-BE49-F238E27FC236}">
                <a16:creationId xmlns:a16="http://schemas.microsoft.com/office/drawing/2014/main" id="{C8EB9153-B4AF-3641-AC0F-C2F658D1F34E}"/>
              </a:ext>
            </a:extLst>
          </p:cNvPr>
          <p:cNvSpPr txBox="1"/>
          <p:nvPr/>
        </p:nvSpPr>
        <p:spPr>
          <a:xfrm>
            <a:off x="4495800" y="4591050"/>
            <a:ext cx="184731" cy="369332"/>
          </a:xfrm>
          <a:prstGeom prst="rect">
            <a:avLst/>
          </a:prstGeom>
          <a:noFill/>
        </p:spPr>
        <p:txBody>
          <a:bodyPr wrap="none" rtlCol="0">
            <a:spAutoFit/>
          </a:bodyPr>
          <a:lstStyle/>
          <a:p>
            <a:endParaRPr lang="es-US" dirty="0"/>
          </a:p>
        </p:txBody>
      </p:sp>
      <p:sp>
        <p:nvSpPr>
          <p:cNvPr id="14" name="CuadroTexto 13">
            <a:extLst>
              <a:ext uri="{FF2B5EF4-FFF2-40B4-BE49-F238E27FC236}">
                <a16:creationId xmlns:a16="http://schemas.microsoft.com/office/drawing/2014/main" id="{B363E3F7-0302-6F43-9BDB-EBEFE9445C5B}"/>
              </a:ext>
            </a:extLst>
          </p:cNvPr>
          <p:cNvSpPr txBox="1"/>
          <p:nvPr/>
        </p:nvSpPr>
        <p:spPr>
          <a:xfrm>
            <a:off x="11430000" y="819150"/>
            <a:ext cx="184731" cy="369332"/>
          </a:xfrm>
          <a:prstGeom prst="rect">
            <a:avLst/>
          </a:prstGeom>
          <a:noFill/>
        </p:spPr>
        <p:txBody>
          <a:bodyPr wrap="none" rtlCol="0">
            <a:spAutoFit/>
          </a:bodyPr>
          <a:lstStyle/>
          <a:p>
            <a:endParaRPr lang="es-US" dirty="0"/>
          </a:p>
        </p:txBody>
      </p:sp>
      <p:sp>
        <p:nvSpPr>
          <p:cNvPr id="15" name="CuadroTexto 14">
            <a:extLst>
              <a:ext uri="{FF2B5EF4-FFF2-40B4-BE49-F238E27FC236}">
                <a16:creationId xmlns:a16="http://schemas.microsoft.com/office/drawing/2014/main" id="{83FD1F63-FB70-934D-84F2-8A23BBDEE8BB}"/>
              </a:ext>
            </a:extLst>
          </p:cNvPr>
          <p:cNvSpPr txBox="1"/>
          <p:nvPr/>
        </p:nvSpPr>
        <p:spPr>
          <a:xfrm>
            <a:off x="9505950" y="514350"/>
            <a:ext cx="184731" cy="369332"/>
          </a:xfrm>
          <a:prstGeom prst="rect">
            <a:avLst/>
          </a:prstGeom>
          <a:noFill/>
        </p:spPr>
        <p:txBody>
          <a:bodyPr wrap="none" rtlCol="0">
            <a:spAutoFit/>
          </a:bodyPr>
          <a:lstStyle/>
          <a:p>
            <a:endParaRPr lang="es-US" dirty="0"/>
          </a:p>
        </p:txBody>
      </p:sp>
      <p:pic>
        <p:nvPicPr>
          <p:cNvPr id="16" name="Audio 15">
            <a:hlinkClick r:id="" action="ppaction://media"/>
            <a:extLst>
              <a:ext uri="{FF2B5EF4-FFF2-40B4-BE49-F238E27FC236}">
                <a16:creationId xmlns:a16="http://schemas.microsoft.com/office/drawing/2014/main" id="{83319025-DB4D-EC4A-9155-FBC46C6ECA7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
        <p:nvSpPr>
          <p:cNvPr id="4" name="CuadroTexto 3">
            <a:extLst>
              <a:ext uri="{FF2B5EF4-FFF2-40B4-BE49-F238E27FC236}">
                <a16:creationId xmlns:a16="http://schemas.microsoft.com/office/drawing/2014/main" id="{2463A803-079F-5347-A9B7-3CD7CE84D7BE}"/>
              </a:ext>
            </a:extLst>
          </p:cNvPr>
          <p:cNvSpPr txBox="1"/>
          <p:nvPr/>
        </p:nvSpPr>
        <p:spPr>
          <a:xfrm>
            <a:off x="256674" y="2395140"/>
            <a:ext cx="5481836" cy="1169551"/>
          </a:xfrm>
          <a:prstGeom prst="rect">
            <a:avLst/>
          </a:prstGeom>
          <a:noFill/>
        </p:spPr>
        <p:txBody>
          <a:bodyPr wrap="square" rtlCol="0">
            <a:spAutoFit/>
          </a:bodyPr>
          <a:lstStyle/>
          <a:p>
            <a:pPr marL="342900" indent="-342900">
              <a:buAutoNum type="arabicPeriod"/>
            </a:pPr>
            <a:r>
              <a:rPr lang="es-ES" sz="1400" dirty="0">
                <a:latin typeface="Arial" panose="020B0604020202020204" pitchFamily="34" charset="0"/>
                <a:cs typeface="Arial" panose="020B0604020202020204" pitchFamily="34" charset="0"/>
              </a:rPr>
              <a:t>Disminuir las cantidades de alimentos ricos en carbohidratos y grasas, como helados, galletas, azúcares y manteca.</a:t>
            </a:r>
          </a:p>
          <a:p>
            <a:pPr marL="342900" indent="-342900">
              <a:buAutoNum type="arabicPeriod"/>
            </a:pPr>
            <a:endParaRPr lang="es-ES" sz="1400" dirty="0">
              <a:latin typeface="Arial" panose="020B0604020202020204" pitchFamily="34" charset="0"/>
              <a:cs typeface="Arial" panose="020B0604020202020204" pitchFamily="34" charset="0"/>
            </a:endParaRPr>
          </a:p>
          <a:p>
            <a:pPr marL="342900" indent="-342900">
              <a:buAutoNum type="arabicPeriod"/>
            </a:pPr>
            <a:r>
              <a:rPr lang="es-ES" sz="1400" dirty="0">
                <a:latin typeface="Arial" panose="020B0604020202020204" pitchFamily="34" charset="0"/>
                <a:cs typeface="Arial" panose="020B0604020202020204" pitchFamily="34" charset="0"/>
              </a:rPr>
              <a:t>Modificar y disminuir  las cantidades de raciones de comidas en el día a sólo 4. </a:t>
            </a:r>
          </a:p>
        </p:txBody>
      </p:sp>
      <p:sp>
        <p:nvSpPr>
          <p:cNvPr id="8" name="CuadroTexto 7">
            <a:extLst>
              <a:ext uri="{FF2B5EF4-FFF2-40B4-BE49-F238E27FC236}">
                <a16:creationId xmlns:a16="http://schemas.microsoft.com/office/drawing/2014/main" id="{79394A23-F49D-7946-A8FC-A3D7D793BC39}"/>
              </a:ext>
            </a:extLst>
          </p:cNvPr>
          <p:cNvSpPr txBox="1"/>
          <p:nvPr/>
        </p:nvSpPr>
        <p:spPr>
          <a:xfrm>
            <a:off x="285221" y="1368781"/>
            <a:ext cx="5384829" cy="738664"/>
          </a:xfrm>
          <a:prstGeom prst="rect">
            <a:avLst/>
          </a:prstGeom>
          <a:noFill/>
        </p:spPr>
        <p:txBody>
          <a:bodyPr wrap="square" rtlCol="0">
            <a:spAutoFit/>
          </a:bodyPr>
          <a:lstStyle/>
          <a:p>
            <a:r>
              <a:rPr lang="es-ES" sz="1400" b="1" dirty="0">
                <a:latin typeface="Arial" panose="020B0604020202020204" pitchFamily="34" charset="0"/>
                <a:cs typeface="Arial" panose="020B0604020202020204" pitchFamily="34" charset="0"/>
              </a:rPr>
              <a:t>c.- ¿Qué modificaciones y alimentos aconsejaría disminuir o sacar de la dieta para transformarla en una dieta equilibrada, de acuerdo a los requerimientos de la estudiante?</a:t>
            </a:r>
            <a:endParaRPr lang="es-ES" sz="1400" b="1" dirty="0"/>
          </a:p>
        </p:txBody>
      </p:sp>
      <p:sp>
        <p:nvSpPr>
          <p:cNvPr id="18" name="CuadroTexto 17">
            <a:extLst>
              <a:ext uri="{FF2B5EF4-FFF2-40B4-BE49-F238E27FC236}">
                <a16:creationId xmlns:a16="http://schemas.microsoft.com/office/drawing/2014/main" id="{9EBED1E2-565A-DE42-9462-47AE07C4C939}"/>
              </a:ext>
            </a:extLst>
          </p:cNvPr>
          <p:cNvSpPr txBox="1"/>
          <p:nvPr/>
        </p:nvSpPr>
        <p:spPr>
          <a:xfrm>
            <a:off x="5802830" y="1942544"/>
            <a:ext cx="6142223" cy="2246769"/>
          </a:xfrm>
          <a:prstGeom prst="rect">
            <a:avLst/>
          </a:prstGeom>
          <a:noFill/>
        </p:spPr>
        <p:txBody>
          <a:bodyPr wrap="square" rtlCol="0">
            <a:spAutoFit/>
          </a:bodyPr>
          <a:lstStyle/>
          <a:p>
            <a:pPr marL="342900" indent="-342900">
              <a:buAutoNum type="arabicPeriod"/>
            </a:pPr>
            <a:r>
              <a:rPr lang="es-ES" sz="1400" dirty="0">
                <a:latin typeface="Arial" panose="020B0604020202020204" pitchFamily="34" charset="0"/>
                <a:cs typeface="Arial" panose="020B0604020202020204" pitchFamily="34" charset="0"/>
              </a:rPr>
              <a:t>El estado nutricional; peso, altura, IMC, TMB y el factor de actividad física.</a:t>
            </a:r>
          </a:p>
          <a:p>
            <a:pPr marL="342900" indent="-342900">
              <a:buAutoNum type="arabicPeriod"/>
            </a:pPr>
            <a:r>
              <a:rPr lang="es-ES" sz="1400" dirty="0">
                <a:latin typeface="Arial" panose="020B0604020202020204" pitchFamily="34" charset="0"/>
                <a:cs typeface="Arial" panose="020B0604020202020204" pitchFamily="34" charset="0"/>
              </a:rPr>
              <a:t>Si padece algún tipo de enfermedad o alergia alimentaria.</a:t>
            </a:r>
          </a:p>
          <a:p>
            <a:pPr marL="342900" indent="-342900">
              <a:buAutoNum type="arabicPeriod"/>
            </a:pPr>
            <a:r>
              <a:rPr lang="es-ES" sz="1400" dirty="0">
                <a:latin typeface="Arial" panose="020B0604020202020204" pitchFamily="34" charset="0"/>
                <a:cs typeface="Arial" panose="020B0604020202020204" pitchFamily="34" charset="0"/>
              </a:rPr>
              <a:t>Pirámide alimenticia, cultura, religión, disponibilidad de los alimentos y época del año.</a:t>
            </a:r>
            <a:endParaRPr lang="es-US" sz="1400" dirty="0">
              <a:latin typeface="Arial" panose="020B0604020202020204" pitchFamily="34" charset="0"/>
              <a:cs typeface="Arial" panose="020B0604020202020204" pitchFamily="34" charset="0"/>
            </a:endParaRPr>
          </a:p>
          <a:p>
            <a:pPr marL="342900" indent="-342900">
              <a:buAutoNum type="arabicPeriod"/>
            </a:pPr>
            <a:r>
              <a:rPr lang="es-US" sz="1400" dirty="0">
                <a:latin typeface="Arial" panose="020B0604020202020204" pitchFamily="34" charset="0"/>
                <a:cs typeface="Arial" panose="020B0604020202020204" pitchFamily="34" charset="0"/>
              </a:rPr>
              <a:t>Suministrar nutrientes en cantidad adecuada dependiendo de la actividad biológica y de la edad del individuo.</a:t>
            </a:r>
          </a:p>
          <a:p>
            <a:pPr marL="342900" indent="-342900">
              <a:buAutoNum type="arabicPeriod"/>
            </a:pPr>
            <a:r>
              <a:rPr lang="es-US" sz="1400" dirty="0">
                <a:latin typeface="Arial" panose="020B0604020202020204" pitchFamily="34" charset="0"/>
                <a:cs typeface="Arial" panose="020B0604020202020204" pitchFamily="34" charset="0"/>
              </a:rPr>
              <a:t>Distribuir la ingestión diaria de alimentos, de forma equilibrada.</a:t>
            </a:r>
          </a:p>
          <a:p>
            <a:pPr marL="342900" indent="-342900">
              <a:buAutoNum type="arabicPeriod"/>
            </a:pPr>
            <a:r>
              <a:rPr lang="es-US" sz="1400" dirty="0">
                <a:latin typeface="Arial" panose="020B0604020202020204" pitchFamily="34" charset="0"/>
                <a:cs typeface="Arial" panose="020B0604020202020204" pitchFamily="34" charset="0"/>
              </a:rPr>
              <a:t>Incorporar consumo de agua.</a:t>
            </a:r>
          </a:p>
          <a:p>
            <a:pPr marL="342900" indent="-342900">
              <a:buAutoNum type="arabicPeriod"/>
            </a:pPr>
            <a:r>
              <a:rPr lang="es-US" sz="1400" dirty="0">
                <a:latin typeface="Arial" panose="020B0604020202020204" pitchFamily="34" charset="0"/>
                <a:cs typeface="Arial" panose="020B0604020202020204" pitchFamily="34" charset="0"/>
              </a:rPr>
              <a:t>Incorporar fibra en la dieta tomando alimentos vegetales ricos en esta. </a:t>
            </a:r>
          </a:p>
        </p:txBody>
      </p:sp>
      <p:sp>
        <p:nvSpPr>
          <p:cNvPr id="19" name="CuadroTexto 18">
            <a:extLst>
              <a:ext uri="{FF2B5EF4-FFF2-40B4-BE49-F238E27FC236}">
                <a16:creationId xmlns:a16="http://schemas.microsoft.com/office/drawing/2014/main" id="{37B3A1A8-F46D-E44C-B950-6E3D916507AF}"/>
              </a:ext>
            </a:extLst>
          </p:cNvPr>
          <p:cNvSpPr txBox="1"/>
          <p:nvPr/>
        </p:nvSpPr>
        <p:spPr>
          <a:xfrm>
            <a:off x="5809843" y="1391955"/>
            <a:ext cx="5947738" cy="523220"/>
          </a:xfrm>
          <a:prstGeom prst="rect">
            <a:avLst/>
          </a:prstGeom>
          <a:noFill/>
        </p:spPr>
        <p:txBody>
          <a:bodyPr wrap="square" rtlCol="0">
            <a:spAutoFit/>
          </a:bodyPr>
          <a:lstStyle/>
          <a:p>
            <a:r>
              <a:rPr lang="es-ES" sz="1400" b="1" dirty="0">
                <a:latin typeface="Arial" panose="020B0604020202020204" pitchFamily="34" charset="0"/>
                <a:cs typeface="Arial" panose="020B0604020202020204" pitchFamily="34" charset="0"/>
              </a:rPr>
              <a:t>d.- Mencione 2 aspectos que consideraría para elaborar una dieta equilibrada a esta estudiante.</a:t>
            </a:r>
          </a:p>
        </p:txBody>
      </p:sp>
      <p:sp>
        <p:nvSpPr>
          <p:cNvPr id="21" name="CuadroTexto 20">
            <a:extLst>
              <a:ext uri="{FF2B5EF4-FFF2-40B4-BE49-F238E27FC236}">
                <a16:creationId xmlns:a16="http://schemas.microsoft.com/office/drawing/2014/main" id="{4064D402-9FA0-9949-B279-FBD9CC9B5A59}"/>
              </a:ext>
            </a:extLst>
          </p:cNvPr>
          <p:cNvSpPr txBox="1"/>
          <p:nvPr/>
        </p:nvSpPr>
        <p:spPr>
          <a:xfrm>
            <a:off x="285221" y="5293689"/>
            <a:ext cx="11472360" cy="738664"/>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Dieta equilibrada es aquella que contiene cantidades suficientes de calorías y nutrientes esenciales. Ejemplo: Arroz, leche, carne y espinacas, alimentos ricos en carbohidratos, proteínas, lípidos, vitaminas, sales minerales y agua, que permitan el desarrollo y crecimiento óptimo del organismo, mantener un buen estado de salud, prevenir deficiencias o excesos nutricionales y evitar enfermedades.</a:t>
            </a:r>
          </a:p>
        </p:txBody>
      </p:sp>
      <p:sp>
        <p:nvSpPr>
          <p:cNvPr id="22" name="CuadroTexto 21">
            <a:extLst>
              <a:ext uri="{FF2B5EF4-FFF2-40B4-BE49-F238E27FC236}">
                <a16:creationId xmlns:a16="http://schemas.microsoft.com/office/drawing/2014/main" id="{8B77D74E-08ED-544F-A26A-C7D8A558EC5E}"/>
              </a:ext>
            </a:extLst>
          </p:cNvPr>
          <p:cNvSpPr txBox="1"/>
          <p:nvPr/>
        </p:nvSpPr>
        <p:spPr>
          <a:xfrm>
            <a:off x="272254" y="4985160"/>
            <a:ext cx="5410762" cy="307777"/>
          </a:xfrm>
          <a:prstGeom prst="rect">
            <a:avLst/>
          </a:prstGeom>
          <a:noFill/>
        </p:spPr>
        <p:txBody>
          <a:bodyPr wrap="square" rtlCol="0">
            <a:spAutoFit/>
          </a:bodyPr>
          <a:lstStyle/>
          <a:p>
            <a:r>
              <a:rPr lang="es-ES_tradnl" sz="1400" b="1" dirty="0">
                <a:latin typeface="Arial" panose="020B0604020202020204" pitchFamily="34" charset="0"/>
                <a:cs typeface="Arial" panose="020B0604020202020204" pitchFamily="34" charset="0"/>
              </a:rPr>
              <a:t>e</a:t>
            </a:r>
            <a:r>
              <a:rPr lang="es-ES" sz="1400" b="1" dirty="0">
                <a:latin typeface="Arial" panose="020B0604020202020204" pitchFamily="34" charset="0"/>
                <a:cs typeface="Arial" panose="020B0604020202020204" pitchFamily="34" charset="0"/>
              </a:rPr>
              <a:t>.- Elabore con sus palabras el concepto de dieta equilibrada.</a:t>
            </a:r>
          </a:p>
        </p:txBody>
      </p:sp>
    </p:spTree>
    <p:custDataLst>
      <p:tags r:id="rId1"/>
    </p:custDataLst>
    <p:extLst>
      <p:ext uri="{BB962C8B-B14F-4D97-AF65-F5344CB8AC3E}">
        <p14:creationId xmlns:p14="http://schemas.microsoft.com/office/powerpoint/2010/main" val="1688238055"/>
      </p:ext>
    </p:extLst>
  </p:cSld>
  <p:clrMapOvr>
    <a:masterClrMapping/>
  </p:clrMapOvr>
  <mc:AlternateContent xmlns:mc="http://schemas.openxmlformats.org/markup-compatibility/2006" xmlns:p14="http://schemas.microsoft.com/office/powerpoint/2010/main">
    <mc:Choice Requires="p14">
      <p:transition spd="slow" p14:dur="2000" advTm="156610"/>
    </mc:Choice>
    <mc:Fallback xmlns="">
      <p:transition spd="slow" advTm="156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2" presetClass="entr" presetSubtype="8" accel="50000" decel="5000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0-#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par>
                                <p:cTn id="11" presetID="2" presetClass="entr" presetSubtype="8" decel="5000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9" presetClass="entr" presetSubtype="0" fill="hold" grpId="0" nodeType="after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par>
                          <p:cTn id="19" fill="hold">
                            <p:stCondLst>
                              <p:cond delay="1500"/>
                            </p:stCondLst>
                            <p:childTnLst>
                              <p:par>
                                <p:cTn id="20" presetID="9" presetClass="entr" presetSubtype="0" fill="hold" grpId="0" nodeType="afterEffect">
                                  <p:stCondLst>
                                    <p:cond delay="1350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dissolve">
                                      <p:cBhvr>
                                        <p:cTn id="22" dur="500"/>
                                        <p:tgtEl>
                                          <p:spTgt spid="4">
                                            <p:txEl>
                                              <p:pRg st="0" end="0"/>
                                            </p:txEl>
                                          </p:spTgt>
                                        </p:tgtEl>
                                      </p:cBhvr>
                                    </p:animEffect>
                                  </p:childTnLst>
                                </p:cTn>
                              </p:par>
                            </p:childTnLst>
                          </p:cTn>
                        </p:par>
                        <p:par>
                          <p:cTn id="23" fill="hold">
                            <p:stCondLst>
                              <p:cond delay="15500"/>
                            </p:stCondLst>
                            <p:childTnLst>
                              <p:par>
                                <p:cTn id="24" presetID="9" presetClass="entr" presetSubtype="0" fill="hold" grpId="0" nodeType="afterEffect">
                                  <p:stCondLst>
                                    <p:cond delay="1350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dissolve">
                                      <p:cBhvr>
                                        <p:cTn id="26" dur="500"/>
                                        <p:tgtEl>
                                          <p:spTgt spid="4">
                                            <p:txEl>
                                              <p:pRg st="2" end="2"/>
                                            </p:txEl>
                                          </p:spTgt>
                                        </p:tgtEl>
                                      </p:cBhvr>
                                    </p:animEffect>
                                  </p:childTnLst>
                                </p:cTn>
                              </p:par>
                            </p:childTnLst>
                          </p:cTn>
                        </p:par>
                        <p:par>
                          <p:cTn id="27" fill="hold">
                            <p:stCondLst>
                              <p:cond delay="29500"/>
                            </p:stCondLst>
                            <p:childTnLst>
                              <p:par>
                                <p:cTn id="28" presetID="9" presetClass="entr" presetSubtype="0" fill="hold" grpId="0" nodeType="afterEffect">
                                  <p:stCondLst>
                                    <p:cond delay="800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par>
                                <p:cTn id="31" presetID="2" presetClass="entr" presetSubtype="2" fill="hold" grpId="0" nodeType="withEffect">
                                  <p:stCondLst>
                                    <p:cond delay="750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1+#ppt_w/2"/>
                                          </p:val>
                                        </p:tav>
                                        <p:tav tm="100000">
                                          <p:val>
                                            <p:strVal val="#ppt_x"/>
                                          </p:val>
                                        </p:tav>
                                      </p:tavLst>
                                    </p:anim>
                                    <p:anim calcmode="lin" valueType="num">
                                      <p:cBhvr additive="base">
                                        <p:cTn id="34" dur="500" fill="hold"/>
                                        <p:tgtEl>
                                          <p:spTgt spid="20"/>
                                        </p:tgtEl>
                                        <p:attrNameLst>
                                          <p:attrName>ppt_y</p:attrName>
                                        </p:attrNameLst>
                                      </p:cBhvr>
                                      <p:tavLst>
                                        <p:tav tm="0">
                                          <p:val>
                                            <p:strVal val="#ppt_y"/>
                                          </p:val>
                                        </p:tav>
                                        <p:tav tm="100000">
                                          <p:val>
                                            <p:strVal val="#ppt_y"/>
                                          </p:val>
                                        </p:tav>
                                      </p:tavLst>
                                    </p:anim>
                                  </p:childTnLst>
                                </p:cTn>
                              </p:par>
                            </p:childTnLst>
                          </p:cTn>
                        </p:par>
                        <p:par>
                          <p:cTn id="35" fill="hold">
                            <p:stCondLst>
                              <p:cond delay="38000"/>
                            </p:stCondLst>
                            <p:childTnLst>
                              <p:par>
                                <p:cTn id="36" presetID="9" presetClass="entr" presetSubtype="0" fill="hold" grpId="0" nodeType="afterEffect">
                                  <p:stCondLst>
                                    <p:cond delay="6000"/>
                                  </p:stCondLst>
                                  <p:childTnLst>
                                    <p:set>
                                      <p:cBhvr>
                                        <p:cTn id="37" dur="1" fill="hold">
                                          <p:stCondLst>
                                            <p:cond delay="0"/>
                                          </p:stCondLst>
                                        </p:cTn>
                                        <p:tgtEl>
                                          <p:spTgt spid="18">
                                            <p:txEl>
                                              <p:pRg st="0" end="0"/>
                                            </p:txEl>
                                          </p:spTgt>
                                        </p:tgtEl>
                                        <p:attrNameLst>
                                          <p:attrName>style.visibility</p:attrName>
                                        </p:attrNameLst>
                                      </p:cBhvr>
                                      <p:to>
                                        <p:strVal val="visible"/>
                                      </p:to>
                                    </p:set>
                                    <p:animEffect transition="in" filter="dissolve">
                                      <p:cBhvr>
                                        <p:cTn id="38" dur="2000"/>
                                        <p:tgtEl>
                                          <p:spTgt spid="18">
                                            <p:txEl>
                                              <p:pRg st="0" end="0"/>
                                            </p:txEl>
                                          </p:spTgt>
                                        </p:tgtEl>
                                      </p:cBhvr>
                                    </p:animEffect>
                                  </p:childTnLst>
                                </p:cTn>
                              </p:par>
                            </p:childTnLst>
                          </p:cTn>
                        </p:par>
                        <p:par>
                          <p:cTn id="39" fill="hold">
                            <p:stCondLst>
                              <p:cond delay="46000"/>
                            </p:stCondLst>
                            <p:childTnLst>
                              <p:par>
                                <p:cTn id="40" presetID="9" presetClass="entr" presetSubtype="0" fill="hold" grpId="0" nodeType="afterEffect">
                                  <p:stCondLst>
                                    <p:cond delay="600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dissolve">
                                      <p:cBhvr>
                                        <p:cTn id="42" dur="2000"/>
                                        <p:tgtEl>
                                          <p:spTgt spid="18">
                                            <p:txEl>
                                              <p:pRg st="1" end="1"/>
                                            </p:txEl>
                                          </p:spTgt>
                                        </p:tgtEl>
                                      </p:cBhvr>
                                    </p:animEffect>
                                  </p:childTnLst>
                                </p:cTn>
                              </p:par>
                            </p:childTnLst>
                          </p:cTn>
                        </p:par>
                        <p:par>
                          <p:cTn id="43" fill="hold">
                            <p:stCondLst>
                              <p:cond delay="54000"/>
                            </p:stCondLst>
                            <p:childTnLst>
                              <p:par>
                                <p:cTn id="44" presetID="9" presetClass="entr" presetSubtype="0" fill="hold" grpId="0" nodeType="afterEffect">
                                  <p:stCondLst>
                                    <p:cond delay="6000"/>
                                  </p:stCondLst>
                                  <p:childTnLst>
                                    <p:set>
                                      <p:cBhvr>
                                        <p:cTn id="45" dur="1" fill="hold">
                                          <p:stCondLst>
                                            <p:cond delay="0"/>
                                          </p:stCondLst>
                                        </p:cTn>
                                        <p:tgtEl>
                                          <p:spTgt spid="18">
                                            <p:txEl>
                                              <p:pRg st="2" end="2"/>
                                            </p:txEl>
                                          </p:spTgt>
                                        </p:tgtEl>
                                        <p:attrNameLst>
                                          <p:attrName>style.visibility</p:attrName>
                                        </p:attrNameLst>
                                      </p:cBhvr>
                                      <p:to>
                                        <p:strVal val="visible"/>
                                      </p:to>
                                    </p:set>
                                    <p:animEffect transition="in" filter="dissolve">
                                      <p:cBhvr>
                                        <p:cTn id="46" dur="2000"/>
                                        <p:tgtEl>
                                          <p:spTgt spid="18">
                                            <p:txEl>
                                              <p:pRg st="2" end="2"/>
                                            </p:txEl>
                                          </p:spTgt>
                                        </p:tgtEl>
                                      </p:cBhvr>
                                    </p:animEffect>
                                  </p:childTnLst>
                                </p:cTn>
                              </p:par>
                            </p:childTnLst>
                          </p:cTn>
                        </p:par>
                        <p:par>
                          <p:cTn id="47" fill="hold">
                            <p:stCondLst>
                              <p:cond delay="62000"/>
                            </p:stCondLst>
                            <p:childTnLst>
                              <p:par>
                                <p:cTn id="48" presetID="9" presetClass="entr" presetSubtype="0" fill="hold" grpId="0" nodeType="afterEffect">
                                  <p:stCondLst>
                                    <p:cond delay="6000"/>
                                  </p:stCondLst>
                                  <p:childTnLst>
                                    <p:set>
                                      <p:cBhvr>
                                        <p:cTn id="49" dur="1" fill="hold">
                                          <p:stCondLst>
                                            <p:cond delay="0"/>
                                          </p:stCondLst>
                                        </p:cTn>
                                        <p:tgtEl>
                                          <p:spTgt spid="18">
                                            <p:txEl>
                                              <p:pRg st="3" end="3"/>
                                            </p:txEl>
                                          </p:spTgt>
                                        </p:tgtEl>
                                        <p:attrNameLst>
                                          <p:attrName>style.visibility</p:attrName>
                                        </p:attrNameLst>
                                      </p:cBhvr>
                                      <p:to>
                                        <p:strVal val="visible"/>
                                      </p:to>
                                    </p:set>
                                    <p:animEffect transition="in" filter="dissolve">
                                      <p:cBhvr>
                                        <p:cTn id="50" dur="2000"/>
                                        <p:tgtEl>
                                          <p:spTgt spid="18">
                                            <p:txEl>
                                              <p:pRg st="3" end="3"/>
                                            </p:txEl>
                                          </p:spTgt>
                                        </p:tgtEl>
                                      </p:cBhvr>
                                    </p:animEffect>
                                  </p:childTnLst>
                                </p:cTn>
                              </p:par>
                            </p:childTnLst>
                          </p:cTn>
                        </p:par>
                        <p:par>
                          <p:cTn id="51" fill="hold">
                            <p:stCondLst>
                              <p:cond delay="70000"/>
                            </p:stCondLst>
                            <p:childTnLst>
                              <p:par>
                                <p:cTn id="52" presetID="9" presetClass="entr" presetSubtype="0" fill="hold" grpId="0" nodeType="afterEffect">
                                  <p:stCondLst>
                                    <p:cond delay="6000"/>
                                  </p:stCondLst>
                                  <p:childTnLst>
                                    <p:set>
                                      <p:cBhvr>
                                        <p:cTn id="53" dur="1" fill="hold">
                                          <p:stCondLst>
                                            <p:cond delay="0"/>
                                          </p:stCondLst>
                                        </p:cTn>
                                        <p:tgtEl>
                                          <p:spTgt spid="18">
                                            <p:txEl>
                                              <p:pRg st="4" end="4"/>
                                            </p:txEl>
                                          </p:spTgt>
                                        </p:tgtEl>
                                        <p:attrNameLst>
                                          <p:attrName>style.visibility</p:attrName>
                                        </p:attrNameLst>
                                      </p:cBhvr>
                                      <p:to>
                                        <p:strVal val="visible"/>
                                      </p:to>
                                    </p:set>
                                    <p:animEffect transition="in" filter="dissolve">
                                      <p:cBhvr>
                                        <p:cTn id="54" dur="2000"/>
                                        <p:tgtEl>
                                          <p:spTgt spid="18">
                                            <p:txEl>
                                              <p:pRg st="4" end="4"/>
                                            </p:txEl>
                                          </p:spTgt>
                                        </p:tgtEl>
                                      </p:cBhvr>
                                    </p:animEffect>
                                  </p:childTnLst>
                                </p:cTn>
                              </p:par>
                            </p:childTnLst>
                          </p:cTn>
                        </p:par>
                        <p:par>
                          <p:cTn id="55" fill="hold">
                            <p:stCondLst>
                              <p:cond delay="78000"/>
                            </p:stCondLst>
                            <p:childTnLst>
                              <p:par>
                                <p:cTn id="56" presetID="9" presetClass="entr" presetSubtype="0" fill="hold" grpId="0" nodeType="afterEffect">
                                  <p:stCondLst>
                                    <p:cond delay="6000"/>
                                  </p:stCondLst>
                                  <p:childTnLst>
                                    <p:set>
                                      <p:cBhvr>
                                        <p:cTn id="57" dur="1" fill="hold">
                                          <p:stCondLst>
                                            <p:cond delay="0"/>
                                          </p:stCondLst>
                                        </p:cTn>
                                        <p:tgtEl>
                                          <p:spTgt spid="18">
                                            <p:txEl>
                                              <p:pRg st="5" end="5"/>
                                            </p:txEl>
                                          </p:spTgt>
                                        </p:tgtEl>
                                        <p:attrNameLst>
                                          <p:attrName>style.visibility</p:attrName>
                                        </p:attrNameLst>
                                      </p:cBhvr>
                                      <p:to>
                                        <p:strVal val="visible"/>
                                      </p:to>
                                    </p:set>
                                    <p:animEffect transition="in" filter="dissolve">
                                      <p:cBhvr>
                                        <p:cTn id="58" dur="2000"/>
                                        <p:tgtEl>
                                          <p:spTgt spid="18">
                                            <p:txEl>
                                              <p:pRg st="5" end="5"/>
                                            </p:txEl>
                                          </p:spTgt>
                                        </p:tgtEl>
                                      </p:cBhvr>
                                    </p:animEffect>
                                  </p:childTnLst>
                                </p:cTn>
                              </p:par>
                            </p:childTnLst>
                          </p:cTn>
                        </p:par>
                        <p:par>
                          <p:cTn id="59" fill="hold">
                            <p:stCondLst>
                              <p:cond delay="86000"/>
                            </p:stCondLst>
                            <p:childTnLst>
                              <p:par>
                                <p:cTn id="60" presetID="9" presetClass="entr" presetSubtype="0" fill="hold" grpId="0" nodeType="afterEffect">
                                  <p:stCondLst>
                                    <p:cond delay="6000"/>
                                  </p:stCondLst>
                                  <p:childTnLst>
                                    <p:set>
                                      <p:cBhvr>
                                        <p:cTn id="61" dur="1" fill="hold">
                                          <p:stCondLst>
                                            <p:cond delay="0"/>
                                          </p:stCondLst>
                                        </p:cTn>
                                        <p:tgtEl>
                                          <p:spTgt spid="18">
                                            <p:txEl>
                                              <p:pRg st="6" end="6"/>
                                            </p:txEl>
                                          </p:spTgt>
                                        </p:tgtEl>
                                        <p:attrNameLst>
                                          <p:attrName>style.visibility</p:attrName>
                                        </p:attrNameLst>
                                      </p:cBhvr>
                                      <p:to>
                                        <p:strVal val="visible"/>
                                      </p:to>
                                    </p:set>
                                    <p:animEffect transition="in" filter="dissolve">
                                      <p:cBhvr>
                                        <p:cTn id="62" dur="2000"/>
                                        <p:tgtEl>
                                          <p:spTgt spid="18">
                                            <p:txEl>
                                              <p:pRg st="6" end="6"/>
                                            </p:txEl>
                                          </p:spTgt>
                                        </p:tgtEl>
                                      </p:cBhvr>
                                    </p:animEffect>
                                  </p:childTnLst>
                                </p:cTn>
                              </p:par>
                            </p:childTnLst>
                          </p:cTn>
                        </p:par>
                        <p:par>
                          <p:cTn id="63" fill="hold">
                            <p:stCondLst>
                              <p:cond delay="94000"/>
                            </p:stCondLst>
                            <p:childTnLst>
                              <p:par>
                                <p:cTn id="64" presetID="9" presetClass="entr" presetSubtype="0" fill="hold" grpId="0" nodeType="afterEffect">
                                  <p:stCondLst>
                                    <p:cond delay="12000"/>
                                  </p:stCondLst>
                                  <p:childTnLst>
                                    <p:set>
                                      <p:cBhvr>
                                        <p:cTn id="65" dur="1" fill="hold">
                                          <p:stCondLst>
                                            <p:cond delay="0"/>
                                          </p:stCondLst>
                                        </p:cTn>
                                        <p:tgtEl>
                                          <p:spTgt spid="22"/>
                                        </p:tgtEl>
                                        <p:attrNameLst>
                                          <p:attrName>style.visibility</p:attrName>
                                        </p:attrNameLst>
                                      </p:cBhvr>
                                      <p:to>
                                        <p:strVal val="visible"/>
                                      </p:to>
                                    </p:set>
                                    <p:animEffect transition="in" filter="dissolve">
                                      <p:cBhvr>
                                        <p:cTn id="66" dur="500"/>
                                        <p:tgtEl>
                                          <p:spTgt spid="22"/>
                                        </p:tgtEl>
                                      </p:cBhvr>
                                    </p:animEffect>
                                  </p:childTnLst>
                                </p:cTn>
                              </p:par>
                              <p:par>
                                <p:cTn id="67" presetID="2" presetClass="entr" presetSubtype="2" decel="50000" fill="hold" grpId="0" nodeType="withEffect">
                                  <p:stCondLst>
                                    <p:cond delay="1200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1+#ppt_w/2"/>
                                          </p:val>
                                        </p:tav>
                                        <p:tav tm="100000">
                                          <p:val>
                                            <p:strVal val="#ppt_x"/>
                                          </p:val>
                                        </p:tav>
                                      </p:tavLst>
                                    </p:anim>
                                    <p:anim calcmode="lin" valueType="num">
                                      <p:cBhvr additive="base">
                                        <p:cTn id="70" dur="500" fill="hold"/>
                                        <p:tgtEl>
                                          <p:spTgt spid="23"/>
                                        </p:tgtEl>
                                        <p:attrNameLst>
                                          <p:attrName>ppt_y</p:attrName>
                                        </p:attrNameLst>
                                      </p:cBhvr>
                                      <p:tavLst>
                                        <p:tav tm="0">
                                          <p:val>
                                            <p:strVal val="#ppt_y"/>
                                          </p:val>
                                        </p:tav>
                                        <p:tav tm="100000">
                                          <p:val>
                                            <p:strVal val="#ppt_y"/>
                                          </p:val>
                                        </p:tav>
                                      </p:tavLst>
                                    </p:anim>
                                  </p:childTnLst>
                                </p:cTn>
                              </p:par>
                            </p:childTnLst>
                          </p:cTn>
                        </p:par>
                        <p:par>
                          <p:cTn id="71" fill="hold">
                            <p:stCondLst>
                              <p:cond delay="106500"/>
                            </p:stCondLst>
                            <p:childTnLst>
                              <p:par>
                                <p:cTn id="72" presetID="9" presetClass="entr" presetSubtype="0" fill="hold" grpId="0" nodeType="afterEffect">
                                  <p:stCondLst>
                                    <p:cond delay="15500"/>
                                  </p:stCondLst>
                                  <p:childTnLst>
                                    <p:set>
                                      <p:cBhvr>
                                        <p:cTn id="73" dur="1" fill="hold">
                                          <p:stCondLst>
                                            <p:cond delay="0"/>
                                          </p:stCondLst>
                                        </p:cTn>
                                        <p:tgtEl>
                                          <p:spTgt spid="21"/>
                                        </p:tgtEl>
                                        <p:attrNameLst>
                                          <p:attrName>style.visibility</p:attrName>
                                        </p:attrNameLst>
                                      </p:cBhvr>
                                      <p:to>
                                        <p:strVal val="visible"/>
                                      </p:to>
                                    </p:set>
                                    <p:animEffect transition="in" filter="dissolve">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16"/>
                </p:tgtEl>
              </p:cMediaNode>
            </p:audio>
          </p:childTnLst>
        </p:cTn>
      </p:par>
    </p:tnLst>
    <p:bldLst>
      <p:bldP spid="23" grpId="0" animBg="1"/>
      <p:bldP spid="20" grpId="0" animBg="1"/>
      <p:bldP spid="11" grpId="0" animBg="1"/>
      <p:bldP spid="10" grpId="0"/>
      <p:bldP spid="4" grpId="0" build="p"/>
      <p:bldP spid="8" grpId="0"/>
      <p:bldP spid="18" grpId="0" build="p" bldLvl="5"/>
      <p:bldP spid="19"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2B89E3F8-14DE-1740-A363-DEA951740B99}"/>
              </a:ext>
            </a:extLst>
          </p:cNvPr>
          <p:cNvGraphicFramePr>
            <a:graphicFrameLocks noGrp="1"/>
          </p:cNvGraphicFramePr>
          <p:nvPr>
            <p:extLst>
              <p:ext uri="{D42A27DB-BD31-4B8C-83A1-F6EECF244321}">
                <p14:modId xmlns:p14="http://schemas.microsoft.com/office/powerpoint/2010/main" val="2000178858"/>
              </p:ext>
            </p:extLst>
          </p:nvPr>
        </p:nvGraphicFramePr>
        <p:xfrm>
          <a:off x="794658" y="1879484"/>
          <a:ext cx="10432142" cy="4597516"/>
        </p:xfrm>
        <a:graphic>
          <a:graphicData uri="http://schemas.openxmlformats.org/drawingml/2006/table">
            <a:tbl>
              <a:tblPr firstRow="1" bandRow="1">
                <a:tableStyleId>{5C22544A-7EE6-4342-B048-85BDC9FD1C3A}</a:tableStyleId>
              </a:tblPr>
              <a:tblGrid>
                <a:gridCol w="5421606">
                  <a:extLst>
                    <a:ext uri="{9D8B030D-6E8A-4147-A177-3AD203B41FA5}">
                      <a16:colId xmlns:a16="http://schemas.microsoft.com/office/drawing/2014/main" val="2364960201"/>
                    </a:ext>
                  </a:extLst>
                </a:gridCol>
                <a:gridCol w="5010536">
                  <a:extLst>
                    <a:ext uri="{9D8B030D-6E8A-4147-A177-3AD203B41FA5}">
                      <a16:colId xmlns:a16="http://schemas.microsoft.com/office/drawing/2014/main" val="2722057099"/>
                    </a:ext>
                  </a:extLst>
                </a:gridCol>
              </a:tblGrid>
              <a:tr h="651164">
                <a:tc>
                  <a:txBody>
                    <a:bodyPr/>
                    <a:lstStyle/>
                    <a:p>
                      <a:endParaRPr lang="es-US" dirty="0"/>
                    </a:p>
                  </a:txBody>
                  <a:tcPr>
                    <a:solidFill>
                      <a:schemeClr val="accent4"/>
                    </a:solidFill>
                  </a:tcPr>
                </a:tc>
                <a:tc>
                  <a:txBody>
                    <a:bodyPr/>
                    <a:lstStyle/>
                    <a:p>
                      <a:endParaRPr lang="es-US" dirty="0"/>
                    </a:p>
                  </a:txBody>
                  <a:tcPr>
                    <a:solidFill>
                      <a:schemeClr val="accent5">
                        <a:lumMod val="75000"/>
                      </a:schemeClr>
                    </a:solidFill>
                  </a:tcPr>
                </a:tc>
                <a:extLst>
                  <a:ext uri="{0D108BD9-81ED-4DB2-BD59-A6C34878D82A}">
                    <a16:rowId xmlns:a16="http://schemas.microsoft.com/office/drawing/2014/main" val="1924864246"/>
                  </a:ext>
                </a:extLst>
              </a:tr>
              <a:tr h="3946352">
                <a:tc>
                  <a:txBody>
                    <a:bodyPr/>
                    <a:lstStyle/>
                    <a:p>
                      <a:endParaRPr lang="es-US" dirty="0"/>
                    </a:p>
                  </a:txBody>
                  <a:tcPr/>
                </a:tc>
                <a:tc>
                  <a:txBody>
                    <a:bodyPr/>
                    <a:lstStyle/>
                    <a:p>
                      <a:pPr lvl="0"/>
                      <a:endParaRPr lang="es-US" dirty="0"/>
                    </a:p>
                  </a:txBody>
                  <a:tcPr/>
                </a:tc>
                <a:extLst>
                  <a:ext uri="{0D108BD9-81ED-4DB2-BD59-A6C34878D82A}">
                    <a16:rowId xmlns:a16="http://schemas.microsoft.com/office/drawing/2014/main" val="3581787262"/>
                  </a:ext>
                </a:extLst>
              </a:tr>
            </a:tbl>
          </a:graphicData>
        </a:graphic>
      </p:graphicFrame>
      <p:pic>
        <p:nvPicPr>
          <p:cNvPr id="4" name="Audio 3">
            <a:hlinkClick r:id="" action="ppaction://media"/>
            <a:extLst>
              <a:ext uri="{FF2B5EF4-FFF2-40B4-BE49-F238E27FC236}">
                <a16:creationId xmlns:a16="http://schemas.microsoft.com/office/drawing/2014/main" id="{080C8FDA-E3EC-0D4E-8744-DC24973A96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
        <p:nvSpPr>
          <p:cNvPr id="2" name="CuadroTexto 1">
            <a:extLst>
              <a:ext uri="{FF2B5EF4-FFF2-40B4-BE49-F238E27FC236}">
                <a16:creationId xmlns:a16="http://schemas.microsoft.com/office/drawing/2014/main" id="{EB53332B-EEBA-A745-8A6A-180075B83A28}"/>
              </a:ext>
            </a:extLst>
          </p:cNvPr>
          <p:cNvSpPr txBox="1"/>
          <p:nvPr/>
        </p:nvSpPr>
        <p:spPr>
          <a:xfrm>
            <a:off x="1088572" y="2002971"/>
            <a:ext cx="1382486" cy="369332"/>
          </a:xfrm>
          <a:prstGeom prst="rect">
            <a:avLst/>
          </a:prstGeom>
          <a:noFill/>
        </p:spPr>
        <p:txBody>
          <a:bodyPr wrap="square" rtlCol="0">
            <a:spAutoFit/>
          </a:bodyPr>
          <a:lstStyle/>
          <a:p>
            <a:r>
              <a:rPr lang="es-ES_tradnl" b="1" dirty="0">
                <a:solidFill>
                  <a:schemeClr val="lt1"/>
                </a:solidFill>
              </a:rPr>
              <a:t>Cálculo TMT</a:t>
            </a:r>
            <a:r>
              <a:rPr lang="es-US" dirty="0"/>
              <a:t> </a:t>
            </a:r>
          </a:p>
        </p:txBody>
      </p:sp>
      <p:sp>
        <p:nvSpPr>
          <p:cNvPr id="5" name="CuadroTexto 4">
            <a:extLst>
              <a:ext uri="{FF2B5EF4-FFF2-40B4-BE49-F238E27FC236}">
                <a16:creationId xmlns:a16="http://schemas.microsoft.com/office/drawing/2014/main" id="{14137BE7-CE25-1B48-A8C4-6AF683495166}"/>
              </a:ext>
            </a:extLst>
          </p:cNvPr>
          <p:cNvSpPr txBox="1"/>
          <p:nvPr/>
        </p:nvSpPr>
        <p:spPr>
          <a:xfrm>
            <a:off x="6451600" y="2002971"/>
            <a:ext cx="1371600" cy="369332"/>
          </a:xfrm>
          <a:prstGeom prst="rect">
            <a:avLst/>
          </a:prstGeom>
          <a:noFill/>
        </p:spPr>
        <p:txBody>
          <a:bodyPr wrap="square" rtlCol="0">
            <a:spAutoFit/>
          </a:bodyPr>
          <a:lstStyle/>
          <a:p>
            <a:r>
              <a:rPr lang="es-ES_tradnl" b="1" dirty="0">
                <a:solidFill>
                  <a:schemeClr val="lt1"/>
                </a:solidFill>
              </a:rPr>
              <a:t>Cálculo IMC</a:t>
            </a:r>
            <a:r>
              <a:rPr lang="es-US" dirty="0"/>
              <a:t> </a:t>
            </a:r>
          </a:p>
        </p:txBody>
      </p:sp>
      <p:sp>
        <p:nvSpPr>
          <p:cNvPr id="6" name="CuadroTexto 5">
            <a:extLst>
              <a:ext uri="{FF2B5EF4-FFF2-40B4-BE49-F238E27FC236}">
                <a16:creationId xmlns:a16="http://schemas.microsoft.com/office/drawing/2014/main" id="{0B1954B4-7122-6A40-AF58-2459BDDA84FE}"/>
              </a:ext>
            </a:extLst>
          </p:cNvPr>
          <p:cNvSpPr txBox="1"/>
          <p:nvPr/>
        </p:nvSpPr>
        <p:spPr>
          <a:xfrm>
            <a:off x="1119416" y="2745008"/>
            <a:ext cx="4332514" cy="830997"/>
          </a:xfrm>
          <a:prstGeom prst="rect">
            <a:avLst/>
          </a:prstGeom>
          <a:noFill/>
        </p:spPr>
        <p:txBody>
          <a:bodyPr wrap="square" rtlCol="0">
            <a:spAutoFit/>
          </a:bodyPr>
          <a:lstStyle/>
          <a:p>
            <a:pPr lvl="0"/>
            <a:r>
              <a:rPr lang="es-US" sz="1600" b="1" dirty="0">
                <a:solidFill>
                  <a:schemeClr val="dk1"/>
                </a:solidFill>
                <a:latin typeface="Arial" panose="020B0604020202020204" pitchFamily="34" charset="0"/>
                <a:cs typeface="Arial" panose="020B0604020202020204" pitchFamily="34" charset="0"/>
              </a:rPr>
              <a:t>Fórmula para el rango de edad: 15 años.</a:t>
            </a:r>
          </a:p>
          <a:p>
            <a:pPr lvl="0"/>
            <a:endParaRPr lang="es-US" sz="1600" b="1" dirty="0">
              <a:solidFill>
                <a:schemeClr val="dk1"/>
              </a:solidFill>
              <a:latin typeface="Arial" panose="020B0604020202020204" pitchFamily="34" charset="0"/>
              <a:cs typeface="Arial" panose="020B0604020202020204" pitchFamily="34" charset="0"/>
            </a:endParaRPr>
          </a:p>
          <a:p>
            <a:r>
              <a:rPr lang="es-US" sz="1600" dirty="0">
                <a:solidFill>
                  <a:schemeClr val="dk1"/>
                </a:solidFill>
                <a:highlight>
                  <a:srgbClr val="00FF00"/>
                </a:highlight>
                <a:latin typeface="Arial" panose="020B0604020202020204" pitchFamily="34" charset="0"/>
                <a:cs typeface="Arial" panose="020B0604020202020204" pitchFamily="34" charset="0"/>
              </a:rPr>
              <a:t>TMB= (12,2 x Kg) + 746</a:t>
            </a:r>
          </a:p>
        </p:txBody>
      </p:sp>
      <p:sp>
        <p:nvSpPr>
          <p:cNvPr id="7" name="CuadroTexto 6">
            <a:extLst>
              <a:ext uri="{FF2B5EF4-FFF2-40B4-BE49-F238E27FC236}">
                <a16:creationId xmlns:a16="http://schemas.microsoft.com/office/drawing/2014/main" id="{25DAF9EB-C20A-B44C-98A9-E03C9BF80013}"/>
              </a:ext>
            </a:extLst>
          </p:cNvPr>
          <p:cNvSpPr txBox="1"/>
          <p:nvPr/>
        </p:nvSpPr>
        <p:spPr>
          <a:xfrm>
            <a:off x="6467021" y="2745008"/>
            <a:ext cx="4614635" cy="2800767"/>
          </a:xfrm>
          <a:prstGeom prst="rect">
            <a:avLst/>
          </a:prstGeom>
          <a:noFill/>
        </p:spPr>
        <p:txBody>
          <a:bodyPr wrap="square" rtlCol="0">
            <a:spAutoFit/>
          </a:bodyPr>
          <a:lstStyle/>
          <a:p>
            <a:pPr lvl="0"/>
            <a:r>
              <a:rPr lang="es-ES_tradnl" sz="1600" b="1" dirty="0">
                <a:solidFill>
                  <a:schemeClr val="dk1"/>
                </a:solidFill>
                <a:latin typeface="Arial" panose="020B0604020202020204" pitchFamily="34" charset="0"/>
                <a:cs typeface="Arial" panose="020B0604020202020204" pitchFamily="34" charset="0"/>
              </a:rPr>
              <a:t>Fórmula:</a:t>
            </a:r>
          </a:p>
          <a:p>
            <a:pPr lvl="0"/>
            <a:endParaRPr lang="es-US" sz="1600" b="1" dirty="0">
              <a:solidFill>
                <a:schemeClr val="dk1"/>
              </a:solidFill>
              <a:latin typeface="Arial" panose="020B0604020202020204" pitchFamily="34" charset="0"/>
              <a:cs typeface="Arial" panose="020B0604020202020204" pitchFamily="34" charset="0"/>
            </a:endParaRPr>
          </a:p>
          <a:p>
            <a:r>
              <a:rPr lang="es-ES" sz="1600" dirty="0">
                <a:solidFill>
                  <a:schemeClr val="dk1"/>
                </a:solidFill>
                <a:highlight>
                  <a:srgbClr val="00FFFF"/>
                </a:highlight>
                <a:latin typeface="Arial" panose="020B0604020202020204" pitchFamily="34" charset="0"/>
                <a:cs typeface="Arial" panose="020B0604020202020204" pitchFamily="34" charset="0"/>
              </a:rPr>
              <a:t>IMC= </a:t>
            </a:r>
            <a:r>
              <a:rPr lang="es-CL" sz="1600" u="sng" dirty="0">
                <a:solidFill>
                  <a:schemeClr val="dk1"/>
                </a:solidFill>
                <a:highlight>
                  <a:srgbClr val="00FFFF"/>
                </a:highlight>
                <a:latin typeface="Arial" panose="020B0604020202020204" pitchFamily="34" charset="0"/>
                <a:cs typeface="Arial" panose="020B0604020202020204" pitchFamily="34" charset="0"/>
              </a:rPr>
              <a:t>masa corporal</a:t>
            </a:r>
            <a:endParaRPr lang="es-US" sz="1600" dirty="0">
              <a:solidFill>
                <a:schemeClr val="dk1"/>
              </a:solidFill>
              <a:highlight>
                <a:srgbClr val="00FFFF"/>
              </a:highlight>
              <a:latin typeface="Arial" panose="020B0604020202020204" pitchFamily="34" charset="0"/>
              <a:cs typeface="Arial" panose="020B0604020202020204" pitchFamily="34" charset="0"/>
            </a:endParaRPr>
          </a:p>
          <a:p>
            <a:r>
              <a:rPr lang="es-CL" sz="1600" dirty="0">
                <a:solidFill>
                  <a:schemeClr val="dk1"/>
                </a:solidFill>
                <a:highlight>
                  <a:srgbClr val="00FFFF"/>
                </a:highlight>
                <a:latin typeface="Arial" panose="020B0604020202020204" pitchFamily="34" charset="0"/>
                <a:cs typeface="Arial" panose="020B0604020202020204" pitchFamily="34" charset="0"/>
              </a:rPr>
              <a:t>            estatura</a:t>
            </a:r>
            <a:r>
              <a:rPr lang="es-CL" sz="1600" baseline="30000" dirty="0">
                <a:solidFill>
                  <a:schemeClr val="dk1"/>
                </a:solidFill>
                <a:highlight>
                  <a:srgbClr val="00FFFF"/>
                </a:highlight>
                <a:latin typeface="Arial" panose="020B0604020202020204" pitchFamily="34" charset="0"/>
                <a:cs typeface="Arial" panose="020B0604020202020204" pitchFamily="34" charset="0"/>
              </a:rPr>
              <a:t>2  </a:t>
            </a:r>
          </a:p>
          <a:p>
            <a:r>
              <a:rPr lang="es-CL" sz="1600" baseline="30000" dirty="0">
                <a:solidFill>
                  <a:schemeClr val="dk1"/>
                </a:solidFill>
                <a:highlight>
                  <a:srgbClr val="00FFFF"/>
                </a:highlight>
                <a:latin typeface="Arial" panose="020B0604020202020204" pitchFamily="34" charset="0"/>
                <a:cs typeface="Arial" panose="020B0604020202020204" pitchFamily="34" charset="0"/>
              </a:rPr>
              <a:t>      </a:t>
            </a:r>
            <a:endParaRPr lang="es-US" sz="1600" dirty="0">
              <a:solidFill>
                <a:schemeClr val="dk1"/>
              </a:solidFill>
              <a:highlight>
                <a:srgbClr val="00FFFF"/>
              </a:highlight>
              <a:latin typeface="Arial" panose="020B0604020202020204" pitchFamily="34" charset="0"/>
              <a:cs typeface="Arial" panose="020B0604020202020204" pitchFamily="34" charset="0"/>
            </a:endParaRPr>
          </a:p>
          <a:p>
            <a:pPr lvl="0"/>
            <a:r>
              <a:rPr lang="es-US" sz="1600" dirty="0">
                <a:solidFill>
                  <a:schemeClr val="dk1"/>
                </a:solidFill>
                <a:latin typeface="Arial" panose="020B0604020202020204" pitchFamily="34" charset="0"/>
                <a:cs typeface="Arial" panose="020B0604020202020204" pitchFamily="34" charset="0"/>
              </a:rPr>
              <a:t>Reemplazar  datos y calcular:</a:t>
            </a:r>
          </a:p>
          <a:p>
            <a:r>
              <a:rPr lang="es-CL" sz="1600" baseline="30000" dirty="0">
                <a:solidFill>
                  <a:schemeClr val="dk1"/>
                </a:solidFill>
                <a:highlight>
                  <a:srgbClr val="00FFFF"/>
                </a:highlight>
                <a:latin typeface="Arial" panose="020B0604020202020204" pitchFamily="34" charset="0"/>
                <a:cs typeface="Arial" panose="020B0604020202020204" pitchFamily="34" charset="0"/>
              </a:rPr>
              <a:t> </a:t>
            </a:r>
            <a:endParaRPr lang="es-US" sz="1600" dirty="0">
              <a:solidFill>
                <a:schemeClr val="dk1"/>
              </a:solidFill>
              <a:highlight>
                <a:srgbClr val="00FFFF"/>
              </a:highlight>
              <a:latin typeface="Arial" panose="020B0604020202020204" pitchFamily="34" charset="0"/>
              <a:cs typeface="Arial" panose="020B0604020202020204" pitchFamily="34" charset="0"/>
            </a:endParaRPr>
          </a:p>
          <a:p>
            <a:r>
              <a:rPr lang="es-CL" sz="1600" baseline="30000" dirty="0">
                <a:solidFill>
                  <a:schemeClr val="dk1"/>
                </a:solidFill>
                <a:highlight>
                  <a:srgbClr val="00FFFF"/>
                </a:highlight>
                <a:latin typeface="Arial" panose="020B0604020202020204" pitchFamily="34" charset="0"/>
                <a:cs typeface="Arial" panose="020B0604020202020204" pitchFamily="34" charset="0"/>
              </a:rPr>
              <a:t>   </a:t>
            </a:r>
            <a:r>
              <a:rPr lang="es-ES" sz="1600" dirty="0">
                <a:solidFill>
                  <a:schemeClr val="dk1"/>
                </a:solidFill>
                <a:highlight>
                  <a:srgbClr val="00FFFF"/>
                </a:highlight>
                <a:latin typeface="Arial" panose="020B0604020202020204" pitchFamily="34" charset="0"/>
                <a:cs typeface="Arial" panose="020B0604020202020204" pitchFamily="34" charset="0"/>
              </a:rPr>
              <a:t>IMC</a:t>
            </a:r>
            <a:r>
              <a:rPr lang="es-CL" sz="1600" baseline="30000" dirty="0">
                <a:solidFill>
                  <a:schemeClr val="dk1"/>
                </a:solidFill>
                <a:highlight>
                  <a:srgbClr val="00FFFF"/>
                </a:highlight>
                <a:latin typeface="Arial" panose="020B0604020202020204" pitchFamily="34" charset="0"/>
                <a:cs typeface="Arial" panose="020B0604020202020204" pitchFamily="34" charset="0"/>
              </a:rPr>
              <a:t>      </a:t>
            </a:r>
            <a:r>
              <a:rPr lang="es-CL" sz="1600" dirty="0">
                <a:solidFill>
                  <a:schemeClr val="dk1"/>
                </a:solidFill>
                <a:highlight>
                  <a:srgbClr val="00FFFF"/>
                </a:highlight>
                <a:latin typeface="Arial" panose="020B0604020202020204" pitchFamily="34" charset="0"/>
                <a:cs typeface="Arial" panose="020B0604020202020204" pitchFamily="34" charset="0"/>
              </a:rPr>
              <a:t>= </a:t>
            </a:r>
            <a:r>
              <a:rPr lang="es-CL" sz="1600" u="sng" dirty="0">
                <a:solidFill>
                  <a:schemeClr val="dk1"/>
                </a:solidFill>
                <a:highlight>
                  <a:srgbClr val="00FFFF"/>
                </a:highlight>
                <a:latin typeface="Arial" panose="020B0604020202020204" pitchFamily="34" charset="0"/>
                <a:cs typeface="Arial" panose="020B0604020202020204" pitchFamily="34" charset="0"/>
              </a:rPr>
              <a:t>51  kg  </a:t>
            </a:r>
            <a:r>
              <a:rPr lang="es-CL" sz="1600" dirty="0">
                <a:solidFill>
                  <a:schemeClr val="dk1"/>
                </a:solidFill>
                <a:highlight>
                  <a:srgbClr val="00FFFF"/>
                </a:highlight>
                <a:latin typeface="Arial" panose="020B0604020202020204" pitchFamily="34" charset="0"/>
                <a:cs typeface="Arial" panose="020B0604020202020204" pitchFamily="34" charset="0"/>
              </a:rPr>
              <a:t> =     </a:t>
            </a:r>
            <a:r>
              <a:rPr lang="es-CL" sz="1600" u="sng" dirty="0">
                <a:solidFill>
                  <a:schemeClr val="dk1"/>
                </a:solidFill>
                <a:highlight>
                  <a:srgbClr val="00FFFF"/>
                </a:highlight>
                <a:latin typeface="Arial" panose="020B0604020202020204" pitchFamily="34" charset="0"/>
                <a:cs typeface="Arial" panose="020B0604020202020204" pitchFamily="34" charset="0"/>
              </a:rPr>
              <a:t>51  Kg  =</a:t>
            </a:r>
            <a:r>
              <a:rPr lang="es-CL" sz="1600" dirty="0">
                <a:solidFill>
                  <a:schemeClr val="dk1"/>
                </a:solidFill>
                <a:highlight>
                  <a:srgbClr val="00FFFF"/>
                </a:highlight>
                <a:latin typeface="Arial" panose="020B0604020202020204" pitchFamily="34" charset="0"/>
                <a:cs typeface="Arial" panose="020B0604020202020204" pitchFamily="34" charset="0"/>
              </a:rPr>
              <a:t> 19,92</a:t>
            </a:r>
            <a:endParaRPr lang="es-US" sz="1600" dirty="0">
              <a:solidFill>
                <a:schemeClr val="dk1"/>
              </a:solidFill>
              <a:highlight>
                <a:srgbClr val="00FFFF"/>
              </a:highlight>
              <a:latin typeface="Arial" panose="020B0604020202020204" pitchFamily="34" charset="0"/>
              <a:cs typeface="Arial" panose="020B0604020202020204" pitchFamily="34" charset="0"/>
            </a:endParaRPr>
          </a:p>
          <a:p>
            <a:r>
              <a:rPr lang="es-CL" sz="1600" baseline="30000" dirty="0">
                <a:solidFill>
                  <a:schemeClr val="dk1"/>
                </a:solidFill>
                <a:highlight>
                  <a:srgbClr val="00FFFF"/>
                </a:highlight>
                <a:latin typeface="Arial" panose="020B0604020202020204" pitchFamily="34" charset="0"/>
                <a:cs typeface="Arial" panose="020B0604020202020204" pitchFamily="34" charset="0"/>
              </a:rPr>
              <a:t>                  </a:t>
            </a:r>
            <a:r>
              <a:rPr lang="es-CL" sz="1600" dirty="0">
                <a:solidFill>
                  <a:schemeClr val="dk1"/>
                </a:solidFill>
                <a:highlight>
                  <a:srgbClr val="00FFFF"/>
                </a:highlight>
                <a:latin typeface="Arial" panose="020B0604020202020204" pitchFamily="34" charset="0"/>
                <a:cs typeface="Arial" panose="020B0604020202020204" pitchFamily="34" charset="0"/>
              </a:rPr>
              <a:t>(1,60</a:t>
            </a:r>
            <a:r>
              <a:rPr lang="es-CL" sz="1600" baseline="30000" dirty="0">
                <a:solidFill>
                  <a:schemeClr val="dk1"/>
                </a:solidFill>
                <a:highlight>
                  <a:srgbClr val="00FFFF"/>
                </a:highlight>
                <a:latin typeface="Arial" panose="020B0604020202020204" pitchFamily="34" charset="0"/>
                <a:cs typeface="Arial" panose="020B0604020202020204" pitchFamily="34" charset="0"/>
              </a:rPr>
              <a:t>2</a:t>
            </a:r>
            <a:r>
              <a:rPr lang="es-CL" sz="1600" dirty="0">
                <a:solidFill>
                  <a:schemeClr val="dk1"/>
                </a:solidFill>
                <a:highlight>
                  <a:srgbClr val="00FFFF"/>
                </a:highlight>
                <a:latin typeface="Arial" panose="020B0604020202020204" pitchFamily="34" charset="0"/>
                <a:cs typeface="Arial" panose="020B0604020202020204" pitchFamily="34" charset="0"/>
              </a:rPr>
              <a:t> m).        2,56 m</a:t>
            </a:r>
            <a:endParaRPr lang="es-US" sz="1600" dirty="0">
              <a:solidFill>
                <a:schemeClr val="dk1"/>
              </a:solidFill>
              <a:highlight>
                <a:srgbClr val="00FFFF"/>
              </a:highlight>
              <a:latin typeface="Arial" panose="020B0604020202020204" pitchFamily="34" charset="0"/>
              <a:cs typeface="Arial" panose="020B0604020202020204" pitchFamily="34" charset="0"/>
            </a:endParaRPr>
          </a:p>
          <a:p>
            <a:endParaRPr lang="es-US" sz="1600" dirty="0">
              <a:latin typeface="Arial" panose="020B0604020202020204" pitchFamily="34" charset="0"/>
              <a:cs typeface="Arial" panose="020B0604020202020204" pitchFamily="34" charset="0"/>
            </a:endParaRPr>
          </a:p>
          <a:p>
            <a:r>
              <a:rPr lang="es-US" sz="1600" dirty="0">
                <a:latin typeface="Arial" panose="020B0604020202020204" pitchFamily="34" charset="0"/>
                <a:cs typeface="Arial" panose="020B0604020202020204" pitchFamily="34" charset="0"/>
              </a:rPr>
              <a:t>Estado nutricional normal</a:t>
            </a:r>
          </a:p>
        </p:txBody>
      </p:sp>
      <p:sp>
        <p:nvSpPr>
          <p:cNvPr id="9" name="CuadroTexto 8">
            <a:extLst>
              <a:ext uri="{FF2B5EF4-FFF2-40B4-BE49-F238E27FC236}">
                <a16:creationId xmlns:a16="http://schemas.microsoft.com/office/drawing/2014/main" id="{9D04EE4C-DF1B-3343-84C6-7FCF169040DF}"/>
              </a:ext>
            </a:extLst>
          </p:cNvPr>
          <p:cNvSpPr txBox="1"/>
          <p:nvPr/>
        </p:nvSpPr>
        <p:spPr>
          <a:xfrm>
            <a:off x="424543" y="819887"/>
            <a:ext cx="11310257" cy="584775"/>
          </a:xfrm>
          <a:prstGeom prst="rect">
            <a:avLst/>
          </a:prstGeom>
          <a:solidFill>
            <a:srgbClr val="BDD7EF"/>
          </a:solidFill>
        </p:spPr>
        <p:txBody>
          <a:bodyPr wrap="square" rtlCol="0">
            <a:spAutoFit/>
          </a:bodyPr>
          <a:lstStyle/>
          <a:p>
            <a:pPr algn="ctr"/>
            <a:r>
              <a:rPr lang="es-ES_tradnl" sz="1600" b="1" dirty="0">
                <a:latin typeface="Arial" panose="020B0604020202020204" pitchFamily="34" charset="0"/>
                <a:cs typeface="Arial" panose="020B0604020202020204" pitchFamily="34" charset="0"/>
              </a:rPr>
              <a:t>f.-Calcule la TMT e IMC de la estudiante en cuestión, considerando su masa de 51 (Kg) y estatura 1,60 (m); que presenta un nivel de actividad física ligera. ¡Importante!, debe escribir los cálculos en el espacio asignado. </a:t>
            </a:r>
            <a:endParaRPr lang="es-US" sz="1600" b="1" dirty="0">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204CDF62-35E7-3040-9EDF-26F21F833316}"/>
              </a:ext>
            </a:extLst>
          </p:cNvPr>
          <p:cNvSpPr txBox="1"/>
          <p:nvPr/>
        </p:nvSpPr>
        <p:spPr>
          <a:xfrm>
            <a:off x="1119416" y="3762743"/>
            <a:ext cx="4125685" cy="830997"/>
          </a:xfrm>
          <a:prstGeom prst="rect">
            <a:avLst/>
          </a:prstGeom>
          <a:noFill/>
        </p:spPr>
        <p:txBody>
          <a:bodyPr wrap="square" rtlCol="0">
            <a:spAutoFit/>
          </a:bodyPr>
          <a:lstStyle/>
          <a:p>
            <a:pPr lvl="0"/>
            <a:r>
              <a:rPr lang="es-US" sz="1600" dirty="0">
                <a:solidFill>
                  <a:schemeClr val="dk1"/>
                </a:solidFill>
                <a:latin typeface="Arial" panose="020B0604020202020204" pitchFamily="34" charset="0"/>
                <a:cs typeface="Arial" panose="020B0604020202020204" pitchFamily="34" charset="0"/>
              </a:rPr>
              <a:t>Reemplazar datos:</a:t>
            </a:r>
          </a:p>
          <a:p>
            <a:pPr lvl="0"/>
            <a:endParaRPr lang="es-US" sz="1600" dirty="0">
              <a:solidFill>
                <a:schemeClr val="dk1"/>
              </a:solidFill>
              <a:latin typeface="Arial" panose="020B0604020202020204" pitchFamily="34" charset="0"/>
              <a:cs typeface="Arial" panose="020B0604020202020204" pitchFamily="34" charset="0"/>
            </a:endParaRPr>
          </a:p>
          <a:p>
            <a:r>
              <a:rPr lang="en-US" sz="1600" dirty="0">
                <a:solidFill>
                  <a:schemeClr val="dk1"/>
                </a:solidFill>
                <a:highlight>
                  <a:srgbClr val="00FF00"/>
                </a:highlight>
                <a:latin typeface="Arial" panose="020B0604020202020204" pitchFamily="34" charset="0"/>
                <a:cs typeface="Arial" panose="020B0604020202020204" pitchFamily="34" charset="0"/>
              </a:rPr>
              <a:t>TMB  = 12,2 x 51kg + 746 = 1368,2Kcal</a:t>
            </a:r>
          </a:p>
        </p:txBody>
      </p:sp>
      <p:sp>
        <p:nvSpPr>
          <p:cNvPr id="11" name="CuadroTexto 10">
            <a:extLst>
              <a:ext uri="{FF2B5EF4-FFF2-40B4-BE49-F238E27FC236}">
                <a16:creationId xmlns:a16="http://schemas.microsoft.com/office/drawing/2014/main" id="{F075C1D6-E281-8440-AA76-AAB00DDE2057}"/>
              </a:ext>
            </a:extLst>
          </p:cNvPr>
          <p:cNvSpPr txBox="1"/>
          <p:nvPr/>
        </p:nvSpPr>
        <p:spPr>
          <a:xfrm>
            <a:off x="1119416" y="4780478"/>
            <a:ext cx="4332514" cy="1323439"/>
          </a:xfrm>
          <a:prstGeom prst="rect">
            <a:avLst/>
          </a:prstGeom>
          <a:noFill/>
        </p:spPr>
        <p:txBody>
          <a:bodyPr wrap="square" rtlCol="0">
            <a:spAutoFit/>
          </a:bodyPr>
          <a:lstStyle/>
          <a:p>
            <a:pPr lvl="0"/>
            <a:r>
              <a:rPr lang="es-US" sz="1600" dirty="0">
                <a:solidFill>
                  <a:schemeClr val="dk1"/>
                </a:solidFill>
                <a:latin typeface="Arial" panose="020B0604020202020204" pitchFamily="34" charset="0"/>
                <a:cs typeface="Arial" panose="020B0604020202020204" pitchFamily="34" charset="0"/>
              </a:rPr>
              <a:t>Multiplicar por el factor de ajuste de acuerdo a actividad. *(Ligera)---1,55.</a:t>
            </a:r>
          </a:p>
          <a:p>
            <a:pPr lvl="0"/>
            <a:endParaRPr lang="es-US" sz="1600" dirty="0">
              <a:solidFill>
                <a:schemeClr val="dk1"/>
              </a:solidFill>
              <a:latin typeface="Arial" panose="020B0604020202020204" pitchFamily="34" charset="0"/>
              <a:cs typeface="Arial" panose="020B0604020202020204" pitchFamily="34" charset="0"/>
            </a:endParaRPr>
          </a:p>
          <a:p>
            <a:r>
              <a:rPr lang="es-ES" sz="1600" dirty="0">
                <a:solidFill>
                  <a:schemeClr val="dk1"/>
                </a:solidFill>
                <a:highlight>
                  <a:srgbClr val="00FF00"/>
                </a:highlight>
                <a:latin typeface="Arial" panose="020B0604020202020204" pitchFamily="34" charset="0"/>
                <a:cs typeface="Arial" panose="020B0604020202020204" pitchFamily="34" charset="0"/>
              </a:rPr>
              <a:t>TMT= TMB x factor de ajuste * </a:t>
            </a:r>
            <a:endParaRPr lang="es-US" sz="1600" dirty="0">
              <a:solidFill>
                <a:schemeClr val="dk1"/>
              </a:solidFill>
              <a:highlight>
                <a:srgbClr val="00FF00"/>
              </a:highlight>
              <a:latin typeface="Arial" panose="020B0604020202020204" pitchFamily="34" charset="0"/>
              <a:cs typeface="Arial" panose="020B0604020202020204" pitchFamily="34" charset="0"/>
            </a:endParaRPr>
          </a:p>
          <a:p>
            <a:r>
              <a:rPr lang="es-ES" sz="1600" dirty="0">
                <a:solidFill>
                  <a:schemeClr val="dk1"/>
                </a:solidFill>
                <a:highlight>
                  <a:srgbClr val="FFFF00"/>
                </a:highlight>
                <a:latin typeface="Arial" panose="020B0604020202020204" pitchFamily="34" charset="0"/>
                <a:cs typeface="Arial" panose="020B0604020202020204" pitchFamily="34" charset="0"/>
              </a:rPr>
              <a:t>        =1368,2 x 1,55 = 2120,71 Kilocalorías.</a:t>
            </a:r>
            <a:endParaRPr lang="es-US" sz="1600" dirty="0">
              <a:solidFill>
                <a:schemeClr val="dk1"/>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009134"/>
      </p:ext>
    </p:extLst>
  </p:cSld>
  <p:clrMapOvr>
    <a:masterClrMapping/>
  </p:clrMapOvr>
  <mc:AlternateContent xmlns:mc="http://schemas.openxmlformats.org/markup-compatibility/2006" xmlns:p14="http://schemas.microsoft.com/office/powerpoint/2010/main">
    <mc:Choice Requires="p14">
      <p:transition spd="slow" p14:dur="2000" advTm="134630"/>
    </mc:Choice>
    <mc:Fallback xmlns="">
      <p:transition spd="slow" advTm="134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9" presetClass="entr" presetSubtype="0" fill="hold" grpId="0" nodeType="withEffect">
                                  <p:stCondLst>
                                    <p:cond delay="1000"/>
                                  </p:stCondLst>
                                  <p:childTnLst>
                                    <p:set>
                                      <p:cBhvr>
                                        <p:cTn id="8" dur="1" fill="hold">
                                          <p:stCondLst>
                                            <p:cond delay="0"/>
                                          </p:stCondLst>
                                        </p:cTn>
                                        <p:tgtEl>
                                          <p:spTgt spid="9"/>
                                        </p:tgtEl>
                                        <p:attrNameLst>
                                          <p:attrName>style.visibility</p:attrName>
                                        </p:attrNameLst>
                                      </p:cBhvr>
                                      <p:to>
                                        <p:strVal val="visible"/>
                                      </p:to>
                                    </p:set>
                                    <p:animEffect transition="in" filter="dissolve">
                                      <p:cBhvr>
                                        <p:cTn id="9" dur="500"/>
                                        <p:tgtEl>
                                          <p:spTgt spid="9"/>
                                        </p:tgtEl>
                                      </p:cBhvr>
                                    </p:animEffect>
                                  </p:childTnLst>
                                </p:cTn>
                              </p:par>
                            </p:childTnLst>
                          </p:cTn>
                        </p:par>
                        <p:par>
                          <p:cTn id="10" fill="hold">
                            <p:stCondLst>
                              <p:cond delay="2000"/>
                            </p:stCondLst>
                            <p:childTnLst>
                              <p:par>
                                <p:cTn id="11" presetID="9" presetClass="entr" presetSubtype="0" fill="hold" nodeType="afterEffect">
                                  <p:stCondLst>
                                    <p:cond delay="650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1000"/>
                                        <p:tgtEl>
                                          <p:spTgt spid="8"/>
                                        </p:tgtEl>
                                      </p:cBhvr>
                                    </p:animEffect>
                                  </p:childTnLst>
                                </p:cTn>
                              </p:par>
                            </p:childTnLst>
                          </p:cTn>
                        </p:par>
                        <p:par>
                          <p:cTn id="14" fill="hold">
                            <p:stCondLst>
                              <p:cond delay="9500"/>
                            </p:stCondLst>
                            <p:childTnLst>
                              <p:par>
                                <p:cTn id="15" presetID="9" presetClass="entr" presetSubtype="0" fill="hold" grpId="0" nodeType="after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par>
                          <p:cTn id="18" fill="hold">
                            <p:stCondLst>
                              <p:cond delay="10500"/>
                            </p:stCondLst>
                            <p:childTnLst>
                              <p:par>
                                <p:cTn id="19" presetID="3" presetClass="entr" presetSubtype="10" fill="hold" grpId="0" nodeType="afterEffect">
                                  <p:stCondLst>
                                    <p:cond delay="200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par>
                          <p:cTn id="22" fill="hold">
                            <p:stCondLst>
                              <p:cond delay="13000"/>
                            </p:stCondLst>
                            <p:childTnLst>
                              <p:par>
                                <p:cTn id="23" presetID="9" presetClass="entr" presetSubtype="0" fill="hold" grpId="0" nodeType="afterEffect">
                                  <p:stCondLst>
                                    <p:cond delay="1600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par>
                          <p:cTn id="26" fill="hold">
                            <p:stCondLst>
                              <p:cond delay="29500"/>
                            </p:stCondLst>
                            <p:childTnLst>
                              <p:par>
                                <p:cTn id="27" presetID="9" presetClass="entr" presetSubtype="0" fill="hold" grpId="0" nodeType="afterEffect">
                                  <p:stCondLst>
                                    <p:cond delay="1900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par>
                          <p:cTn id="30" fill="hold">
                            <p:stCondLst>
                              <p:cond delay="49000"/>
                            </p:stCondLst>
                            <p:childTnLst>
                              <p:par>
                                <p:cTn id="31" presetID="9" presetClass="entr" presetSubtype="0" fill="hold" grpId="0" nodeType="afterEffect">
                                  <p:stCondLst>
                                    <p:cond delay="3950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par>
                          <p:cTn id="34" fill="hold">
                            <p:stCondLst>
                              <p:cond delay="89000"/>
                            </p:stCondLst>
                            <p:childTnLst>
                              <p:par>
                                <p:cTn id="35" presetID="9" presetClass="entr" presetSubtype="0" fill="hold" grpId="0" nodeType="afterEffect">
                                  <p:stCondLst>
                                    <p:cond delay="600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4"/>
                </p:tgtEl>
              </p:cMediaNode>
            </p:audio>
          </p:childTnLst>
        </p:cTn>
      </p:par>
    </p:tnLst>
    <p:bldLst>
      <p:bldP spid="2" grpId="0"/>
      <p:bldP spid="5" grpId="0"/>
      <p:bldP spid="6" grpId="0"/>
      <p:bldP spid="7" grpId="0"/>
      <p:bldP spid="9" grpId="0" animBg="1"/>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11C221-62EB-9E48-BB98-99B2BB7BDE49}"/>
              </a:ext>
            </a:extLst>
          </p:cNvPr>
          <p:cNvSpPr>
            <a:spLocks noGrp="1"/>
          </p:cNvSpPr>
          <p:nvPr>
            <p:ph type="title"/>
          </p:nvPr>
        </p:nvSpPr>
        <p:spPr>
          <a:xfrm>
            <a:off x="214957" y="353622"/>
            <a:ext cx="5677843" cy="724064"/>
          </a:xfrm>
          <a:noFill/>
        </p:spPr>
        <p:txBody>
          <a:bodyPr>
            <a:normAutofit/>
          </a:bodyPr>
          <a:lstStyle/>
          <a:p>
            <a:r>
              <a:rPr lang="es-ES" sz="3200" b="1" dirty="0">
                <a:latin typeface="Arial" panose="020B0604020202020204" pitchFamily="34" charset="0"/>
                <a:cs typeface="Arial" panose="020B0604020202020204" pitchFamily="34" charset="0"/>
              </a:rPr>
              <a:t>II. Interpretación de gráficos</a:t>
            </a:r>
            <a:endParaRPr lang="es-US" sz="3200"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79C36816-0000-2843-A749-D29CA2499629}"/>
              </a:ext>
            </a:extLst>
          </p:cNvPr>
          <p:cNvPicPr>
            <a:picLocks noChangeAspect="1"/>
          </p:cNvPicPr>
          <p:nvPr/>
        </p:nvPicPr>
        <p:blipFill>
          <a:blip r:embed="rId6"/>
          <a:stretch>
            <a:fillRect/>
          </a:stretch>
        </p:blipFill>
        <p:spPr>
          <a:xfrm>
            <a:off x="331978" y="1270483"/>
            <a:ext cx="5099993" cy="4622317"/>
          </a:xfrm>
          <a:prstGeom prst="rect">
            <a:avLst/>
          </a:prstGeom>
        </p:spPr>
      </p:pic>
      <p:pic>
        <p:nvPicPr>
          <p:cNvPr id="11" name="Audio 10">
            <a:hlinkClick r:id="" action="ppaction://media"/>
            <a:extLst>
              <a:ext uri="{FF2B5EF4-FFF2-40B4-BE49-F238E27FC236}">
                <a16:creationId xmlns:a16="http://schemas.microsoft.com/office/drawing/2014/main" id="{8BA4340B-9AC0-1342-94B5-C7FDA017128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
        <p:nvSpPr>
          <p:cNvPr id="7" name="CuadroTexto 6">
            <a:extLst>
              <a:ext uri="{FF2B5EF4-FFF2-40B4-BE49-F238E27FC236}">
                <a16:creationId xmlns:a16="http://schemas.microsoft.com/office/drawing/2014/main" id="{D92EEAD9-A638-1F40-BC93-69FE006F8DC6}"/>
              </a:ext>
            </a:extLst>
          </p:cNvPr>
          <p:cNvSpPr txBox="1"/>
          <p:nvPr/>
        </p:nvSpPr>
        <p:spPr>
          <a:xfrm>
            <a:off x="6134100" y="165596"/>
            <a:ext cx="2901043" cy="314894"/>
          </a:xfrm>
          <a:prstGeom prst="rect">
            <a:avLst/>
          </a:prstGeom>
          <a:noFill/>
          <a:ln>
            <a:noFill/>
          </a:ln>
        </p:spPr>
        <p:txBody>
          <a:bodyPr wrap="square" rtlCol="0">
            <a:spAutoFit/>
          </a:bodyPr>
          <a:lstStyle/>
          <a:p>
            <a:pPr lvl="0">
              <a:lnSpc>
                <a:spcPct val="150000"/>
              </a:lnSpc>
            </a:pPr>
            <a:r>
              <a:rPr lang="es-ES" sz="1100" b="1" dirty="0">
                <a:latin typeface="Arial" panose="020B0604020202020204" pitchFamily="34" charset="0"/>
                <a:cs typeface="Arial" panose="020B0604020202020204" pitchFamily="34" charset="0"/>
              </a:rPr>
              <a:t>A. ¿</a:t>
            </a:r>
            <a:r>
              <a:rPr lang="es-ES_tradnl" sz="1100" b="1" dirty="0">
                <a:latin typeface="Arial" panose="020B0604020202020204" pitchFamily="34" charset="0"/>
                <a:cs typeface="Arial" panose="020B0604020202020204" pitchFamily="34" charset="0"/>
              </a:rPr>
              <a:t>Cuáles son las variables del gráfico</a:t>
            </a:r>
            <a:r>
              <a:rPr lang="es-ES" sz="1100" b="1" dirty="0">
                <a:latin typeface="Arial" panose="020B0604020202020204" pitchFamily="34" charset="0"/>
                <a:cs typeface="Arial" panose="020B0604020202020204" pitchFamily="34" charset="0"/>
              </a:rPr>
              <a:t>? </a:t>
            </a:r>
          </a:p>
        </p:txBody>
      </p:sp>
      <p:grpSp>
        <p:nvGrpSpPr>
          <p:cNvPr id="6" name="Grupo 5">
            <a:extLst>
              <a:ext uri="{FF2B5EF4-FFF2-40B4-BE49-F238E27FC236}">
                <a16:creationId xmlns:a16="http://schemas.microsoft.com/office/drawing/2014/main" id="{6C56C054-3508-9547-9E7D-F91BCC13A09E}"/>
              </a:ext>
            </a:extLst>
          </p:cNvPr>
          <p:cNvGrpSpPr/>
          <p:nvPr/>
        </p:nvGrpSpPr>
        <p:grpSpPr>
          <a:xfrm>
            <a:off x="6134099" y="460237"/>
            <a:ext cx="3695701" cy="1342977"/>
            <a:chOff x="6134099" y="460237"/>
            <a:chExt cx="3695701" cy="1342977"/>
          </a:xfrm>
        </p:grpSpPr>
        <p:sp>
          <p:nvSpPr>
            <p:cNvPr id="12" name="CuadroTexto 11">
              <a:extLst>
                <a:ext uri="{FF2B5EF4-FFF2-40B4-BE49-F238E27FC236}">
                  <a16:creationId xmlns:a16="http://schemas.microsoft.com/office/drawing/2014/main" id="{76435C57-D338-5F43-ACD1-B5E87656738D}"/>
                </a:ext>
              </a:extLst>
            </p:cNvPr>
            <p:cNvSpPr txBox="1"/>
            <p:nvPr/>
          </p:nvSpPr>
          <p:spPr>
            <a:xfrm>
              <a:off x="6134101" y="460237"/>
              <a:ext cx="1725386" cy="314894"/>
            </a:xfrm>
            <a:prstGeom prst="rect">
              <a:avLst/>
            </a:prstGeom>
            <a:noFill/>
            <a:ln>
              <a:noFill/>
            </a:ln>
          </p:spPr>
          <p:txBody>
            <a:bodyPr wrap="square" rtlCol="0">
              <a:spAutoFit/>
            </a:bodyPr>
            <a:lstStyle/>
            <a:p>
              <a:pPr>
                <a:lnSpc>
                  <a:spcPct val="150000"/>
                </a:lnSpc>
              </a:pPr>
              <a:r>
                <a:rPr lang="es-ES" sz="1100" dirty="0">
                  <a:highlight>
                    <a:srgbClr val="00FFFF"/>
                  </a:highlight>
                  <a:latin typeface="Arial" panose="020B0604020202020204" pitchFamily="34" charset="0"/>
                  <a:cs typeface="Arial" panose="020B0604020202020204" pitchFamily="34" charset="0"/>
                </a:rPr>
                <a:t>Variable Independiente: </a:t>
              </a:r>
            </a:p>
          </p:txBody>
        </p:sp>
        <p:sp>
          <p:nvSpPr>
            <p:cNvPr id="13" name="CuadroTexto 12">
              <a:extLst>
                <a:ext uri="{FF2B5EF4-FFF2-40B4-BE49-F238E27FC236}">
                  <a16:creationId xmlns:a16="http://schemas.microsoft.com/office/drawing/2014/main" id="{B2DBEB67-12AC-1C4E-AFEB-34B218CB940A}"/>
                </a:ext>
              </a:extLst>
            </p:cNvPr>
            <p:cNvSpPr txBox="1"/>
            <p:nvPr/>
          </p:nvSpPr>
          <p:spPr>
            <a:xfrm>
              <a:off x="6134100" y="742539"/>
              <a:ext cx="3064329" cy="314894"/>
            </a:xfrm>
            <a:prstGeom prst="rect">
              <a:avLst/>
            </a:prstGeom>
            <a:noFill/>
            <a:ln>
              <a:noFill/>
            </a:ln>
          </p:spPr>
          <p:txBody>
            <a:bodyPr wrap="square" rtlCol="0">
              <a:spAutoFit/>
            </a:bodyPr>
            <a:lstStyle/>
            <a:p>
              <a:pPr>
                <a:lnSpc>
                  <a:spcPct val="150000"/>
                </a:lnSpc>
              </a:pPr>
              <a:r>
                <a:rPr lang="es-ES" sz="1100" dirty="0">
                  <a:latin typeface="Arial" panose="020B0604020202020204" pitchFamily="34" charset="0"/>
                  <a:cs typeface="Arial" panose="020B0604020202020204" pitchFamily="34" charset="0"/>
                </a:rPr>
                <a:t>Nivel escolar por curso (Pre-</a:t>
              </a:r>
              <a:r>
                <a:rPr lang="es-ES" sz="1100" dirty="0" err="1">
                  <a:latin typeface="Arial" panose="020B0604020202020204" pitchFamily="34" charset="0"/>
                  <a:cs typeface="Arial" panose="020B0604020202020204" pitchFamily="34" charset="0"/>
                </a:rPr>
                <a:t>kinder</a:t>
              </a:r>
              <a:r>
                <a:rPr lang="es-ES" sz="1100" dirty="0">
                  <a:latin typeface="Arial" panose="020B0604020202020204" pitchFamily="34" charset="0"/>
                  <a:cs typeface="Arial" panose="020B0604020202020204" pitchFamily="34" charset="0"/>
                </a:rPr>
                <a:t> a Primero).</a:t>
              </a:r>
              <a:endParaRPr lang="es-US" sz="1100"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7F707A2F-F791-D448-ACDA-2E999875EAB7}"/>
                </a:ext>
              </a:extLst>
            </p:cNvPr>
            <p:cNvSpPr txBox="1"/>
            <p:nvPr/>
          </p:nvSpPr>
          <p:spPr>
            <a:xfrm>
              <a:off x="6134101" y="1057433"/>
              <a:ext cx="1572986" cy="314894"/>
            </a:xfrm>
            <a:prstGeom prst="rect">
              <a:avLst/>
            </a:prstGeom>
            <a:noFill/>
            <a:ln>
              <a:noFill/>
            </a:ln>
          </p:spPr>
          <p:txBody>
            <a:bodyPr wrap="square" rtlCol="0">
              <a:spAutoFit/>
            </a:bodyPr>
            <a:lstStyle/>
            <a:p>
              <a:pPr>
                <a:lnSpc>
                  <a:spcPct val="150000"/>
                </a:lnSpc>
              </a:pPr>
              <a:r>
                <a:rPr lang="es-ES" sz="1100" dirty="0">
                  <a:highlight>
                    <a:srgbClr val="00FFFF"/>
                  </a:highlight>
                  <a:latin typeface="Arial" panose="020B0604020202020204" pitchFamily="34" charset="0"/>
                  <a:cs typeface="Arial" panose="020B0604020202020204" pitchFamily="34" charset="0"/>
                </a:rPr>
                <a:t>Variable dependiente:</a:t>
              </a:r>
            </a:p>
          </p:txBody>
        </p:sp>
        <p:sp>
          <p:nvSpPr>
            <p:cNvPr id="15" name="CuadroTexto 14">
              <a:extLst>
                <a:ext uri="{FF2B5EF4-FFF2-40B4-BE49-F238E27FC236}">
                  <a16:creationId xmlns:a16="http://schemas.microsoft.com/office/drawing/2014/main" id="{9982F0CD-D57B-494A-A01F-46EBB359643F}"/>
                </a:ext>
              </a:extLst>
            </p:cNvPr>
            <p:cNvSpPr txBox="1"/>
            <p:nvPr/>
          </p:nvSpPr>
          <p:spPr>
            <a:xfrm>
              <a:off x="6134099" y="1372327"/>
              <a:ext cx="3695701" cy="430887"/>
            </a:xfrm>
            <a:prstGeom prst="rect">
              <a:avLst/>
            </a:prstGeom>
            <a:noFill/>
            <a:ln>
              <a:noFill/>
            </a:ln>
          </p:spPr>
          <p:txBody>
            <a:bodyPr wrap="square" rtlCol="0">
              <a:spAutoFit/>
            </a:bodyPr>
            <a:lstStyle/>
            <a:p>
              <a:r>
                <a:rPr lang="es-ES" sz="1100" dirty="0">
                  <a:latin typeface="Arial" panose="020B0604020202020204" pitchFamily="34" charset="0"/>
                  <a:cs typeface="Arial" panose="020B0604020202020204" pitchFamily="34" charset="0"/>
                </a:rPr>
                <a:t>Porcentaje del estado nutricional.</a:t>
              </a:r>
              <a:endParaRPr lang="es-US" sz="1100" dirty="0">
                <a:latin typeface="Arial" panose="020B0604020202020204" pitchFamily="34" charset="0"/>
                <a:cs typeface="Arial" panose="020B0604020202020204" pitchFamily="34" charset="0"/>
              </a:endParaRPr>
            </a:p>
            <a:p>
              <a:r>
                <a:rPr lang="es-ES" sz="1100" dirty="0">
                  <a:latin typeface="Arial" panose="020B0604020202020204" pitchFamily="34" charset="0"/>
                  <a:cs typeface="Arial" panose="020B0604020202020204" pitchFamily="34" charset="0"/>
                </a:rPr>
                <a:t>(Desnutrición, bajo peso, normal, sobrepeso, obesidad</a:t>
              </a:r>
              <a:r>
                <a:rPr lang="es-ES_tradnl" sz="1100" b="1" dirty="0">
                  <a:latin typeface="Arial" panose="020B0604020202020204" pitchFamily="34" charset="0"/>
                  <a:cs typeface="Arial" panose="020B0604020202020204" pitchFamily="34" charset="0"/>
                </a:rPr>
                <a:t>).</a:t>
              </a:r>
              <a:endParaRPr lang="es-US" sz="1100" b="1" dirty="0">
                <a:latin typeface="Arial" panose="020B0604020202020204" pitchFamily="34" charset="0"/>
                <a:cs typeface="Arial" panose="020B0604020202020204" pitchFamily="34" charset="0"/>
              </a:endParaRPr>
            </a:p>
          </p:txBody>
        </p:sp>
      </p:grpSp>
      <p:sp>
        <p:nvSpPr>
          <p:cNvPr id="16" name="CuadroTexto 15">
            <a:extLst>
              <a:ext uri="{FF2B5EF4-FFF2-40B4-BE49-F238E27FC236}">
                <a16:creationId xmlns:a16="http://schemas.microsoft.com/office/drawing/2014/main" id="{0B0535D2-EDDB-D24E-8C33-25215BDFB0FF}"/>
              </a:ext>
            </a:extLst>
          </p:cNvPr>
          <p:cNvSpPr txBox="1"/>
          <p:nvPr/>
        </p:nvSpPr>
        <p:spPr>
          <a:xfrm>
            <a:off x="6134100" y="1791823"/>
            <a:ext cx="4283529" cy="314894"/>
          </a:xfrm>
          <a:prstGeom prst="rect">
            <a:avLst/>
          </a:prstGeom>
          <a:noFill/>
          <a:ln>
            <a:noFill/>
          </a:ln>
        </p:spPr>
        <p:txBody>
          <a:bodyPr wrap="square" rtlCol="0">
            <a:spAutoFit/>
          </a:bodyPr>
          <a:lstStyle/>
          <a:p>
            <a:pPr lvl="0">
              <a:lnSpc>
                <a:spcPct val="150000"/>
              </a:lnSpc>
            </a:pPr>
            <a:r>
              <a:rPr lang="es-ES_tradnl" sz="1100" b="1" dirty="0">
                <a:latin typeface="Arial" panose="020B0604020202020204" pitchFamily="34" charset="0"/>
                <a:cs typeface="Arial" panose="020B0604020202020204" pitchFamily="34" charset="0"/>
              </a:rPr>
              <a:t>B. ¿En qué grupo de escolaridad se detecta mayor</a:t>
            </a:r>
            <a:r>
              <a:rPr lang="es-ES" sz="1100" b="1" dirty="0">
                <a:latin typeface="Arial" panose="020B0604020202020204" pitchFamily="34" charset="0"/>
                <a:cs typeface="Arial" panose="020B0604020202020204" pitchFamily="34" charset="0"/>
              </a:rPr>
              <a:t> obesidad? </a:t>
            </a:r>
            <a:endParaRPr lang="es-US" sz="1100" b="1" dirty="0">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D6F7BB3B-5A85-484E-9443-4A348B979B7F}"/>
              </a:ext>
            </a:extLst>
          </p:cNvPr>
          <p:cNvSpPr txBox="1"/>
          <p:nvPr/>
        </p:nvSpPr>
        <p:spPr>
          <a:xfrm>
            <a:off x="6210301" y="2101605"/>
            <a:ext cx="1953985" cy="314894"/>
          </a:xfrm>
          <a:prstGeom prst="rect">
            <a:avLst/>
          </a:prstGeom>
          <a:solidFill>
            <a:srgbClr val="ED4737"/>
          </a:solidFill>
          <a:ln>
            <a:noFill/>
          </a:ln>
        </p:spPr>
        <p:txBody>
          <a:bodyPr wrap="square" rtlCol="0">
            <a:spAutoFit/>
          </a:bodyPr>
          <a:lstStyle/>
          <a:p>
            <a:pPr>
              <a:lnSpc>
                <a:spcPct val="150000"/>
              </a:lnSpc>
            </a:pPr>
            <a:r>
              <a:rPr lang="es-ES" sz="1100" dirty="0">
                <a:solidFill>
                  <a:schemeClr val="bg1"/>
                </a:solidFill>
                <a:latin typeface="Arial" panose="020B0604020202020204" pitchFamily="34" charset="0"/>
                <a:cs typeface="Arial" panose="020B0604020202020204" pitchFamily="34" charset="0"/>
              </a:rPr>
              <a:t>1ª Básico, con 23,9 %.</a:t>
            </a:r>
          </a:p>
        </p:txBody>
      </p:sp>
      <p:sp>
        <p:nvSpPr>
          <p:cNvPr id="18" name="CuadroTexto 17">
            <a:extLst>
              <a:ext uri="{FF2B5EF4-FFF2-40B4-BE49-F238E27FC236}">
                <a16:creationId xmlns:a16="http://schemas.microsoft.com/office/drawing/2014/main" id="{807E37F6-B541-8D4C-8450-7922D79CFD47}"/>
              </a:ext>
            </a:extLst>
          </p:cNvPr>
          <p:cNvSpPr txBox="1"/>
          <p:nvPr/>
        </p:nvSpPr>
        <p:spPr>
          <a:xfrm>
            <a:off x="6134100" y="2421611"/>
            <a:ext cx="5524500" cy="314894"/>
          </a:xfrm>
          <a:prstGeom prst="rect">
            <a:avLst/>
          </a:prstGeom>
          <a:noFill/>
          <a:ln>
            <a:noFill/>
          </a:ln>
        </p:spPr>
        <p:txBody>
          <a:bodyPr wrap="square" rtlCol="0">
            <a:spAutoFit/>
          </a:bodyPr>
          <a:lstStyle/>
          <a:p>
            <a:pPr lvl="0">
              <a:lnSpc>
                <a:spcPct val="150000"/>
              </a:lnSpc>
            </a:pPr>
            <a:r>
              <a:rPr lang="es-ES" sz="1100" b="1" dirty="0">
                <a:latin typeface="Arial" panose="020B0604020202020204" pitchFamily="34" charset="0"/>
                <a:cs typeface="Arial" panose="020B0604020202020204" pitchFamily="34" charset="0"/>
              </a:rPr>
              <a:t>C. ¿En qué grupo escolar se encuentra mayor porcentaje de estudiantes sanos?</a:t>
            </a:r>
          </a:p>
        </p:txBody>
      </p:sp>
      <p:sp>
        <p:nvSpPr>
          <p:cNvPr id="19" name="CuadroTexto 18">
            <a:extLst>
              <a:ext uri="{FF2B5EF4-FFF2-40B4-BE49-F238E27FC236}">
                <a16:creationId xmlns:a16="http://schemas.microsoft.com/office/drawing/2014/main" id="{DB9662B1-0A48-6444-98D6-190131160C86}"/>
              </a:ext>
            </a:extLst>
          </p:cNvPr>
          <p:cNvSpPr txBox="1"/>
          <p:nvPr/>
        </p:nvSpPr>
        <p:spPr>
          <a:xfrm>
            <a:off x="6210301" y="2735584"/>
            <a:ext cx="734786" cy="314894"/>
          </a:xfrm>
          <a:prstGeom prst="rect">
            <a:avLst/>
          </a:prstGeom>
          <a:solidFill>
            <a:srgbClr val="55BB5B"/>
          </a:solidFill>
          <a:ln>
            <a:noFill/>
          </a:ln>
        </p:spPr>
        <p:txBody>
          <a:bodyPr wrap="square" rtlCol="0">
            <a:spAutoFit/>
          </a:bodyPr>
          <a:lstStyle/>
          <a:p>
            <a:pPr>
              <a:lnSpc>
                <a:spcPct val="150000"/>
              </a:lnSpc>
            </a:pPr>
            <a:r>
              <a:rPr lang="es-ES" sz="1100" dirty="0">
                <a:solidFill>
                  <a:schemeClr val="bg1"/>
                </a:solidFill>
                <a:latin typeface="Arial" panose="020B0604020202020204" pitchFamily="34" charset="0"/>
                <a:cs typeface="Arial" panose="020B0604020202020204" pitchFamily="34" charset="0"/>
              </a:rPr>
              <a:t>1º Medio </a:t>
            </a:r>
            <a:endParaRPr lang="es-US" sz="1100" dirty="0">
              <a:solidFill>
                <a:schemeClr val="bg1"/>
              </a:solidFill>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07390C9E-C563-F049-AFC8-9A09ECC23444}"/>
              </a:ext>
            </a:extLst>
          </p:cNvPr>
          <p:cNvSpPr txBox="1"/>
          <p:nvPr/>
        </p:nvSpPr>
        <p:spPr>
          <a:xfrm>
            <a:off x="6134101" y="3051399"/>
            <a:ext cx="5295899" cy="314894"/>
          </a:xfrm>
          <a:prstGeom prst="rect">
            <a:avLst/>
          </a:prstGeom>
          <a:noFill/>
          <a:ln>
            <a:noFill/>
          </a:ln>
        </p:spPr>
        <p:txBody>
          <a:bodyPr wrap="square" rtlCol="0">
            <a:spAutoFit/>
          </a:bodyPr>
          <a:lstStyle/>
          <a:p>
            <a:pPr>
              <a:lnSpc>
                <a:spcPct val="150000"/>
              </a:lnSpc>
            </a:pPr>
            <a:r>
              <a:rPr lang="es-ES" sz="1100" b="1" dirty="0">
                <a:latin typeface="Arial" panose="020B0604020202020204" pitchFamily="34" charset="0"/>
                <a:cs typeface="Arial" panose="020B0604020202020204" pitchFamily="34" charset="0"/>
              </a:rPr>
              <a:t>D. Identifica el o los grupos de edad que presenta mayor riesgo de obesidad.</a:t>
            </a:r>
          </a:p>
        </p:txBody>
      </p:sp>
      <p:sp>
        <p:nvSpPr>
          <p:cNvPr id="21" name="CuadroTexto 20">
            <a:extLst>
              <a:ext uri="{FF2B5EF4-FFF2-40B4-BE49-F238E27FC236}">
                <a16:creationId xmlns:a16="http://schemas.microsoft.com/office/drawing/2014/main" id="{FCA4EBAF-5928-CF44-BDC6-E73D0EC7C005}"/>
              </a:ext>
            </a:extLst>
          </p:cNvPr>
          <p:cNvSpPr txBox="1"/>
          <p:nvPr/>
        </p:nvSpPr>
        <p:spPr>
          <a:xfrm>
            <a:off x="6210301" y="3365216"/>
            <a:ext cx="5905500" cy="430887"/>
          </a:xfrm>
          <a:prstGeom prst="rect">
            <a:avLst/>
          </a:prstGeom>
          <a:solidFill>
            <a:srgbClr val="ED4737"/>
          </a:solidFill>
          <a:ln>
            <a:noFill/>
          </a:ln>
        </p:spPr>
        <p:txBody>
          <a:bodyPr wrap="square" rtlCol="0">
            <a:spAutoFit/>
          </a:bodyPr>
          <a:lstStyle/>
          <a:p>
            <a:r>
              <a:rPr lang="es-ES_tradnl" sz="1100" dirty="0">
                <a:solidFill>
                  <a:schemeClr val="bg1"/>
                </a:solidFill>
                <a:latin typeface="Arial" panose="020B0604020202020204" pitchFamily="34" charset="0"/>
                <a:cs typeface="Arial" panose="020B0604020202020204" pitchFamily="34" charset="0"/>
              </a:rPr>
              <a:t>Todos tienen riesgo de presentar obesidad, pero 1º Medio presenta mayor % de sobrepeso (30.1%) por lo tanto, mayor riesgo que los demás.</a:t>
            </a:r>
            <a:endParaRPr lang="es-US" sz="1100" dirty="0">
              <a:solidFill>
                <a:schemeClr val="bg1"/>
              </a:solidFill>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F82230E3-A107-7C4F-A821-C31BF9CED1EE}"/>
              </a:ext>
            </a:extLst>
          </p:cNvPr>
          <p:cNvSpPr txBox="1"/>
          <p:nvPr/>
        </p:nvSpPr>
        <p:spPr>
          <a:xfrm>
            <a:off x="6134100" y="3838634"/>
            <a:ext cx="4196443" cy="314894"/>
          </a:xfrm>
          <a:prstGeom prst="rect">
            <a:avLst/>
          </a:prstGeom>
          <a:noFill/>
          <a:ln>
            <a:noFill/>
          </a:ln>
        </p:spPr>
        <p:txBody>
          <a:bodyPr wrap="square" rtlCol="0">
            <a:spAutoFit/>
          </a:bodyPr>
          <a:lstStyle/>
          <a:p>
            <a:pPr>
              <a:lnSpc>
                <a:spcPct val="150000"/>
              </a:lnSpc>
            </a:pPr>
            <a:r>
              <a:rPr lang="es-US" sz="1100" b="1" dirty="0">
                <a:latin typeface="Arial" panose="020B0604020202020204" pitchFamily="34" charset="0"/>
                <a:cs typeface="Arial" panose="020B0604020202020204" pitchFamily="34" charset="0"/>
              </a:rPr>
              <a:t>E.</a:t>
            </a:r>
            <a:r>
              <a:rPr lang="es-ES" sz="1100" dirty="0">
                <a:latin typeface="Arial" panose="020B0604020202020204" pitchFamily="34" charset="0"/>
                <a:cs typeface="Arial" panose="020B0604020202020204" pitchFamily="34" charset="0"/>
              </a:rPr>
              <a:t> </a:t>
            </a:r>
            <a:r>
              <a:rPr lang="es-ES" sz="1100" b="1" dirty="0">
                <a:latin typeface="Arial" panose="020B0604020202020204" pitchFamily="34" charset="0"/>
                <a:cs typeface="Arial" panose="020B0604020202020204" pitchFamily="34" charset="0"/>
              </a:rPr>
              <a:t>Señale una conclusión que se pueda extraer del gráfico.</a:t>
            </a:r>
            <a:r>
              <a:rPr lang="es-US" sz="1100" b="1" dirty="0">
                <a:latin typeface="Arial" panose="020B0604020202020204" pitchFamily="34" charset="0"/>
                <a:cs typeface="Arial" panose="020B0604020202020204" pitchFamily="34" charset="0"/>
              </a:rPr>
              <a:t> </a:t>
            </a:r>
          </a:p>
        </p:txBody>
      </p:sp>
      <p:sp>
        <p:nvSpPr>
          <p:cNvPr id="23" name="CuadroTexto 22">
            <a:extLst>
              <a:ext uri="{FF2B5EF4-FFF2-40B4-BE49-F238E27FC236}">
                <a16:creationId xmlns:a16="http://schemas.microsoft.com/office/drawing/2014/main" id="{70C044C5-33F9-1A44-85A4-70B0B9239A36}"/>
              </a:ext>
            </a:extLst>
          </p:cNvPr>
          <p:cNvSpPr txBox="1"/>
          <p:nvPr/>
        </p:nvSpPr>
        <p:spPr>
          <a:xfrm>
            <a:off x="6229350" y="4165199"/>
            <a:ext cx="5611585" cy="314894"/>
          </a:xfrm>
          <a:prstGeom prst="rect">
            <a:avLst/>
          </a:prstGeom>
          <a:solidFill>
            <a:srgbClr val="2E86C8"/>
          </a:solidFill>
          <a:ln>
            <a:noFill/>
          </a:ln>
        </p:spPr>
        <p:txBody>
          <a:bodyPr wrap="square" rtlCol="0">
            <a:spAutoFit/>
          </a:bodyPr>
          <a:lstStyle/>
          <a:p>
            <a:pPr>
              <a:lnSpc>
                <a:spcPct val="150000"/>
              </a:lnSpc>
            </a:pPr>
            <a:r>
              <a:rPr lang="es-US" sz="1100" dirty="0">
                <a:solidFill>
                  <a:schemeClr val="bg1"/>
                </a:solidFill>
                <a:effectLst>
                  <a:glow>
                    <a:schemeClr val="accent1"/>
                  </a:glow>
                </a:effectLst>
                <a:latin typeface="Arial" panose="020B0604020202020204" pitchFamily="34" charset="0"/>
                <a:cs typeface="Arial" panose="020B0604020202020204" pitchFamily="34" charset="0"/>
              </a:rPr>
              <a:t>El nivel de desnutrición ha bajado considerablemente desde Prekinder hasta 1º Medio.</a:t>
            </a:r>
          </a:p>
        </p:txBody>
      </p:sp>
      <p:sp>
        <p:nvSpPr>
          <p:cNvPr id="24" name="CuadroTexto 23">
            <a:extLst>
              <a:ext uri="{FF2B5EF4-FFF2-40B4-BE49-F238E27FC236}">
                <a16:creationId xmlns:a16="http://schemas.microsoft.com/office/drawing/2014/main" id="{CC890058-FB32-E545-B828-D9B8DCDE2B4E}"/>
              </a:ext>
            </a:extLst>
          </p:cNvPr>
          <p:cNvSpPr txBox="1"/>
          <p:nvPr/>
        </p:nvSpPr>
        <p:spPr>
          <a:xfrm>
            <a:off x="6134101" y="4468422"/>
            <a:ext cx="2618014" cy="314894"/>
          </a:xfrm>
          <a:prstGeom prst="rect">
            <a:avLst/>
          </a:prstGeom>
          <a:noFill/>
          <a:ln>
            <a:noFill/>
          </a:ln>
        </p:spPr>
        <p:txBody>
          <a:bodyPr wrap="square" rtlCol="0">
            <a:spAutoFit/>
          </a:bodyPr>
          <a:lstStyle/>
          <a:p>
            <a:pPr>
              <a:lnSpc>
                <a:spcPct val="150000"/>
              </a:lnSpc>
            </a:pPr>
            <a:r>
              <a:rPr lang="es-ES" sz="1100" dirty="0">
                <a:latin typeface="Arial" panose="020B0604020202020204" pitchFamily="34" charset="0"/>
                <a:cs typeface="Arial" panose="020B0604020202020204" pitchFamily="34" charset="0"/>
              </a:rPr>
              <a:t> </a:t>
            </a:r>
            <a:r>
              <a:rPr lang="es-ES" sz="1100" b="1" dirty="0">
                <a:latin typeface="Arial" panose="020B0604020202020204" pitchFamily="34" charset="0"/>
                <a:cs typeface="Arial" panose="020B0604020202020204" pitchFamily="34" charset="0"/>
              </a:rPr>
              <a:t>F. ¿Qué título le pondría al gráfico? </a:t>
            </a:r>
          </a:p>
        </p:txBody>
      </p:sp>
      <p:sp>
        <p:nvSpPr>
          <p:cNvPr id="25" name="CuadroTexto 24">
            <a:extLst>
              <a:ext uri="{FF2B5EF4-FFF2-40B4-BE49-F238E27FC236}">
                <a16:creationId xmlns:a16="http://schemas.microsoft.com/office/drawing/2014/main" id="{E6C4FDE5-63D0-FA4C-A6D7-E1C1FD875495}"/>
              </a:ext>
            </a:extLst>
          </p:cNvPr>
          <p:cNvSpPr txBox="1"/>
          <p:nvPr/>
        </p:nvSpPr>
        <p:spPr>
          <a:xfrm>
            <a:off x="6134100" y="4783316"/>
            <a:ext cx="4925786" cy="314894"/>
          </a:xfrm>
          <a:prstGeom prst="rect">
            <a:avLst/>
          </a:prstGeom>
          <a:noFill/>
          <a:ln>
            <a:noFill/>
          </a:ln>
        </p:spPr>
        <p:txBody>
          <a:bodyPr wrap="square" rtlCol="0">
            <a:spAutoFit/>
          </a:bodyPr>
          <a:lstStyle/>
          <a:p>
            <a:pPr>
              <a:lnSpc>
                <a:spcPct val="150000"/>
              </a:lnSpc>
            </a:pPr>
            <a:r>
              <a:rPr lang="es-ES_tradnl" sz="1100" dirty="0">
                <a:highlight>
                  <a:srgbClr val="00FFFF"/>
                </a:highlight>
                <a:latin typeface="Arial" panose="020B0604020202020204" pitchFamily="34" charset="0"/>
                <a:cs typeface="Arial" panose="020B0604020202020204" pitchFamily="34" charset="0"/>
              </a:rPr>
              <a:t>Estado nutricional de estudiantes chilenos  desde </a:t>
            </a:r>
            <a:r>
              <a:rPr lang="es-ES_tradnl" sz="1100" dirty="0" err="1">
                <a:highlight>
                  <a:srgbClr val="00FFFF"/>
                </a:highlight>
                <a:latin typeface="Arial" panose="020B0604020202020204" pitchFamily="34" charset="0"/>
                <a:cs typeface="Arial" panose="020B0604020202020204" pitchFamily="34" charset="0"/>
              </a:rPr>
              <a:t>prekinder</a:t>
            </a:r>
            <a:r>
              <a:rPr lang="es-ES_tradnl" sz="1100" dirty="0">
                <a:highlight>
                  <a:srgbClr val="00FFFF"/>
                </a:highlight>
                <a:latin typeface="Arial" panose="020B0604020202020204" pitchFamily="34" charset="0"/>
                <a:cs typeface="Arial" panose="020B0604020202020204" pitchFamily="34" charset="0"/>
              </a:rPr>
              <a:t> hasta 1º Medio.</a:t>
            </a:r>
            <a:endParaRPr lang="es-US" sz="1100" dirty="0">
              <a:highlight>
                <a:srgbClr val="00FFFF"/>
              </a:highlight>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2B74B2B7-0137-ED4C-85C6-303142601D06}"/>
              </a:ext>
            </a:extLst>
          </p:cNvPr>
          <p:cNvSpPr txBox="1"/>
          <p:nvPr/>
        </p:nvSpPr>
        <p:spPr>
          <a:xfrm>
            <a:off x="6134099" y="5123677"/>
            <a:ext cx="5426529" cy="430887"/>
          </a:xfrm>
          <a:prstGeom prst="rect">
            <a:avLst/>
          </a:prstGeom>
          <a:noFill/>
          <a:ln>
            <a:noFill/>
          </a:ln>
        </p:spPr>
        <p:txBody>
          <a:bodyPr wrap="square" rtlCol="0">
            <a:spAutoFit/>
          </a:bodyPr>
          <a:lstStyle/>
          <a:p>
            <a:r>
              <a:rPr lang="es-ES" sz="1100" b="1" dirty="0">
                <a:latin typeface="Arial" panose="020B0604020202020204" pitchFamily="34" charset="0"/>
                <a:cs typeface="Arial" panose="020B0604020202020204" pitchFamily="34" charset="0"/>
              </a:rPr>
              <a:t>G. Señale 4 medidas que implementaría</a:t>
            </a:r>
            <a:r>
              <a:rPr lang="es-US" sz="1100" b="1" dirty="0">
                <a:latin typeface="Arial" panose="020B0604020202020204" pitchFamily="34" charset="0"/>
                <a:cs typeface="Arial" panose="020B0604020202020204" pitchFamily="34" charset="0"/>
              </a:rPr>
              <a:t> </a:t>
            </a:r>
            <a:r>
              <a:rPr lang="es-ES" sz="1100" b="1" dirty="0">
                <a:latin typeface="Arial" panose="020B0604020202020204" pitchFamily="34" charset="0"/>
                <a:cs typeface="Arial" panose="020B0604020202020204" pitchFamily="34" charset="0"/>
              </a:rPr>
              <a:t>para frenar el sobrepeso</a:t>
            </a:r>
            <a:r>
              <a:rPr lang="es-US" sz="1100" b="1" dirty="0">
                <a:latin typeface="Arial" panose="020B0604020202020204" pitchFamily="34" charset="0"/>
                <a:cs typeface="Arial" panose="020B0604020202020204" pitchFamily="34" charset="0"/>
              </a:rPr>
              <a:t> y mantener el estado nutricional.</a:t>
            </a:r>
          </a:p>
        </p:txBody>
      </p:sp>
      <p:sp>
        <p:nvSpPr>
          <p:cNvPr id="27" name="CuadroTexto 26">
            <a:extLst>
              <a:ext uri="{FF2B5EF4-FFF2-40B4-BE49-F238E27FC236}">
                <a16:creationId xmlns:a16="http://schemas.microsoft.com/office/drawing/2014/main" id="{8164BC4B-41C6-5549-92F1-480822BE1901}"/>
              </a:ext>
            </a:extLst>
          </p:cNvPr>
          <p:cNvSpPr txBox="1"/>
          <p:nvPr/>
        </p:nvSpPr>
        <p:spPr>
          <a:xfrm>
            <a:off x="6134099" y="5598078"/>
            <a:ext cx="4925786" cy="938719"/>
          </a:xfrm>
          <a:prstGeom prst="rect">
            <a:avLst/>
          </a:prstGeom>
          <a:noFill/>
          <a:ln>
            <a:noFill/>
          </a:ln>
        </p:spPr>
        <p:txBody>
          <a:bodyPr wrap="square" rtlCol="0">
            <a:spAutoFit/>
          </a:bodyPr>
          <a:lstStyle/>
          <a:p>
            <a:pPr>
              <a:spcBef>
                <a:spcPts val="0"/>
              </a:spcBef>
            </a:pPr>
            <a:r>
              <a:rPr lang="es-ES_tradnl" sz="1100" dirty="0">
                <a:highlight>
                  <a:srgbClr val="C0C0C0"/>
                </a:highlight>
                <a:latin typeface="Arial" panose="020B0604020202020204" pitchFamily="34" charset="0"/>
                <a:cs typeface="Arial" panose="020B0604020202020204" pitchFamily="34" charset="0"/>
              </a:rPr>
              <a:t>1.- Implementar un sistema de alimentación saludable en casa y colegio.</a:t>
            </a:r>
            <a:endParaRPr lang="es-US" sz="1100" dirty="0">
              <a:highlight>
                <a:srgbClr val="C0C0C0"/>
              </a:highlight>
              <a:latin typeface="Arial" panose="020B0604020202020204" pitchFamily="34" charset="0"/>
              <a:cs typeface="Arial" panose="020B0604020202020204" pitchFamily="34" charset="0"/>
            </a:endParaRPr>
          </a:p>
          <a:p>
            <a:pPr>
              <a:spcBef>
                <a:spcPts val="0"/>
              </a:spcBef>
            </a:pPr>
            <a:r>
              <a:rPr lang="es-ES_tradnl" sz="1100" dirty="0">
                <a:highlight>
                  <a:srgbClr val="C0C0C0"/>
                </a:highlight>
                <a:latin typeface="Arial" panose="020B0604020202020204" pitchFamily="34" charset="0"/>
                <a:cs typeface="Arial" panose="020B0604020202020204" pitchFamily="34" charset="0"/>
              </a:rPr>
              <a:t>2.- Potenciar actividad física en el colegio.</a:t>
            </a:r>
            <a:endParaRPr lang="es-US" sz="1100" dirty="0">
              <a:highlight>
                <a:srgbClr val="C0C0C0"/>
              </a:highlight>
              <a:latin typeface="Arial" panose="020B0604020202020204" pitchFamily="34" charset="0"/>
              <a:cs typeface="Arial" panose="020B0604020202020204" pitchFamily="34" charset="0"/>
            </a:endParaRPr>
          </a:p>
          <a:p>
            <a:pPr>
              <a:spcBef>
                <a:spcPts val="0"/>
              </a:spcBef>
            </a:pPr>
            <a:r>
              <a:rPr lang="es-ES" sz="1100" dirty="0">
                <a:highlight>
                  <a:srgbClr val="C0C0C0"/>
                </a:highlight>
                <a:latin typeface="Arial" panose="020B0604020202020204" pitchFamily="34" charset="0"/>
                <a:cs typeface="Arial" panose="020B0604020202020204" pitchFamily="34" charset="0"/>
              </a:rPr>
              <a:t>3.- Realizar visitas periódicas al nutricionista</a:t>
            </a:r>
            <a:endParaRPr lang="es-US" sz="1100" dirty="0">
              <a:highlight>
                <a:srgbClr val="C0C0C0"/>
              </a:highlight>
              <a:latin typeface="Arial" panose="020B0604020202020204" pitchFamily="34" charset="0"/>
              <a:cs typeface="Arial" panose="020B0604020202020204" pitchFamily="34" charset="0"/>
            </a:endParaRPr>
          </a:p>
          <a:p>
            <a:pPr>
              <a:spcBef>
                <a:spcPts val="0"/>
              </a:spcBef>
            </a:pPr>
            <a:r>
              <a:rPr lang="es-ES" sz="1100" dirty="0">
                <a:highlight>
                  <a:srgbClr val="C0C0C0"/>
                </a:highlight>
                <a:latin typeface="Arial" panose="020B0604020202020204" pitchFamily="34" charset="0"/>
                <a:cs typeface="Arial" panose="020B0604020202020204" pitchFamily="34" charset="0"/>
              </a:rPr>
              <a:t>4.- Beber suficiente agua.</a:t>
            </a:r>
            <a:endParaRPr lang="es-US" sz="1100" dirty="0">
              <a:highlight>
                <a:srgbClr val="C0C0C0"/>
              </a:highlight>
              <a:latin typeface="Arial" panose="020B0604020202020204" pitchFamily="34" charset="0"/>
              <a:cs typeface="Arial" panose="020B0604020202020204" pitchFamily="34" charset="0"/>
            </a:endParaRPr>
          </a:p>
          <a:p>
            <a:pPr>
              <a:spcBef>
                <a:spcPts val="0"/>
              </a:spcBef>
            </a:pPr>
            <a:r>
              <a:rPr lang="es-ES" sz="1100" dirty="0">
                <a:highlight>
                  <a:srgbClr val="C0C0C0"/>
                </a:highlight>
                <a:latin typeface="Arial" panose="020B0604020202020204" pitchFamily="34" charset="0"/>
                <a:cs typeface="Arial" panose="020B0604020202020204" pitchFamily="34" charset="0"/>
              </a:rPr>
              <a:t>5.- Eliminar la comida chatarra</a:t>
            </a:r>
            <a:endParaRPr lang="es-US" sz="1100" dirty="0">
              <a:highlight>
                <a:srgbClr val="C0C0C0"/>
              </a:highligh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90297426"/>
      </p:ext>
    </p:extLst>
  </p:cSld>
  <p:clrMapOvr>
    <a:masterClrMapping/>
  </p:clrMapOvr>
  <mc:AlternateContent xmlns:mc="http://schemas.openxmlformats.org/markup-compatibility/2006" xmlns:p14="http://schemas.microsoft.com/office/powerpoint/2010/main">
    <mc:Choice Requires="p14">
      <p:transition spd="slow" p14:dur="2000" advTm="143170"/>
    </mc:Choice>
    <mc:Fallback xmlns="">
      <p:transition spd="slow" advTm="143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2" presetClass="entr" presetSubtype="8" fill="hold" grpId="0" nodeType="withEffect">
                                  <p:stCondLst>
                                    <p:cond delay="30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p:tgtEl>
                                          <p:spTgt spid="2"/>
                                        </p:tgtEl>
                                        <p:attrNameLst>
                                          <p:attrName>ppt_x</p:attrName>
                                        </p:attrNameLst>
                                      </p:cBhvr>
                                      <p:tavLst>
                                        <p:tav tm="0">
                                          <p:val>
                                            <p:strVal val="#ppt_x-#ppt_w*1.125000"/>
                                          </p:val>
                                        </p:tav>
                                        <p:tav tm="100000">
                                          <p:val>
                                            <p:strVal val="#ppt_x"/>
                                          </p:val>
                                        </p:tav>
                                      </p:tavLst>
                                    </p:anim>
                                    <p:animEffect transition="in" filter="wipe(right)">
                                      <p:cBhvr>
                                        <p:cTn id="10" dur="500"/>
                                        <p:tgtEl>
                                          <p:spTgt spid="2"/>
                                        </p:tgtEl>
                                      </p:cBhvr>
                                    </p:animEffect>
                                  </p:childTnLst>
                                </p:cTn>
                              </p:par>
                            </p:childTnLst>
                          </p:cTn>
                        </p:par>
                        <p:par>
                          <p:cTn id="11" fill="hold">
                            <p:stCondLst>
                              <p:cond delay="3500"/>
                            </p:stCondLst>
                            <p:childTnLst>
                              <p:par>
                                <p:cTn id="12" presetID="12" presetClass="entr" presetSubtype="4" fill="hold" nodeType="afterEffect">
                                  <p:stCondLst>
                                    <p:cond delay="2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ppt_y</p:attrName>
                                        </p:attrNameLst>
                                      </p:cBhvr>
                                      <p:tavLst>
                                        <p:tav tm="0">
                                          <p:val>
                                            <p:strVal val="#ppt_y+#ppt_h*1.125000"/>
                                          </p:val>
                                        </p:tav>
                                        <p:tav tm="100000">
                                          <p:val>
                                            <p:strVal val="#ppt_y"/>
                                          </p:val>
                                        </p:tav>
                                      </p:tavLst>
                                    </p:anim>
                                    <p:animEffect transition="in" filter="wipe(up)">
                                      <p:cBhvr>
                                        <p:cTn id="15" dur="500"/>
                                        <p:tgtEl>
                                          <p:spTgt spid="8"/>
                                        </p:tgtEl>
                                      </p:cBhvr>
                                    </p:animEffect>
                                  </p:childTnLst>
                                </p:cTn>
                              </p:par>
                            </p:childTnLst>
                          </p:cTn>
                        </p:par>
                        <p:par>
                          <p:cTn id="16" fill="hold">
                            <p:stCondLst>
                              <p:cond delay="6000"/>
                            </p:stCondLst>
                            <p:childTnLst>
                              <p:par>
                                <p:cTn id="17" presetID="2" presetClass="entr" presetSubtype="2" fill="hold" grpId="0" nodeType="afterEffect">
                                  <p:stCondLst>
                                    <p:cond delay="2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8500"/>
                            </p:stCondLst>
                            <p:childTnLst>
                              <p:par>
                                <p:cTn id="22" presetID="9" presetClass="entr" presetSubtype="0" fill="hold" nodeType="afterEffect">
                                  <p:stCondLst>
                                    <p:cond delay="250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par>
                          <p:cTn id="25" fill="hold">
                            <p:stCondLst>
                              <p:cond delay="11500"/>
                            </p:stCondLst>
                            <p:childTnLst>
                              <p:par>
                                <p:cTn id="26" presetID="2" presetClass="entr" presetSubtype="2" fill="hold" grpId="0" nodeType="afterEffect">
                                  <p:stCondLst>
                                    <p:cond delay="215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1+#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par>
                          <p:cTn id="30" fill="hold">
                            <p:stCondLst>
                              <p:cond delay="33500"/>
                            </p:stCondLst>
                            <p:childTnLst>
                              <p:par>
                                <p:cTn id="31" presetID="9" presetClass="entr" presetSubtype="0" fill="hold" grpId="0" nodeType="afterEffect">
                                  <p:stCondLst>
                                    <p:cond delay="500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par>
                          <p:cTn id="34" fill="hold">
                            <p:stCondLst>
                              <p:cond delay="39000"/>
                            </p:stCondLst>
                            <p:childTnLst>
                              <p:par>
                                <p:cTn id="35" presetID="2" presetClass="entr" presetSubtype="2" fill="hold" grpId="0" nodeType="afterEffect">
                                  <p:stCondLst>
                                    <p:cond delay="650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par>
                          <p:cTn id="39" fill="hold">
                            <p:stCondLst>
                              <p:cond delay="46000"/>
                            </p:stCondLst>
                            <p:childTnLst>
                              <p:par>
                                <p:cTn id="40" presetID="9" presetClass="entr" presetSubtype="0" fill="hold" grpId="0" nodeType="afterEffect">
                                  <p:stCondLst>
                                    <p:cond delay="5500"/>
                                  </p:stCondLst>
                                  <p:childTnLst>
                                    <p:set>
                                      <p:cBhvr>
                                        <p:cTn id="41" dur="1" fill="hold">
                                          <p:stCondLst>
                                            <p:cond delay="0"/>
                                          </p:stCondLst>
                                        </p:cTn>
                                        <p:tgtEl>
                                          <p:spTgt spid="19"/>
                                        </p:tgtEl>
                                        <p:attrNameLst>
                                          <p:attrName>style.visibility</p:attrName>
                                        </p:attrNameLst>
                                      </p:cBhvr>
                                      <p:to>
                                        <p:strVal val="visible"/>
                                      </p:to>
                                    </p:set>
                                    <p:animEffect transition="in" filter="dissolve">
                                      <p:cBhvr>
                                        <p:cTn id="42" dur="500"/>
                                        <p:tgtEl>
                                          <p:spTgt spid="19"/>
                                        </p:tgtEl>
                                      </p:cBhvr>
                                    </p:animEffect>
                                  </p:childTnLst>
                                </p:cTn>
                              </p:par>
                            </p:childTnLst>
                          </p:cTn>
                        </p:par>
                        <p:par>
                          <p:cTn id="43" fill="hold">
                            <p:stCondLst>
                              <p:cond delay="52000"/>
                            </p:stCondLst>
                            <p:childTnLst>
                              <p:par>
                                <p:cTn id="44" presetID="2" presetClass="entr" presetSubtype="2" fill="hold" grpId="0" nodeType="afterEffect">
                                  <p:stCondLst>
                                    <p:cond delay="650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1+#ppt_w/2"/>
                                          </p:val>
                                        </p:tav>
                                        <p:tav tm="100000">
                                          <p:val>
                                            <p:strVal val="#ppt_x"/>
                                          </p:val>
                                        </p:tav>
                                      </p:tavLst>
                                    </p:anim>
                                    <p:anim calcmode="lin" valueType="num">
                                      <p:cBhvr additive="base">
                                        <p:cTn id="47" dur="500" fill="hold"/>
                                        <p:tgtEl>
                                          <p:spTgt spid="20"/>
                                        </p:tgtEl>
                                        <p:attrNameLst>
                                          <p:attrName>ppt_y</p:attrName>
                                        </p:attrNameLst>
                                      </p:cBhvr>
                                      <p:tavLst>
                                        <p:tav tm="0">
                                          <p:val>
                                            <p:strVal val="#ppt_y"/>
                                          </p:val>
                                        </p:tav>
                                        <p:tav tm="100000">
                                          <p:val>
                                            <p:strVal val="#ppt_y"/>
                                          </p:val>
                                        </p:tav>
                                      </p:tavLst>
                                    </p:anim>
                                  </p:childTnLst>
                                </p:cTn>
                              </p:par>
                            </p:childTnLst>
                          </p:cTn>
                        </p:par>
                        <p:par>
                          <p:cTn id="48" fill="hold">
                            <p:stCondLst>
                              <p:cond delay="59000"/>
                            </p:stCondLst>
                            <p:childTnLst>
                              <p:par>
                                <p:cTn id="49" presetID="9" presetClass="entr" presetSubtype="0" fill="hold" grpId="0" nodeType="afterEffect">
                                  <p:stCondLst>
                                    <p:cond delay="4500"/>
                                  </p:stCondLst>
                                  <p:childTnLst>
                                    <p:set>
                                      <p:cBhvr>
                                        <p:cTn id="50" dur="1" fill="hold">
                                          <p:stCondLst>
                                            <p:cond delay="0"/>
                                          </p:stCondLst>
                                        </p:cTn>
                                        <p:tgtEl>
                                          <p:spTgt spid="21"/>
                                        </p:tgtEl>
                                        <p:attrNameLst>
                                          <p:attrName>style.visibility</p:attrName>
                                        </p:attrNameLst>
                                      </p:cBhvr>
                                      <p:to>
                                        <p:strVal val="visible"/>
                                      </p:to>
                                    </p:set>
                                    <p:animEffect transition="in" filter="dissolve">
                                      <p:cBhvr>
                                        <p:cTn id="51" dur="500"/>
                                        <p:tgtEl>
                                          <p:spTgt spid="21"/>
                                        </p:tgtEl>
                                      </p:cBhvr>
                                    </p:animEffect>
                                  </p:childTnLst>
                                </p:cTn>
                              </p:par>
                            </p:childTnLst>
                          </p:cTn>
                        </p:par>
                        <p:par>
                          <p:cTn id="52" fill="hold">
                            <p:stCondLst>
                              <p:cond delay="64000"/>
                            </p:stCondLst>
                            <p:childTnLst>
                              <p:par>
                                <p:cTn id="53" presetID="2" presetClass="entr" presetSubtype="2" fill="hold" grpId="0" nodeType="afterEffect">
                                  <p:stCondLst>
                                    <p:cond delay="1250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1+#ppt_w/2"/>
                                          </p:val>
                                        </p:tav>
                                        <p:tav tm="100000">
                                          <p:val>
                                            <p:strVal val="#ppt_x"/>
                                          </p:val>
                                        </p:tav>
                                      </p:tavLst>
                                    </p:anim>
                                    <p:anim calcmode="lin" valueType="num">
                                      <p:cBhvr additive="base">
                                        <p:cTn id="56" dur="500" fill="hold"/>
                                        <p:tgtEl>
                                          <p:spTgt spid="22"/>
                                        </p:tgtEl>
                                        <p:attrNameLst>
                                          <p:attrName>ppt_y</p:attrName>
                                        </p:attrNameLst>
                                      </p:cBhvr>
                                      <p:tavLst>
                                        <p:tav tm="0">
                                          <p:val>
                                            <p:strVal val="#ppt_y"/>
                                          </p:val>
                                        </p:tav>
                                        <p:tav tm="100000">
                                          <p:val>
                                            <p:strVal val="#ppt_y"/>
                                          </p:val>
                                        </p:tav>
                                      </p:tavLst>
                                    </p:anim>
                                  </p:childTnLst>
                                </p:cTn>
                              </p:par>
                            </p:childTnLst>
                          </p:cTn>
                        </p:par>
                        <p:par>
                          <p:cTn id="57" fill="hold">
                            <p:stCondLst>
                              <p:cond delay="77000"/>
                            </p:stCondLst>
                            <p:childTnLst>
                              <p:par>
                                <p:cTn id="58" presetID="9" presetClass="entr" presetSubtype="0" fill="hold" grpId="0" nodeType="afterEffect">
                                  <p:stCondLst>
                                    <p:cond delay="4000"/>
                                  </p:stCondLst>
                                  <p:childTnLst>
                                    <p:set>
                                      <p:cBhvr>
                                        <p:cTn id="59" dur="1" fill="hold">
                                          <p:stCondLst>
                                            <p:cond delay="0"/>
                                          </p:stCondLst>
                                        </p:cTn>
                                        <p:tgtEl>
                                          <p:spTgt spid="23"/>
                                        </p:tgtEl>
                                        <p:attrNameLst>
                                          <p:attrName>style.visibility</p:attrName>
                                        </p:attrNameLst>
                                      </p:cBhvr>
                                      <p:to>
                                        <p:strVal val="visible"/>
                                      </p:to>
                                    </p:set>
                                    <p:animEffect transition="in" filter="dissolve">
                                      <p:cBhvr>
                                        <p:cTn id="60" dur="500"/>
                                        <p:tgtEl>
                                          <p:spTgt spid="23"/>
                                        </p:tgtEl>
                                      </p:cBhvr>
                                    </p:animEffect>
                                  </p:childTnLst>
                                </p:cTn>
                              </p:par>
                            </p:childTnLst>
                          </p:cTn>
                        </p:par>
                        <p:par>
                          <p:cTn id="61" fill="hold">
                            <p:stCondLst>
                              <p:cond delay="81500"/>
                            </p:stCondLst>
                            <p:childTnLst>
                              <p:par>
                                <p:cTn id="62" presetID="2" presetClass="entr" presetSubtype="2" fill="hold" grpId="0" nodeType="afterEffect">
                                  <p:stCondLst>
                                    <p:cond delay="1350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fill="hold"/>
                                        <p:tgtEl>
                                          <p:spTgt spid="24"/>
                                        </p:tgtEl>
                                        <p:attrNameLst>
                                          <p:attrName>ppt_x</p:attrName>
                                        </p:attrNameLst>
                                      </p:cBhvr>
                                      <p:tavLst>
                                        <p:tav tm="0">
                                          <p:val>
                                            <p:strVal val="1+#ppt_w/2"/>
                                          </p:val>
                                        </p:tav>
                                        <p:tav tm="100000">
                                          <p:val>
                                            <p:strVal val="#ppt_x"/>
                                          </p:val>
                                        </p:tav>
                                      </p:tavLst>
                                    </p:anim>
                                    <p:anim calcmode="lin" valueType="num">
                                      <p:cBhvr additive="base">
                                        <p:cTn id="65" dur="500" fill="hold"/>
                                        <p:tgtEl>
                                          <p:spTgt spid="24"/>
                                        </p:tgtEl>
                                        <p:attrNameLst>
                                          <p:attrName>ppt_y</p:attrName>
                                        </p:attrNameLst>
                                      </p:cBhvr>
                                      <p:tavLst>
                                        <p:tav tm="0">
                                          <p:val>
                                            <p:strVal val="#ppt_y"/>
                                          </p:val>
                                        </p:tav>
                                        <p:tav tm="100000">
                                          <p:val>
                                            <p:strVal val="#ppt_y"/>
                                          </p:val>
                                        </p:tav>
                                      </p:tavLst>
                                    </p:anim>
                                  </p:childTnLst>
                                </p:cTn>
                              </p:par>
                            </p:childTnLst>
                          </p:cTn>
                        </p:par>
                        <p:par>
                          <p:cTn id="66" fill="hold">
                            <p:stCondLst>
                              <p:cond delay="95500"/>
                            </p:stCondLst>
                            <p:childTnLst>
                              <p:par>
                                <p:cTn id="67" presetID="9" presetClass="entr" presetSubtype="0" fill="hold" grpId="0" nodeType="afterEffect">
                                  <p:stCondLst>
                                    <p:cond delay="3000"/>
                                  </p:stCondLst>
                                  <p:childTnLst>
                                    <p:set>
                                      <p:cBhvr>
                                        <p:cTn id="68" dur="1" fill="hold">
                                          <p:stCondLst>
                                            <p:cond delay="0"/>
                                          </p:stCondLst>
                                        </p:cTn>
                                        <p:tgtEl>
                                          <p:spTgt spid="25"/>
                                        </p:tgtEl>
                                        <p:attrNameLst>
                                          <p:attrName>style.visibility</p:attrName>
                                        </p:attrNameLst>
                                      </p:cBhvr>
                                      <p:to>
                                        <p:strVal val="visible"/>
                                      </p:to>
                                    </p:set>
                                    <p:animEffect transition="in" filter="dissolve">
                                      <p:cBhvr>
                                        <p:cTn id="69" dur="500"/>
                                        <p:tgtEl>
                                          <p:spTgt spid="25"/>
                                        </p:tgtEl>
                                      </p:cBhvr>
                                    </p:animEffect>
                                  </p:childTnLst>
                                </p:cTn>
                              </p:par>
                            </p:childTnLst>
                          </p:cTn>
                        </p:par>
                        <p:par>
                          <p:cTn id="70" fill="hold">
                            <p:stCondLst>
                              <p:cond delay="99000"/>
                            </p:stCondLst>
                            <p:childTnLst>
                              <p:par>
                                <p:cTn id="71" presetID="2" presetClass="entr" presetSubtype="2" fill="hold" grpId="0" nodeType="afterEffect">
                                  <p:stCondLst>
                                    <p:cond delay="850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1+#ppt_w/2"/>
                                          </p:val>
                                        </p:tav>
                                        <p:tav tm="100000">
                                          <p:val>
                                            <p:strVal val="#ppt_x"/>
                                          </p:val>
                                        </p:tav>
                                      </p:tavLst>
                                    </p:anim>
                                    <p:anim calcmode="lin" valueType="num">
                                      <p:cBhvr additive="base">
                                        <p:cTn id="74" dur="500" fill="hold"/>
                                        <p:tgtEl>
                                          <p:spTgt spid="26"/>
                                        </p:tgtEl>
                                        <p:attrNameLst>
                                          <p:attrName>ppt_y</p:attrName>
                                        </p:attrNameLst>
                                      </p:cBhvr>
                                      <p:tavLst>
                                        <p:tav tm="0">
                                          <p:val>
                                            <p:strVal val="#ppt_y"/>
                                          </p:val>
                                        </p:tav>
                                        <p:tav tm="100000">
                                          <p:val>
                                            <p:strVal val="#ppt_y"/>
                                          </p:val>
                                        </p:tav>
                                      </p:tavLst>
                                    </p:anim>
                                  </p:childTnLst>
                                </p:cTn>
                              </p:par>
                            </p:childTnLst>
                          </p:cTn>
                        </p:par>
                        <p:par>
                          <p:cTn id="75" fill="hold">
                            <p:stCondLst>
                              <p:cond delay="108000"/>
                            </p:stCondLst>
                            <p:childTnLst>
                              <p:par>
                                <p:cTn id="76" presetID="9" presetClass="entr" presetSubtype="0" fill="hold" grpId="0" nodeType="afterEffect">
                                  <p:stCondLst>
                                    <p:cond delay="4500"/>
                                  </p:stCondLst>
                                  <p:childTnLst>
                                    <p:set>
                                      <p:cBhvr>
                                        <p:cTn id="77" dur="1" fill="hold">
                                          <p:stCondLst>
                                            <p:cond delay="0"/>
                                          </p:stCondLst>
                                        </p:cTn>
                                        <p:tgtEl>
                                          <p:spTgt spid="27">
                                            <p:txEl>
                                              <p:pRg st="0" end="0"/>
                                            </p:txEl>
                                          </p:spTgt>
                                        </p:tgtEl>
                                        <p:attrNameLst>
                                          <p:attrName>style.visibility</p:attrName>
                                        </p:attrNameLst>
                                      </p:cBhvr>
                                      <p:to>
                                        <p:strVal val="visible"/>
                                      </p:to>
                                    </p:set>
                                    <p:animEffect transition="in" filter="dissolve">
                                      <p:cBhvr>
                                        <p:cTn id="78" dur="500"/>
                                        <p:tgtEl>
                                          <p:spTgt spid="27">
                                            <p:txEl>
                                              <p:pRg st="0" end="0"/>
                                            </p:txEl>
                                          </p:spTgt>
                                        </p:tgtEl>
                                      </p:cBhvr>
                                    </p:animEffect>
                                  </p:childTnLst>
                                </p:cTn>
                              </p:par>
                            </p:childTnLst>
                          </p:cTn>
                        </p:par>
                        <p:par>
                          <p:cTn id="79" fill="hold">
                            <p:stCondLst>
                              <p:cond delay="113000"/>
                            </p:stCondLst>
                            <p:childTnLst>
                              <p:par>
                                <p:cTn id="80" presetID="9" presetClass="entr" presetSubtype="0" fill="hold" grpId="0" nodeType="afterEffect">
                                  <p:stCondLst>
                                    <p:cond delay="4500"/>
                                  </p:stCondLst>
                                  <p:childTnLst>
                                    <p:set>
                                      <p:cBhvr>
                                        <p:cTn id="81" dur="1" fill="hold">
                                          <p:stCondLst>
                                            <p:cond delay="0"/>
                                          </p:stCondLst>
                                        </p:cTn>
                                        <p:tgtEl>
                                          <p:spTgt spid="27">
                                            <p:txEl>
                                              <p:pRg st="1" end="1"/>
                                            </p:txEl>
                                          </p:spTgt>
                                        </p:tgtEl>
                                        <p:attrNameLst>
                                          <p:attrName>style.visibility</p:attrName>
                                        </p:attrNameLst>
                                      </p:cBhvr>
                                      <p:to>
                                        <p:strVal val="visible"/>
                                      </p:to>
                                    </p:set>
                                    <p:animEffect transition="in" filter="dissolve">
                                      <p:cBhvr>
                                        <p:cTn id="82" dur="500"/>
                                        <p:tgtEl>
                                          <p:spTgt spid="27">
                                            <p:txEl>
                                              <p:pRg st="1" end="1"/>
                                            </p:txEl>
                                          </p:spTgt>
                                        </p:tgtEl>
                                      </p:cBhvr>
                                    </p:animEffect>
                                  </p:childTnLst>
                                </p:cTn>
                              </p:par>
                            </p:childTnLst>
                          </p:cTn>
                        </p:par>
                        <p:par>
                          <p:cTn id="83" fill="hold">
                            <p:stCondLst>
                              <p:cond delay="118000"/>
                            </p:stCondLst>
                            <p:childTnLst>
                              <p:par>
                                <p:cTn id="84" presetID="9" presetClass="entr" presetSubtype="0" fill="hold" grpId="0" nodeType="afterEffect">
                                  <p:stCondLst>
                                    <p:cond delay="4500"/>
                                  </p:stCondLst>
                                  <p:childTnLst>
                                    <p:set>
                                      <p:cBhvr>
                                        <p:cTn id="85" dur="1" fill="hold">
                                          <p:stCondLst>
                                            <p:cond delay="0"/>
                                          </p:stCondLst>
                                        </p:cTn>
                                        <p:tgtEl>
                                          <p:spTgt spid="27">
                                            <p:txEl>
                                              <p:pRg st="2" end="2"/>
                                            </p:txEl>
                                          </p:spTgt>
                                        </p:tgtEl>
                                        <p:attrNameLst>
                                          <p:attrName>style.visibility</p:attrName>
                                        </p:attrNameLst>
                                      </p:cBhvr>
                                      <p:to>
                                        <p:strVal val="visible"/>
                                      </p:to>
                                    </p:set>
                                    <p:animEffect transition="in" filter="dissolve">
                                      <p:cBhvr>
                                        <p:cTn id="86" dur="500"/>
                                        <p:tgtEl>
                                          <p:spTgt spid="27">
                                            <p:txEl>
                                              <p:pRg st="2" end="2"/>
                                            </p:txEl>
                                          </p:spTgt>
                                        </p:tgtEl>
                                      </p:cBhvr>
                                    </p:animEffect>
                                  </p:childTnLst>
                                </p:cTn>
                              </p:par>
                            </p:childTnLst>
                          </p:cTn>
                        </p:par>
                        <p:par>
                          <p:cTn id="87" fill="hold">
                            <p:stCondLst>
                              <p:cond delay="123000"/>
                            </p:stCondLst>
                            <p:childTnLst>
                              <p:par>
                                <p:cTn id="88" presetID="9" presetClass="entr" presetSubtype="0" fill="hold" grpId="0" nodeType="afterEffect">
                                  <p:stCondLst>
                                    <p:cond delay="4500"/>
                                  </p:stCondLst>
                                  <p:childTnLst>
                                    <p:set>
                                      <p:cBhvr>
                                        <p:cTn id="89" dur="1" fill="hold">
                                          <p:stCondLst>
                                            <p:cond delay="0"/>
                                          </p:stCondLst>
                                        </p:cTn>
                                        <p:tgtEl>
                                          <p:spTgt spid="27">
                                            <p:txEl>
                                              <p:pRg st="3" end="3"/>
                                            </p:txEl>
                                          </p:spTgt>
                                        </p:tgtEl>
                                        <p:attrNameLst>
                                          <p:attrName>style.visibility</p:attrName>
                                        </p:attrNameLst>
                                      </p:cBhvr>
                                      <p:to>
                                        <p:strVal val="visible"/>
                                      </p:to>
                                    </p:set>
                                    <p:animEffect transition="in" filter="dissolve">
                                      <p:cBhvr>
                                        <p:cTn id="90" dur="500"/>
                                        <p:tgtEl>
                                          <p:spTgt spid="27">
                                            <p:txEl>
                                              <p:pRg st="3" end="3"/>
                                            </p:txEl>
                                          </p:spTgt>
                                        </p:tgtEl>
                                      </p:cBhvr>
                                    </p:animEffect>
                                  </p:childTnLst>
                                </p:cTn>
                              </p:par>
                            </p:childTnLst>
                          </p:cTn>
                        </p:par>
                        <p:par>
                          <p:cTn id="91" fill="hold">
                            <p:stCondLst>
                              <p:cond delay="128000"/>
                            </p:stCondLst>
                            <p:childTnLst>
                              <p:par>
                                <p:cTn id="92" presetID="9" presetClass="entr" presetSubtype="0" fill="hold" grpId="0" nodeType="afterEffect">
                                  <p:stCondLst>
                                    <p:cond delay="4500"/>
                                  </p:stCondLst>
                                  <p:childTnLst>
                                    <p:set>
                                      <p:cBhvr>
                                        <p:cTn id="93" dur="1" fill="hold">
                                          <p:stCondLst>
                                            <p:cond delay="0"/>
                                          </p:stCondLst>
                                        </p:cTn>
                                        <p:tgtEl>
                                          <p:spTgt spid="27">
                                            <p:txEl>
                                              <p:pRg st="4" end="4"/>
                                            </p:txEl>
                                          </p:spTgt>
                                        </p:tgtEl>
                                        <p:attrNameLst>
                                          <p:attrName>style.visibility</p:attrName>
                                        </p:attrNameLst>
                                      </p:cBhvr>
                                      <p:to>
                                        <p:strVal val="visible"/>
                                      </p:to>
                                    </p:set>
                                    <p:animEffect transition="in" filter="dissolve">
                                      <p:cBhvr>
                                        <p:cTn id="94"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5" fill="hold" display="0">
                  <p:stCondLst>
                    <p:cond delay="indefinite"/>
                  </p:stCondLst>
                  <p:endCondLst>
                    <p:cond evt="onStopAudio" delay="0">
                      <p:tgtEl>
                        <p:sldTgt/>
                      </p:tgtEl>
                    </p:cond>
                  </p:endCondLst>
                </p:cTn>
                <p:tgtEl>
                  <p:spTgt spid="11"/>
                </p:tgtEl>
              </p:cMediaNode>
            </p:audio>
          </p:childTnLst>
        </p:cTn>
      </p:par>
    </p:tnLst>
    <p:bldLst>
      <p:bldP spid="2" grpId="0"/>
      <p:bldP spid="7" grpId="0"/>
      <p:bldP spid="16" grpId="0"/>
      <p:bldP spid="17" grpId="0" animBg="1"/>
      <p:bldP spid="18" grpId="0"/>
      <p:bldP spid="19" grpId="0" animBg="1"/>
      <p:bldP spid="20" grpId="0"/>
      <p:bldP spid="21" grpId="0" animBg="1"/>
      <p:bldP spid="22" grpId="0"/>
      <p:bldP spid="23" grpId="0" animBg="1"/>
      <p:bldP spid="24" grpId="0"/>
      <p:bldP spid="25" grpId="0"/>
      <p:bldP spid="26" grpId="0"/>
      <p:bldP spid="27"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548273-AE25-1D44-A21E-1E756D1C0CC5}"/>
              </a:ext>
            </a:extLst>
          </p:cNvPr>
          <p:cNvSpPr>
            <a:spLocks noGrp="1"/>
          </p:cNvSpPr>
          <p:nvPr>
            <p:ph type="ctrTitle"/>
          </p:nvPr>
        </p:nvSpPr>
        <p:spPr>
          <a:xfrm>
            <a:off x="2814451" y="213129"/>
            <a:ext cx="5883235" cy="548871"/>
          </a:xfrm>
        </p:spPr>
        <p:txBody>
          <a:bodyPr>
            <a:normAutofit/>
          </a:bodyPr>
          <a:lstStyle/>
          <a:p>
            <a:r>
              <a:rPr lang="es-US" sz="3200" b="1" dirty="0">
                <a:latin typeface="Arial" panose="020B0604020202020204" pitchFamily="34" charset="0"/>
                <a:cs typeface="Arial" panose="020B0604020202020204" pitchFamily="34" charset="0"/>
              </a:rPr>
              <a:t>III. Item de selección múltiple</a:t>
            </a:r>
          </a:p>
        </p:txBody>
      </p:sp>
      <p:graphicFrame>
        <p:nvGraphicFramePr>
          <p:cNvPr id="5" name="Tabla 4">
            <a:extLst>
              <a:ext uri="{FF2B5EF4-FFF2-40B4-BE49-F238E27FC236}">
                <a16:creationId xmlns:a16="http://schemas.microsoft.com/office/drawing/2014/main" id="{F3AECD3B-9116-294D-8CAE-811DBCCEB7F1}"/>
              </a:ext>
            </a:extLst>
          </p:cNvPr>
          <p:cNvGraphicFramePr>
            <a:graphicFrameLocks noGrp="1"/>
          </p:cNvGraphicFramePr>
          <p:nvPr>
            <p:extLst>
              <p:ext uri="{D42A27DB-BD31-4B8C-83A1-F6EECF244321}">
                <p14:modId xmlns:p14="http://schemas.microsoft.com/office/powerpoint/2010/main" val="2277314110"/>
              </p:ext>
            </p:extLst>
          </p:nvPr>
        </p:nvGraphicFramePr>
        <p:xfrm>
          <a:off x="773544" y="762000"/>
          <a:ext cx="10776857" cy="5874031"/>
        </p:xfrm>
        <a:graphic>
          <a:graphicData uri="http://schemas.openxmlformats.org/drawingml/2006/table">
            <a:tbl>
              <a:tblPr firstRow="1" bandRow="1">
                <a:tableStyleId>{5C22544A-7EE6-4342-B048-85BDC9FD1C3A}</a:tableStyleId>
              </a:tblPr>
              <a:tblGrid>
                <a:gridCol w="5236028">
                  <a:extLst>
                    <a:ext uri="{9D8B030D-6E8A-4147-A177-3AD203B41FA5}">
                      <a16:colId xmlns:a16="http://schemas.microsoft.com/office/drawing/2014/main" val="2802168483"/>
                    </a:ext>
                  </a:extLst>
                </a:gridCol>
                <a:gridCol w="5540829">
                  <a:extLst>
                    <a:ext uri="{9D8B030D-6E8A-4147-A177-3AD203B41FA5}">
                      <a16:colId xmlns:a16="http://schemas.microsoft.com/office/drawing/2014/main" val="2300392390"/>
                    </a:ext>
                  </a:extLst>
                </a:gridCol>
              </a:tblGrid>
              <a:tr h="3055620">
                <a:tc>
                  <a:txBody>
                    <a:bodyPr/>
                    <a:lstStyle/>
                    <a:p>
                      <a:pPr algn="just"/>
                      <a:endParaRPr lang="es-ES_tradnl" sz="1800" b="1" kern="1200" dirty="0">
                        <a:solidFill>
                          <a:schemeClr val="tx1"/>
                        </a:solidFill>
                        <a:effectLst/>
                        <a:latin typeface="+mn-lt"/>
                        <a:ea typeface="+mn-ea"/>
                        <a:cs typeface="+mn-cs"/>
                      </a:endParaRPr>
                    </a:p>
                    <a:p>
                      <a:pPr algn="just"/>
                      <a:endParaRPr lang="es-ES" sz="14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FFC000"/>
                    </a:solidFill>
                  </a:tcPr>
                </a:tc>
                <a:tc>
                  <a:txBody>
                    <a:bodyPr/>
                    <a:lstStyle/>
                    <a:p>
                      <a:endParaRPr lang="es-ES_tradnl" sz="1400" b="1" kern="1200" dirty="0">
                        <a:solidFill>
                          <a:schemeClr val="tx1"/>
                        </a:solidFill>
                        <a:effectLst/>
                        <a:latin typeface="Arial" panose="020B0604020202020204" pitchFamily="34" charset="0"/>
                        <a:ea typeface="+mn-ea"/>
                        <a:cs typeface="Arial" panose="020B0604020202020204" pitchFamily="34" charset="0"/>
                      </a:endParaRPr>
                    </a:p>
                    <a:p>
                      <a:pPr lvl="0"/>
                      <a:endParaRPr lang="es-US" sz="1400" b="0" kern="1200" dirty="0">
                        <a:solidFill>
                          <a:schemeClr val="tx1"/>
                        </a:solidFill>
                        <a:effectLst/>
                        <a:latin typeface="Arial" panose="020B0604020202020204" pitchFamily="34" charset="0"/>
                        <a:ea typeface="+mn-ea"/>
                        <a:cs typeface="Arial" panose="020B0604020202020204" pitchFamily="34" charset="0"/>
                      </a:endParaRPr>
                    </a:p>
                  </a:txBody>
                  <a:tcPr>
                    <a:solidFill>
                      <a:srgbClr val="92D050"/>
                    </a:solidFill>
                  </a:tcPr>
                </a:tc>
                <a:extLst>
                  <a:ext uri="{0D108BD9-81ED-4DB2-BD59-A6C34878D82A}">
                    <a16:rowId xmlns:a16="http://schemas.microsoft.com/office/drawing/2014/main" val="3573328304"/>
                  </a:ext>
                </a:extLst>
              </a:tr>
              <a:tr h="2818411">
                <a:tc>
                  <a:txBody>
                    <a:bodyPr/>
                    <a:lstStyle/>
                    <a:p>
                      <a:endParaRPr lang="es-US" sz="1400" kern="1200" dirty="0">
                        <a:solidFill>
                          <a:schemeClr val="dk1"/>
                        </a:solidFill>
                        <a:effectLst/>
                        <a:latin typeface="Arial" panose="020B0604020202020204" pitchFamily="34" charset="0"/>
                        <a:ea typeface="+mn-ea"/>
                        <a:cs typeface="Arial" panose="020B0604020202020204" pitchFamily="34" charset="0"/>
                      </a:endParaRPr>
                    </a:p>
                    <a:p>
                      <a:endParaRPr lang="es-ES_tradnl" sz="14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BDD7EF"/>
                    </a:solidFill>
                  </a:tcPr>
                </a:tc>
                <a:tc>
                  <a:txBody>
                    <a:bodyPr/>
                    <a:lstStyle/>
                    <a:p>
                      <a:r>
                        <a:rPr lang="es-ES" sz="1400" b="1" kern="1200" dirty="0">
                          <a:solidFill>
                            <a:schemeClr val="dk1"/>
                          </a:solidFill>
                          <a:effectLst/>
                          <a:latin typeface="Arial" panose="020B0604020202020204" pitchFamily="34" charset="0"/>
                          <a:ea typeface="+mn-ea"/>
                          <a:cs typeface="Arial" panose="020B0604020202020204" pitchFamily="34" charset="0"/>
                        </a:rPr>
                        <a:t> </a:t>
                      </a:r>
                      <a:endParaRPr lang="es-US" sz="1400" b="1" kern="1200" dirty="0">
                        <a:solidFill>
                          <a:schemeClr val="dk1"/>
                        </a:solidFill>
                        <a:effectLst/>
                        <a:latin typeface="Arial" panose="020B0604020202020204" pitchFamily="34" charset="0"/>
                        <a:ea typeface="+mn-ea"/>
                        <a:cs typeface="Arial" panose="020B0604020202020204" pitchFamily="34" charset="0"/>
                      </a:endParaRPr>
                    </a:p>
                    <a:p>
                      <a:endParaRPr lang="es-US" sz="1400" b="1" kern="1200" dirty="0">
                        <a:solidFill>
                          <a:schemeClr val="dk1"/>
                        </a:solidFill>
                        <a:effectLst/>
                        <a:latin typeface="Arial" panose="020B0604020202020204" pitchFamily="34" charset="0"/>
                        <a:ea typeface="+mn-ea"/>
                        <a:cs typeface="Arial" panose="020B0604020202020204" pitchFamily="34" charset="0"/>
                      </a:endParaRPr>
                    </a:p>
                    <a:p>
                      <a:endParaRPr lang="es-US" sz="1800" b="1" kern="1200" dirty="0">
                        <a:solidFill>
                          <a:schemeClr val="dk1"/>
                        </a:solidFill>
                        <a:effectLst/>
                        <a:latin typeface="+mn-lt"/>
                        <a:ea typeface="+mn-ea"/>
                        <a:cs typeface="+mn-cs"/>
                      </a:endParaRPr>
                    </a:p>
                    <a:p>
                      <a:endParaRPr lang="es-US" sz="1400" b="1" dirty="0">
                        <a:latin typeface="Arial" panose="020B0604020202020204" pitchFamily="34" charset="0"/>
                        <a:cs typeface="Arial" panose="020B0604020202020204" pitchFamily="34" charset="0"/>
                      </a:endParaRPr>
                    </a:p>
                  </a:txBody>
                  <a:tcPr>
                    <a:solidFill>
                      <a:srgbClr val="EA97D2"/>
                    </a:solidFill>
                  </a:tcPr>
                </a:tc>
                <a:extLst>
                  <a:ext uri="{0D108BD9-81ED-4DB2-BD59-A6C34878D82A}">
                    <a16:rowId xmlns:a16="http://schemas.microsoft.com/office/drawing/2014/main" val="1728502954"/>
                  </a:ext>
                </a:extLst>
              </a:tr>
            </a:tbl>
          </a:graphicData>
        </a:graphic>
      </p:graphicFrame>
      <p:pic>
        <p:nvPicPr>
          <p:cNvPr id="9" name="Imagen 8">
            <a:extLst>
              <a:ext uri="{FF2B5EF4-FFF2-40B4-BE49-F238E27FC236}">
                <a16:creationId xmlns:a16="http://schemas.microsoft.com/office/drawing/2014/main" id="{3F002E55-54CB-E145-A80C-37D1DC6A510C}"/>
              </a:ext>
            </a:extLst>
          </p:cNvPr>
          <p:cNvPicPr>
            <a:picLocks noChangeAspect="1"/>
          </p:cNvPicPr>
          <p:nvPr/>
        </p:nvPicPr>
        <p:blipFill>
          <a:blip r:embed="rId4"/>
          <a:stretch>
            <a:fillRect/>
          </a:stretch>
        </p:blipFill>
        <p:spPr>
          <a:xfrm>
            <a:off x="3784068" y="4292373"/>
            <a:ext cx="2117830" cy="2249507"/>
          </a:xfrm>
          <a:prstGeom prst="rect">
            <a:avLst/>
          </a:prstGeom>
        </p:spPr>
      </p:pic>
      <p:pic>
        <p:nvPicPr>
          <p:cNvPr id="3" name="Audio 2">
            <a:hlinkClick r:id="" action="ppaction://media"/>
            <a:extLst>
              <a:ext uri="{FF2B5EF4-FFF2-40B4-BE49-F238E27FC236}">
                <a16:creationId xmlns:a16="http://schemas.microsoft.com/office/drawing/2014/main" id="{9BB2CF36-0E6E-B549-9CCE-1DB928DF39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4" name="CuadroTexto 3">
            <a:extLst>
              <a:ext uri="{FF2B5EF4-FFF2-40B4-BE49-F238E27FC236}">
                <a16:creationId xmlns:a16="http://schemas.microsoft.com/office/drawing/2014/main" id="{F2D3A75A-0DDB-634F-994F-80C7A5F9AA70}"/>
              </a:ext>
            </a:extLst>
          </p:cNvPr>
          <p:cNvSpPr txBox="1"/>
          <p:nvPr/>
        </p:nvSpPr>
        <p:spPr>
          <a:xfrm>
            <a:off x="942228" y="1019337"/>
            <a:ext cx="4676404" cy="1169551"/>
          </a:xfrm>
          <a:prstGeom prst="rect">
            <a:avLst/>
          </a:prstGeom>
          <a:noFill/>
        </p:spPr>
        <p:txBody>
          <a:bodyPr wrap="square" rtlCol="0">
            <a:spAutoFit/>
          </a:bodyPr>
          <a:lstStyle/>
          <a:p>
            <a:pPr algn="just"/>
            <a:r>
              <a:rPr lang="es-ES_tradnl" sz="1400" b="1" dirty="0">
                <a:latin typeface="Arial" panose="020B0604020202020204" pitchFamily="34" charset="0"/>
                <a:cs typeface="Arial" panose="020B0604020202020204" pitchFamily="34" charset="0"/>
              </a:rPr>
              <a:t>1.- Nutrientes utilizados como fuente de reserva energética, tienen funciones estructurales en la formación de membranas celulares, forman tejido de relleno y aislamiento térmico. Esta definición corresponde a:</a:t>
            </a:r>
          </a:p>
        </p:txBody>
      </p:sp>
      <p:sp>
        <p:nvSpPr>
          <p:cNvPr id="6" name="CuadroTexto 5">
            <a:extLst>
              <a:ext uri="{FF2B5EF4-FFF2-40B4-BE49-F238E27FC236}">
                <a16:creationId xmlns:a16="http://schemas.microsoft.com/office/drawing/2014/main" id="{CDB425F6-A008-8643-9973-CB1E4A3D3D2D}"/>
              </a:ext>
            </a:extLst>
          </p:cNvPr>
          <p:cNvSpPr txBox="1"/>
          <p:nvPr/>
        </p:nvSpPr>
        <p:spPr>
          <a:xfrm>
            <a:off x="966225" y="2230007"/>
            <a:ext cx="1959428" cy="1169551"/>
          </a:xfrm>
          <a:prstGeom prst="rect">
            <a:avLst/>
          </a:prstGeom>
          <a:noFill/>
        </p:spPr>
        <p:txBody>
          <a:bodyPr wrap="square" rtlCol="0">
            <a:spAutoFit/>
          </a:bodyPr>
          <a:lstStyle/>
          <a:p>
            <a:pPr marL="342900" indent="-342900">
              <a:buFont typeface="+mj-lt"/>
              <a:buAutoNum type="alphaUcPeriod"/>
            </a:pPr>
            <a:r>
              <a:rPr lang="es-ES" sz="1400" dirty="0">
                <a:latin typeface="Arial" panose="020B0604020202020204" pitchFamily="34" charset="0"/>
                <a:cs typeface="Arial" panose="020B0604020202020204" pitchFamily="34" charset="0"/>
              </a:rPr>
              <a:t>Lípidos</a:t>
            </a:r>
            <a:endParaRPr lang="es-US" sz="1400" dirty="0">
              <a:latin typeface="Arial" panose="020B0604020202020204" pitchFamily="34" charset="0"/>
              <a:cs typeface="Arial" panose="020B0604020202020204" pitchFamily="34" charset="0"/>
            </a:endParaRPr>
          </a:p>
          <a:p>
            <a:pPr marL="342900" lvl="0" indent="-342900">
              <a:buFont typeface="+mj-lt"/>
              <a:buAutoNum type="alphaUcPeriod"/>
            </a:pPr>
            <a:r>
              <a:rPr lang="es-ES" sz="1400" dirty="0">
                <a:latin typeface="Arial" panose="020B0604020202020204" pitchFamily="34" charset="0"/>
                <a:cs typeface="Arial" panose="020B0604020202020204" pitchFamily="34" charset="0"/>
              </a:rPr>
              <a:t>Proteínas</a:t>
            </a:r>
            <a:endParaRPr lang="es-US" sz="1400" dirty="0">
              <a:latin typeface="Arial" panose="020B0604020202020204" pitchFamily="34" charset="0"/>
              <a:cs typeface="Arial" panose="020B0604020202020204" pitchFamily="34" charset="0"/>
            </a:endParaRPr>
          </a:p>
          <a:p>
            <a:pPr marL="342900" lvl="0" indent="-342900">
              <a:buFont typeface="+mj-lt"/>
              <a:buAutoNum type="alphaUcPeriod"/>
            </a:pPr>
            <a:r>
              <a:rPr lang="es-ES" sz="1400" dirty="0">
                <a:latin typeface="Arial" panose="020B0604020202020204" pitchFamily="34" charset="0"/>
                <a:cs typeface="Arial" panose="020B0604020202020204" pitchFamily="34" charset="0"/>
              </a:rPr>
              <a:t>Vitaminas</a:t>
            </a:r>
            <a:endParaRPr lang="es-US" sz="1400" dirty="0">
              <a:latin typeface="Arial" panose="020B0604020202020204" pitchFamily="34" charset="0"/>
              <a:cs typeface="Arial" panose="020B0604020202020204" pitchFamily="34" charset="0"/>
            </a:endParaRPr>
          </a:p>
          <a:p>
            <a:pPr marL="342900" lvl="0" indent="-342900">
              <a:buFont typeface="+mj-lt"/>
              <a:buAutoNum type="alphaUcPeriod"/>
            </a:pPr>
            <a:r>
              <a:rPr lang="es-ES" sz="1400" dirty="0">
                <a:latin typeface="Arial" panose="020B0604020202020204" pitchFamily="34" charset="0"/>
                <a:cs typeface="Arial" panose="020B0604020202020204" pitchFamily="34" charset="0"/>
              </a:rPr>
              <a:t>Carbohidratos </a:t>
            </a:r>
            <a:endParaRPr lang="es-US" sz="1400" dirty="0">
              <a:latin typeface="Arial" panose="020B0604020202020204" pitchFamily="34" charset="0"/>
              <a:cs typeface="Arial" panose="020B0604020202020204" pitchFamily="34" charset="0"/>
            </a:endParaRPr>
          </a:p>
          <a:p>
            <a:pPr marL="342900" lvl="0" indent="-342900">
              <a:buFont typeface="+mj-lt"/>
              <a:buAutoNum type="alphaUcPeriod"/>
            </a:pPr>
            <a:r>
              <a:rPr lang="es-ES" sz="1400" dirty="0">
                <a:latin typeface="Arial" panose="020B0604020202020204" pitchFamily="34" charset="0"/>
                <a:cs typeface="Arial" panose="020B0604020202020204" pitchFamily="34" charset="0"/>
              </a:rPr>
              <a:t>Sales minerales</a:t>
            </a:r>
            <a:endParaRPr lang="es-US" sz="1400"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6D43D84D-C85F-1E4C-800C-6A0E3BDDED31}"/>
              </a:ext>
            </a:extLst>
          </p:cNvPr>
          <p:cNvSpPr txBox="1"/>
          <p:nvPr/>
        </p:nvSpPr>
        <p:spPr>
          <a:xfrm>
            <a:off x="6161972" y="2414251"/>
            <a:ext cx="1182411" cy="1169551"/>
          </a:xfrm>
          <a:prstGeom prst="rect">
            <a:avLst/>
          </a:prstGeom>
          <a:noFill/>
        </p:spPr>
        <p:txBody>
          <a:bodyPr wrap="square" rtlCol="0">
            <a:spAutoFit/>
          </a:bodyPr>
          <a:lstStyle/>
          <a:p>
            <a:pPr marL="342900" lvl="0" indent="-342900">
              <a:buFont typeface="+mj-lt"/>
              <a:buAutoNum type="alphaUcPeriod"/>
            </a:pPr>
            <a:r>
              <a:rPr lang="es-ES_tradnl" sz="1400" dirty="0">
                <a:latin typeface="Arial" panose="020B0604020202020204" pitchFamily="34" charset="0"/>
                <a:cs typeface="Arial" panose="020B0604020202020204" pitchFamily="34" charset="0"/>
              </a:rPr>
              <a:t>Solo I</a:t>
            </a:r>
            <a:endParaRPr lang="es-US" sz="1400" dirty="0">
              <a:latin typeface="Arial" panose="020B0604020202020204" pitchFamily="34" charset="0"/>
              <a:cs typeface="Arial" panose="020B0604020202020204" pitchFamily="34" charset="0"/>
            </a:endParaRPr>
          </a:p>
          <a:p>
            <a:pPr marL="342900" lvl="0" indent="-342900">
              <a:buFont typeface="+mj-lt"/>
              <a:buAutoNum type="alphaUcPeriod"/>
            </a:pPr>
            <a:r>
              <a:rPr lang="es-ES_tradnl" sz="1400" dirty="0">
                <a:latin typeface="Arial" panose="020B0604020202020204" pitchFamily="34" charset="0"/>
                <a:cs typeface="Arial" panose="020B0604020202020204" pitchFamily="34" charset="0"/>
              </a:rPr>
              <a:t>Solo II</a:t>
            </a:r>
            <a:endParaRPr lang="es-US" sz="1400" dirty="0">
              <a:latin typeface="Arial" panose="020B0604020202020204" pitchFamily="34" charset="0"/>
              <a:cs typeface="Arial" panose="020B0604020202020204" pitchFamily="34" charset="0"/>
            </a:endParaRPr>
          </a:p>
          <a:p>
            <a:pPr marL="342900" lvl="0" indent="-342900">
              <a:buFont typeface="+mj-lt"/>
              <a:buAutoNum type="alphaUcPeriod"/>
            </a:pPr>
            <a:r>
              <a:rPr lang="es-ES_tradnl" sz="1400" dirty="0">
                <a:latin typeface="Arial" panose="020B0604020202020204" pitchFamily="34" charset="0"/>
                <a:cs typeface="Arial" panose="020B0604020202020204" pitchFamily="34" charset="0"/>
              </a:rPr>
              <a:t>Solo III</a:t>
            </a:r>
            <a:endParaRPr lang="es-US" sz="1400" dirty="0">
              <a:latin typeface="Arial" panose="020B0604020202020204" pitchFamily="34" charset="0"/>
              <a:cs typeface="Arial" panose="020B0604020202020204" pitchFamily="34" charset="0"/>
            </a:endParaRPr>
          </a:p>
          <a:p>
            <a:pPr marL="342900" lvl="0" indent="-342900">
              <a:buFont typeface="+mj-lt"/>
              <a:buAutoNum type="alphaUcPeriod"/>
            </a:pPr>
            <a:r>
              <a:rPr lang="es-ES_tradnl" sz="1400" dirty="0">
                <a:latin typeface="Arial" panose="020B0604020202020204" pitchFamily="34" charset="0"/>
                <a:cs typeface="Arial" panose="020B0604020202020204" pitchFamily="34" charset="0"/>
              </a:rPr>
              <a:t>I y III</a:t>
            </a:r>
            <a:endParaRPr lang="es-US" sz="1400" dirty="0">
              <a:latin typeface="Arial" panose="020B0604020202020204" pitchFamily="34" charset="0"/>
              <a:cs typeface="Arial" panose="020B0604020202020204" pitchFamily="34" charset="0"/>
            </a:endParaRPr>
          </a:p>
          <a:p>
            <a:pPr marL="342900" lvl="0" indent="-342900">
              <a:buFont typeface="+mj-lt"/>
              <a:buAutoNum type="alphaUcPeriod"/>
            </a:pPr>
            <a:r>
              <a:rPr lang="es-ES_tradnl" sz="1400" dirty="0">
                <a:latin typeface="Arial" panose="020B0604020202020204" pitchFamily="34" charset="0"/>
                <a:cs typeface="Arial" panose="020B0604020202020204" pitchFamily="34" charset="0"/>
              </a:rPr>
              <a:t>I, II y III</a:t>
            </a:r>
            <a:endParaRPr lang="es-US" sz="1400"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7FDAC2A5-B3C9-BD48-A5DF-02331037776E}"/>
              </a:ext>
            </a:extLst>
          </p:cNvPr>
          <p:cNvSpPr txBox="1"/>
          <p:nvPr/>
        </p:nvSpPr>
        <p:spPr>
          <a:xfrm>
            <a:off x="6155373" y="1643403"/>
            <a:ext cx="3004457" cy="738664"/>
          </a:xfrm>
          <a:prstGeom prst="rect">
            <a:avLst/>
          </a:prstGeom>
          <a:noFill/>
        </p:spPr>
        <p:txBody>
          <a:bodyPr wrap="square" rtlCol="0">
            <a:spAutoFit/>
          </a:bodyPr>
          <a:lstStyle/>
          <a:p>
            <a:pPr marL="400050" lvl="0" indent="-400050">
              <a:buFont typeface="+mj-lt"/>
              <a:buAutoNum type="romanUcPeriod"/>
            </a:pPr>
            <a:r>
              <a:rPr lang="es-ES_tradnl" sz="1400" dirty="0">
                <a:latin typeface="Arial" panose="020B0604020202020204" pitchFamily="34" charset="0"/>
                <a:cs typeface="Arial" panose="020B0604020202020204" pitchFamily="34" charset="0"/>
              </a:rPr>
              <a:t>Crecimiento corporal.</a:t>
            </a:r>
            <a:endParaRPr lang="es-US" sz="1400" dirty="0">
              <a:latin typeface="Arial" panose="020B0604020202020204" pitchFamily="34" charset="0"/>
              <a:cs typeface="Arial" panose="020B0604020202020204" pitchFamily="34" charset="0"/>
            </a:endParaRPr>
          </a:p>
          <a:p>
            <a:pPr marL="400050" lvl="0" indent="-400050">
              <a:buFont typeface="+mj-lt"/>
              <a:buAutoNum type="romanUcPeriod"/>
            </a:pPr>
            <a:r>
              <a:rPr lang="es-ES_tradnl" sz="1400" dirty="0">
                <a:latin typeface="Arial" panose="020B0604020202020204" pitchFamily="34" charset="0"/>
                <a:cs typeface="Arial" panose="020B0604020202020204" pitchFamily="34" charset="0"/>
              </a:rPr>
              <a:t>Coagulación sanguínea.</a:t>
            </a:r>
            <a:endParaRPr lang="es-US" sz="1400" dirty="0">
              <a:latin typeface="Arial" panose="020B0604020202020204" pitchFamily="34" charset="0"/>
              <a:cs typeface="Arial" panose="020B0604020202020204" pitchFamily="34" charset="0"/>
            </a:endParaRPr>
          </a:p>
          <a:p>
            <a:pPr marL="400050" lvl="0" indent="-400050">
              <a:buFont typeface="+mj-lt"/>
              <a:buAutoNum type="romanUcPeriod"/>
            </a:pPr>
            <a:r>
              <a:rPr lang="es-ES_tradnl" sz="1400" dirty="0">
                <a:latin typeface="Arial" panose="020B0604020202020204" pitchFamily="34" charset="0"/>
                <a:cs typeface="Arial" panose="020B0604020202020204" pitchFamily="34" charset="0"/>
              </a:rPr>
              <a:t>Estimulación de las defensas.</a:t>
            </a:r>
          </a:p>
        </p:txBody>
      </p:sp>
      <p:sp>
        <p:nvSpPr>
          <p:cNvPr id="10" name="CuadroTexto 9">
            <a:extLst>
              <a:ext uri="{FF2B5EF4-FFF2-40B4-BE49-F238E27FC236}">
                <a16:creationId xmlns:a16="http://schemas.microsoft.com/office/drawing/2014/main" id="{5E61FC24-9AB3-EA44-A78B-28D7DD005583}"/>
              </a:ext>
            </a:extLst>
          </p:cNvPr>
          <p:cNvSpPr txBox="1"/>
          <p:nvPr/>
        </p:nvSpPr>
        <p:spPr>
          <a:xfrm>
            <a:off x="6155373" y="1019337"/>
            <a:ext cx="4695371" cy="523220"/>
          </a:xfrm>
          <a:prstGeom prst="rect">
            <a:avLst/>
          </a:prstGeom>
          <a:noFill/>
        </p:spPr>
        <p:txBody>
          <a:bodyPr wrap="square" rtlCol="0">
            <a:spAutoFit/>
          </a:bodyPr>
          <a:lstStyle/>
          <a:p>
            <a:r>
              <a:rPr lang="es-ES_tradnl" sz="1400" b="1" dirty="0">
                <a:latin typeface="Arial" panose="020B0604020202020204" pitchFamily="34" charset="0"/>
                <a:cs typeface="Arial" panose="020B0604020202020204" pitchFamily="34" charset="0"/>
              </a:rPr>
              <a:t>2.- Las vitaminas son sustancias que se requieren en bajas cantidades y que se relacionan con el o la:</a:t>
            </a:r>
            <a:endParaRPr lang="es-US" sz="1400" b="1"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55772A7B-C64F-FF4E-BDB7-9E04D00B74F4}"/>
              </a:ext>
            </a:extLst>
          </p:cNvPr>
          <p:cNvSpPr txBox="1"/>
          <p:nvPr/>
        </p:nvSpPr>
        <p:spPr>
          <a:xfrm>
            <a:off x="942228" y="5308024"/>
            <a:ext cx="1752599" cy="1169551"/>
          </a:xfrm>
          <a:prstGeom prst="rect">
            <a:avLst/>
          </a:prstGeom>
          <a:noFill/>
        </p:spPr>
        <p:txBody>
          <a:bodyPr wrap="square" rtlCol="0">
            <a:spAutoFit/>
          </a:bodyPr>
          <a:lstStyle/>
          <a:p>
            <a:pPr marL="342900" lvl="0" indent="-342900">
              <a:buFont typeface="+mj-lt"/>
              <a:buAutoNum type="alphaUcPeriod"/>
            </a:pPr>
            <a:r>
              <a:rPr lang="es-ES" sz="1400" dirty="0">
                <a:solidFill>
                  <a:schemeClr val="dk1"/>
                </a:solidFill>
                <a:latin typeface="Arial" panose="020B0604020202020204" pitchFamily="34" charset="0"/>
                <a:cs typeface="Arial" panose="020B0604020202020204" pitchFamily="34" charset="0"/>
              </a:rPr>
              <a:t>Sodio</a:t>
            </a:r>
            <a:endParaRPr lang="es-US" sz="1400" dirty="0">
              <a:solidFill>
                <a:schemeClr val="dk1"/>
              </a:solidFill>
              <a:latin typeface="Arial" panose="020B0604020202020204" pitchFamily="34" charset="0"/>
              <a:cs typeface="Arial" panose="020B0604020202020204" pitchFamily="34" charset="0"/>
            </a:endParaRPr>
          </a:p>
          <a:p>
            <a:pPr marL="342900" lvl="0" indent="-342900">
              <a:buFont typeface="+mj-lt"/>
              <a:buAutoNum type="alphaUcPeriod"/>
            </a:pPr>
            <a:r>
              <a:rPr lang="es-ES" sz="1400" dirty="0">
                <a:solidFill>
                  <a:schemeClr val="dk1"/>
                </a:solidFill>
                <a:latin typeface="Arial" panose="020B0604020202020204" pitchFamily="34" charset="0"/>
                <a:cs typeface="Arial" panose="020B0604020202020204" pitchFamily="34" charset="0"/>
              </a:rPr>
              <a:t>Proteínas</a:t>
            </a:r>
            <a:endParaRPr lang="es-US" sz="1400" dirty="0">
              <a:solidFill>
                <a:schemeClr val="dk1"/>
              </a:solidFill>
              <a:latin typeface="Arial" panose="020B0604020202020204" pitchFamily="34" charset="0"/>
              <a:cs typeface="Arial" panose="020B0604020202020204" pitchFamily="34" charset="0"/>
            </a:endParaRPr>
          </a:p>
          <a:p>
            <a:pPr marL="342900" lvl="0" indent="-342900">
              <a:buFont typeface="+mj-lt"/>
              <a:buAutoNum type="alphaUcPeriod"/>
            </a:pPr>
            <a:r>
              <a:rPr lang="es-ES" sz="1400" dirty="0">
                <a:solidFill>
                  <a:schemeClr val="dk1"/>
                </a:solidFill>
                <a:latin typeface="Arial" panose="020B0604020202020204" pitchFamily="34" charset="0"/>
                <a:cs typeface="Arial" panose="020B0604020202020204" pitchFamily="34" charset="0"/>
              </a:rPr>
              <a:t>Grasa</a:t>
            </a:r>
            <a:endParaRPr lang="es-US" sz="1400" dirty="0">
              <a:solidFill>
                <a:schemeClr val="dk1"/>
              </a:solidFill>
              <a:latin typeface="Arial" panose="020B0604020202020204" pitchFamily="34" charset="0"/>
              <a:cs typeface="Arial" panose="020B0604020202020204" pitchFamily="34" charset="0"/>
            </a:endParaRPr>
          </a:p>
          <a:p>
            <a:pPr marL="342900" lvl="0" indent="-342900">
              <a:buFont typeface="+mj-lt"/>
              <a:buAutoNum type="alphaUcPeriod"/>
            </a:pPr>
            <a:r>
              <a:rPr lang="es-ES" sz="1400" dirty="0">
                <a:latin typeface="Arial" panose="020B0604020202020204" pitchFamily="34" charset="0"/>
                <a:cs typeface="Arial" panose="020B0604020202020204" pitchFamily="34" charset="0"/>
              </a:rPr>
              <a:t>Carbohidratos</a:t>
            </a:r>
            <a:endParaRPr lang="es-US" sz="1400" dirty="0">
              <a:latin typeface="Arial" panose="020B0604020202020204" pitchFamily="34" charset="0"/>
              <a:cs typeface="Arial" panose="020B0604020202020204" pitchFamily="34" charset="0"/>
            </a:endParaRPr>
          </a:p>
          <a:p>
            <a:pPr marL="342900" lvl="0" indent="-342900">
              <a:buFont typeface="+mj-lt"/>
              <a:buAutoNum type="alphaUcPeriod"/>
            </a:pPr>
            <a:r>
              <a:rPr lang="es-ES" sz="1400" dirty="0">
                <a:solidFill>
                  <a:schemeClr val="dk1"/>
                </a:solidFill>
                <a:latin typeface="Arial" panose="020B0604020202020204" pitchFamily="34" charset="0"/>
                <a:cs typeface="Arial" panose="020B0604020202020204" pitchFamily="34" charset="0"/>
              </a:rPr>
              <a:t>Potasio</a:t>
            </a:r>
            <a:endParaRPr lang="es-US" sz="1400" dirty="0">
              <a:solidFill>
                <a:schemeClr val="dk1"/>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6DE0B757-30FB-BE40-8517-0FB13D578106}"/>
              </a:ext>
            </a:extLst>
          </p:cNvPr>
          <p:cNvSpPr txBox="1"/>
          <p:nvPr/>
        </p:nvSpPr>
        <p:spPr>
          <a:xfrm>
            <a:off x="942228" y="4584761"/>
            <a:ext cx="2841171" cy="738664"/>
          </a:xfrm>
          <a:prstGeom prst="rect">
            <a:avLst/>
          </a:prstGeom>
          <a:noFill/>
        </p:spPr>
        <p:txBody>
          <a:bodyPr wrap="square" rtlCol="0">
            <a:spAutoFit/>
          </a:bodyPr>
          <a:lstStyle/>
          <a:p>
            <a:r>
              <a:rPr lang="es-ES" sz="1400" b="1" dirty="0">
                <a:solidFill>
                  <a:schemeClr val="dk1"/>
                </a:solidFill>
                <a:latin typeface="Arial" panose="020B0604020202020204" pitchFamily="34" charset="0"/>
                <a:cs typeface="Arial" panose="020B0604020202020204" pitchFamily="34" charset="0"/>
              </a:rPr>
              <a:t>3.- ¿Qué nutrientes energéticos</a:t>
            </a:r>
          </a:p>
          <a:p>
            <a:r>
              <a:rPr lang="es-ES" sz="1400" b="1" dirty="0">
                <a:solidFill>
                  <a:schemeClr val="dk1"/>
                </a:solidFill>
                <a:latin typeface="Arial" panose="020B0604020202020204" pitchFamily="34" charset="0"/>
                <a:cs typeface="Arial" panose="020B0604020202020204" pitchFamily="34" charset="0"/>
              </a:rPr>
              <a:t>se encuentran en mayor</a:t>
            </a:r>
          </a:p>
          <a:p>
            <a:r>
              <a:rPr lang="es-ES" sz="1400" b="1" dirty="0">
                <a:solidFill>
                  <a:schemeClr val="dk1"/>
                </a:solidFill>
                <a:latin typeface="Arial" panose="020B0604020202020204" pitchFamily="34" charset="0"/>
                <a:cs typeface="Arial" panose="020B0604020202020204" pitchFamily="34" charset="0"/>
              </a:rPr>
              <a:t>cantidad?</a:t>
            </a:r>
          </a:p>
        </p:txBody>
      </p:sp>
      <p:sp>
        <p:nvSpPr>
          <p:cNvPr id="13" name="CuadroTexto 12">
            <a:extLst>
              <a:ext uri="{FF2B5EF4-FFF2-40B4-BE49-F238E27FC236}">
                <a16:creationId xmlns:a16="http://schemas.microsoft.com/office/drawing/2014/main" id="{32F87E45-625D-8E4F-8935-5336B8F71A77}"/>
              </a:ext>
            </a:extLst>
          </p:cNvPr>
          <p:cNvSpPr txBox="1"/>
          <p:nvPr/>
        </p:nvSpPr>
        <p:spPr>
          <a:xfrm>
            <a:off x="966225" y="3999986"/>
            <a:ext cx="4545776" cy="523220"/>
          </a:xfrm>
          <a:prstGeom prst="rect">
            <a:avLst/>
          </a:prstGeom>
          <a:noFill/>
        </p:spPr>
        <p:txBody>
          <a:bodyPr wrap="square" rtlCol="0">
            <a:spAutoFit/>
          </a:bodyPr>
          <a:lstStyle/>
          <a:p>
            <a:r>
              <a:rPr lang="es-US" sz="1400" dirty="0">
                <a:latin typeface="Arial" panose="020B0604020202020204" pitchFamily="34" charset="0"/>
                <a:cs typeface="Arial" panose="020B0604020202020204" pitchFamily="34" charset="0"/>
              </a:rPr>
              <a:t>A partir de la información nutricional, responde las preguntas 3 y 4.</a:t>
            </a:r>
          </a:p>
        </p:txBody>
      </p:sp>
      <p:sp>
        <p:nvSpPr>
          <p:cNvPr id="14" name="CuadroTexto 13">
            <a:extLst>
              <a:ext uri="{FF2B5EF4-FFF2-40B4-BE49-F238E27FC236}">
                <a16:creationId xmlns:a16="http://schemas.microsoft.com/office/drawing/2014/main" id="{DC6E4D4F-5D11-584B-B056-071D9CA69A5B}"/>
              </a:ext>
            </a:extLst>
          </p:cNvPr>
          <p:cNvSpPr txBox="1"/>
          <p:nvPr/>
        </p:nvSpPr>
        <p:spPr>
          <a:xfrm>
            <a:off x="6155373" y="4540606"/>
            <a:ext cx="5231083" cy="1169551"/>
          </a:xfrm>
          <a:prstGeom prst="rect">
            <a:avLst/>
          </a:prstGeom>
          <a:noFill/>
        </p:spPr>
        <p:txBody>
          <a:bodyPr wrap="square" rtlCol="0">
            <a:spAutoFit/>
          </a:bodyPr>
          <a:lstStyle/>
          <a:p>
            <a:pPr marL="342900" lvl="0" indent="-342900">
              <a:buFont typeface="+mj-lt"/>
              <a:buAutoNum type="alphaUcPeriod"/>
            </a:pPr>
            <a:r>
              <a:rPr lang="es-ES" sz="1400" dirty="0">
                <a:solidFill>
                  <a:schemeClr val="dk1"/>
                </a:solidFill>
                <a:latin typeface="Arial" panose="020B0604020202020204" pitchFamily="34" charset="0"/>
                <a:cs typeface="Arial" panose="020B0604020202020204" pitchFamily="34" charset="0"/>
              </a:rPr>
              <a:t>Regular procesos metabólicos</a:t>
            </a:r>
            <a:endParaRPr lang="es-US" sz="1400" dirty="0">
              <a:solidFill>
                <a:schemeClr val="dk1"/>
              </a:solidFill>
              <a:latin typeface="Arial" panose="020B0604020202020204" pitchFamily="34" charset="0"/>
              <a:cs typeface="Arial" panose="020B0604020202020204" pitchFamily="34" charset="0"/>
            </a:endParaRPr>
          </a:p>
          <a:p>
            <a:pPr marL="342900" lvl="0" indent="-342900">
              <a:buFont typeface="+mj-lt"/>
              <a:buAutoNum type="alphaUcPeriod"/>
            </a:pPr>
            <a:r>
              <a:rPr lang="es-ES" sz="1400" dirty="0">
                <a:latin typeface="Arial" panose="020B0604020202020204" pitchFamily="34" charset="0"/>
                <a:cs typeface="Arial" panose="020B0604020202020204" pitchFamily="34" charset="0"/>
              </a:rPr>
              <a:t>Suministrar energía inmediata</a:t>
            </a:r>
            <a:endParaRPr lang="es-US" sz="1400" dirty="0">
              <a:latin typeface="Arial" panose="020B0604020202020204" pitchFamily="34" charset="0"/>
              <a:cs typeface="Arial" panose="020B0604020202020204" pitchFamily="34" charset="0"/>
            </a:endParaRPr>
          </a:p>
          <a:p>
            <a:pPr marL="342900" lvl="0" indent="-342900">
              <a:buFont typeface="+mj-lt"/>
              <a:buAutoNum type="alphaUcPeriod"/>
            </a:pPr>
            <a:r>
              <a:rPr lang="es-ES" sz="1400" dirty="0">
                <a:solidFill>
                  <a:schemeClr val="dk1"/>
                </a:solidFill>
                <a:latin typeface="Arial" panose="020B0604020202020204" pitchFamily="34" charset="0"/>
                <a:cs typeface="Arial" panose="020B0604020202020204" pitchFamily="34" charset="0"/>
              </a:rPr>
              <a:t>Proporcionar energía de reserva</a:t>
            </a:r>
            <a:endParaRPr lang="es-US" sz="1400" dirty="0">
              <a:solidFill>
                <a:schemeClr val="dk1"/>
              </a:solidFill>
              <a:latin typeface="Arial" panose="020B0604020202020204" pitchFamily="34" charset="0"/>
              <a:cs typeface="Arial" panose="020B0604020202020204" pitchFamily="34" charset="0"/>
            </a:endParaRPr>
          </a:p>
          <a:p>
            <a:pPr marL="342900" lvl="0" indent="-342900">
              <a:buFont typeface="+mj-lt"/>
              <a:buAutoNum type="alphaUcPeriod"/>
            </a:pPr>
            <a:r>
              <a:rPr lang="es-ES" sz="1400" dirty="0">
                <a:solidFill>
                  <a:schemeClr val="dk1"/>
                </a:solidFill>
                <a:latin typeface="Arial" panose="020B0604020202020204" pitchFamily="34" charset="0"/>
                <a:cs typeface="Arial" panose="020B0604020202020204" pitchFamily="34" charset="0"/>
              </a:rPr>
              <a:t>Aportar materia prima para la formación de estructuras</a:t>
            </a:r>
            <a:endParaRPr lang="es-US" sz="1400" dirty="0">
              <a:solidFill>
                <a:schemeClr val="dk1"/>
              </a:solidFill>
              <a:latin typeface="Arial" panose="020B0604020202020204" pitchFamily="34" charset="0"/>
              <a:cs typeface="Arial" panose="020B0604020202020204" pitchFamily="34" charset="0"/>
            </a:endParaRPr>
          </a:p>
          <a:p>
            <a:pPr marL="342900" lvl="0" indent="-342900">
              <a:buFont typeface="+mj-lt"/>
              <a:buAutoNum type="alphaUcPeriod"/>
            </a:pPr>
            <a:r>
              <a:rPr lang="es-ES" sz="1400" dirty="0">
                <a:solidFill>
                  <a:schemeClr val="dk1"/>
                </a:solidFill>
                <a:latin typeface="Arial" panose="020B0604020202020204" pitchFamily="34" charset="0"/>
                <a:cs typeface="Arial" panose="020B0604020202020204" pitchFamily="34" charset="0"/>
              </a:rPr>
              <a:t>Suministrar calorías al cuerpo</a:t>
            </a:r>
            <a:endParaRPr lang="es-US" sz="1400" dirty="0">
              <a:solidFill>
                <a:schemeClr val="dk1"/>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D94AFA8C-F33E-594E-8F02-CBBE13B0BF53}"/>
              </a:ext>
            </a:extLst>
          </p:cNvPr>
          <p:cNvSpPr txBox="1"/>
          <p:nvPr/>
        </p:nvSpPr>
        <p:spPr>
          <a:xfrm>
            <a:off x="6161973" y="4002502"/>
            <a:ext cx="5071426" cy="307777"/>
          </a:xfrm>
          <a:prstGeom prst="rect">
            <a:avLst/>
          </a:prstGeom>
          <a:noFill/>
        </p:spPr>
        <p:txBody>
          <a:bodyPr wrap="square" rtlCol="0">
            <a:spAutoFit/>
          </a:bodyPr>
          <a:lstStyle/>
          <a:p>
            <a:r>
              <a:rPr lang="es-ES" sz="1400" b="1" dirty="0">
                <a:solidFill>
                  <a:schemeClr val="dk1"/>
                </a:solidFill>
                <a:latin typeface="Arial" panose="020B0604020202020204" pitchFamily="34" charset="0"/>
                <a:cs typeface="Arial" panose="020B0604020202020204" pitchFamily="34" charset="0"/>
              </a:rPr>
              <a:t>4.- ¿Qué función cumple este nutriente en el organismo?</a:t>
            </a:r>
          </a:p>
        </p:txBody>
      </p:sp>
      <p:sp>
        <p:nvSpPr>
          <p:cNvPr id="16" name="CuadroTexto 15">
            <a:extLst>
              <a:ext uri="{FF2B5EF4-FFF2-40B4-BE49-F238E27FC236}">
                <a16:creationId xmlns:a16="http://schemas.microsoft.com/office/drawing/2014/main" id="{44679EC4-665E-1349-AC7C-75345979D4D7}"/>
              </a:ext>
            </a:extLst>
          </p:cNvPr>
          <p:cNvSpPr txBox="1"/>
          <p:nvPr/>
        </p:nvSpPr>
        <p:spPr>
          <a:xfrm>
            <a:off x="1398760" y="2273658"/>
            <a:ext cx="578069" cy="215444"/>
          </a:xfrm>
          <a:prstGeom prst="rect">
            <a:avLst/>
          </a:prstGeom>
          <a:solidFill>
            <a:srgbClr val="FFFF00"/>
          </a:solidFill>
        </p:spPr>
        <p:txBody>
          <a:bodyPr wrap="square" lIns="0" tIns="0" rIns="0" bIns="0" rtlCol="0">
            <a:spAutoFit/>
          </a:bodyPr>
          <a:lstStyle/>
          <a:p>
            <a:r>
              <a:rPr lang="es-ES" sz="1400" dirty="0">
                <a:latin typeface="Arial" panose="020B0604020202020204" pitchFamily="34" charset="0"/>
                <a:cs typeface="Arial" panose="020B0604020202020204" pitchFamily="34" charset="0"/>
              </a:rPr>
              <a:t>Lípidos</a:t>
            </a:r>
            <a:endParaRPr lang="es-US" sz="1400" dirty="0">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113ACE11-8551-6942-B5AF-39A32680C185}"/>
              </a:ext>
            </a:extLst>
          </p:cNvPr>
          <p:cNvSpPr txBox="1"/>
          <p:nvPr/>
        </p:nvSpPr>
        <p:spPr>
          <a:xfrm>
            <a:off x="6598498" y="3315373"/>
            <a:ext cx="660323" cy="215444"/>
          </a:xfrm>
          <a:prstGeom prst="rect">
            <a:avLst/>
          </a:prstGeom>
          <a:solidFill>
            <a:srgbClr val="FFFF00"/>
          </a:solidFill>
        </p:spPr>
        <p:txBody>
          <a:bodyPr wrap="square" lIns="0" tIns="0" rIns="0" bIns="0" rtlCol="0">
            <a:spAutoFit/>
          </a:bodyPr>
          <a:lstStyle/>
          <a:p>
            <a:r>
              <a:rPr lang="es-ES_tradnl" sz="1400" dirty="0">
                <a:latin typeface="Arial" panose="020B0604020202020204" pitchFamily="34" charset="0"/>
                <a:cs typeface="Arial" panose="020B0604020202020204" pitchFamily="34" charset="0"/>
              </a:rPr>
              <a:t>I, II y III</a:t>
            </a:r>
            <a:endParaRPr lang="es-US" sz="1400" dirty="0">
              <a:latin typeface="Arial" panose="020B0604020202020204" pitchFamily="34" charset="0"/>
              <a:cs typeface="Arial" panose="020B0604020202020204" pitchFamily="34" charset="0"/>
            </a:endParaRPr>
          </a:p>
        </p:txBody>
      </p:sp>
      <p:sp>
        <p:nvSpPr>
          <p:cNvPr id="18" name="CuadroTexto 17">
            <a:extLst>
              <a:ext uri="{FF2B5EF4-FFF2-40B4-BE49-F238E27FC236}">
                <a16:creationId xmlns:a16="http://schemas.microsoft.com/office/drawing/2014/main" id="{D7659B4E-CCF0-534E-9770-522E61A782B7}"/>
              </a:ext>
            </a:extLst>
          </p:cNvPr>
          <p:cNvSpPr txBox="1"/>
          <p:nvPr/>
        </p:nvSpPr>
        <p:spPr>
          <a:xfrm>
            <a:off x="1377133" y="5996771"/>
            <a:ext cx="1127102" cy="215444"/>
          </a:xfrm>
          <a:prstGeom prst="rect">
            <a:avLst/>
          </a:prstGeom>
          <a:solidFill>
            <a:srgbClr val="FFFF00"/>
          </a:solidFill>
        </p:spPr>
        <p:txBody>
          <a:bodyPr wrap="square" lIns="0" tIns="0" rIns="0" bIns="0" rtlCol="0">
            <a:spAutoFit/>
          </a:bodyPr>
          <a:lstStyle/>
          <a:p>
            <a:r>
              <a:rPr lang="es-ES" sz="1400" dirty="0">
                <a:latin typeface="Arial" panose="020B0604020202020204" pitchFamily="34" charset="0"/>
                <a:cs typeface="Arial" panose="020B0604020202020204" pitchFamily="34" charset="0"/>
              </a:rPr>
              <a:t>Carbohidratos</a:t>
            </a:r>
            <a:endParaRPr lang="es-US" sz="1400" dirty="0">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93EA2EB9-C7A6-A54C-914C-D2ACB1D8B99C}"/>
              </a:ext>
            </a:extLst>
          </p:cNvPr>
          <p:cNvSpPr txBox="1"/>
          <p:nvPr/>
        </p:nvSpPr>
        <p:spPr>
          <a:xfrm>
            <a:off x="6589072" y="4797198"/>
            <a:ext cx="2470086" cy="215444"/>
          </a:xfrm>
          <a:prstGeom prst="rect">
            <a:avLst/>
          </a:prstGeom>
          <a:solidFill>
            <a:srgbClr val="FFFF00"/>
          </a:solidFill>
        </p:spPr>
        <p:txBody>
          <a:bodyPr wrap="square" lIns="0" tIns="0" rIns="0" bIns="0" rtlCol="0">
            <a:spAutoFit/>
          </a:bodyPr>
          <a:lstStyle/>
          <a:p>
            <a:r>
              <a:rPr lang="es-ES" sz="1400" dirty="0">
                <a:latin typeface="Arial" panose="020B0604020202020204" pitchFamily="34" charset="0"/>
                <a:cs typeface="Arial" panose="020B0604020202020204" pitchFamily="34" charset="0"/>
              </a:rPr>
              <a:t>Suministrar energía inmediata</a:t>
            </a:r>
            <a:endParaRPr lang="es-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8575015"/>
      </p:ext>
    </p:extLst>
  </p:cSld>
  <p:clrMapOvr>
    <a:masterClrMapping/>
  </p:clrMapOvr>
  <mc:AlternateContent xmlns:mc="http://schemas.openxmlformats.org/markup-compatibility/2006" xmlns:p14="http://schemas.microsoft.com/office/powerpoint/2010/main">
    <mc:Choice Requires="p14">
      <p:transition spd="slow" p14:dur="2000" advTm="97980"/>
    </mc:Choice>
    <mc:Fallback xmlns="">
      <p:transition spd="slow" advTm="97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8"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12" presetClass="entr" presetSubtype="4" fill="hold" nodeType="withEffect">
                                  <p:stCondLst>
                                    <p:cond delay="15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p:tgtEl>
                                          <p:spTgt spid="5"/>
                                        </p:tgtEl>
                                        <p:attrNameLst>
                                          <p:attrName>ppt_y</p:attrName>
                                        </p:attrNameLst>
                                      </p:cBhvr>
                                      <p:tavLst>
                                        <p:tav tm="0">
                                          <p:val>
                                            <p:strVal val="#ppt_y+#ppt_h*1.125000"/>
                                          </p:val>
                                        </p:tav>
                                        <p:tav tm="100000">
                                          <p:val>
                                            <p:strVal val="#ppt_y"/>
                                          </p:val>
                                        </p:tav>
                                      </p:tavLst>
                                    </p:anim>
                                    <p:animEffect transition="in" filter="wipe(up)">
                                      <p:cBhvr>
                                        <p:cTn id="14" dur="1000"/>
                                        <p:tgtEl>
                                          <p:spTgt spid="5"/>
                                        </p:tgtEl>
                                      </p:cBhvr>
                                    </p:animEffect>
                                  </p:childTnLst>
                                </p:cTn>
                              </p:par>
                            </p:childTnLst>
                          </p:cTn>
                        </p:par>
                        <p:par>
                          <p:cTn id="15" fill="hold">
                            <p:stCondLst>
                              <p:cond delay="3000"/>
                            </p:stCondLst>
                            <p:childTnLst>
                              <p:par>
                                <p:cTn id="16" presetID="9" presetClass="entr" presetSubtype="0" fill="hold" grpId="0" nodeType="afterEffect">
                                  <p:stCondLst>
                                    <p:cond delay="200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par>
                          <p:cTn id="19" fill="hold">
                            <p:stCondLst>
                              <p:cond delay="5500"/>
                            </p:stCondLst>
                            <p:childTnLst>
                              <p:par>
                                <p:cTn id="20" presetID="9" presetClass="entr" presetSubtype="0" fill="hold" grpId="0" nodeType="afterEffect">
                                  <p:stCondLst>
                                    <p:cond delay="1150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par>
                          <p:cTn id="23" fill="hold">
                            <p:stCondLst>
                              <p:cond delay="17500"/>
                            </p:stCondLst>
                            <p:childTnLst>
                              <p:par>
                                <p:cTn id="24" presetID="9" presetClass="entr" presetSubtype="0" fill="hold" grpId="0" nodeType="afterEffect">
                                  <p:stCondLst>
                                    <p:cond delay="550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par>
                                <p:cTn id="27" presetID="9" presetClass="entr" presetSubtype="0" fill="hold" grpId="0" nodeType="withEffect">
                                  <p:stCondLst>
                                    <p:cond delay="100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cTn>
                              </p:par>
                            </p:childTnLst>
                          </p:cTn>
                        </p:par>
                        <p:par>
                          <p:cTn id="30" fill="hold">
                            <p:stCondLst>
                              <p:cond delay="23500"/>
                            </p:stCondLst>
                            <p:childTnLst>
                              <p:par>
                                <p:cTn id="31" presetID="9" presetClass="entr" presetSubtype="0" fill="hold" grpId="0" nodeType="afterEffect">
                                  <p:stCondLst>
                                    <p:cond delay="400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par>
                          <p:cTn id="34" fill="hold">
                            <p:stCondLst>
                              <p:cond delay="28000"/>
                            </p:stCondLst>
                            <p:childTnLst>
                              <p:par>
                                <p:cTn id="35" presetID="9" presetClass="entr" presetSubtype="0" fill="hold" grpId="0" nodeType="afterEffect">
                                  <p:stCondLst>
                                    <p:cond delay="1000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tgtEl>
                                          <p:spTgt spid="7"/>
                                        </p:tgtEl>
                                      </p:cBhvr>
                                    </p:animEffect>
                                  </p:childTnLst>
                                </p:cTn>
                              </p:par>
                            </p:childTnLst>
                          </p:cTn>
                        </p:par>
                        <p:par>
                          <p:cTn id="38" fill="hold">
                            <p:stCondLst>
                              <p:cond delay="38500"/>
                            </p:stCondLst>
                            <p:childTnLst>
                              <p:par>
                                <p:cTn id="39" presetID="9" presetClass="entr" presetSubtype="0" fill="hold" grpId="0" nodeType="afterEffect">
                                  <p:stCondLst>
                                    <p:cond delay="6500"/>
                                  </p:stCondLst>
                                  <p:childTnLst>
                                    <p:set>
                                      <p:cBhvr>
                                        <p:cTn id="40" dur="1" fill="hold">
                                          <p:stCondLst>
                                            <p:cond delay="0"/>
                                          </p:stCondLst>
                                        </p:cTn>
                                        <p:tgtEl>
                                          <p:spTgt spid="13"/>
                                        </p:tgtEl>
                                        <p:attrNameLst>
                                          <p:attrName>style.visibility</p:attrName>
                                        </p:attrNameLst>
                                      </p:cBhvr>
                                      <p:to>
                                        <p:strVal val="visible"/>
                                      </p:to>
                                    </p:set>
                                    <p:animEffect transition="in" filter="dissolve">
                                      <p:cBhvr>
                                        <p:cTn id="41" dur="500"/>
                                        <p:tgtEl>
                                          <p:spTgt spid="13"/>
                                        </p:tgtEl>
                                      </p:cBhvr>
                                    </p:animEffect>
                                  </p:childTnLst>
                                </p:cTn>
                              </p:par>
                              <p:par>
                                <p:cTn id="42" presetID="9" presetClass="entr" presetSubtype="0" fill="hold" grpId="0" nodeType="withEffect">
                                  <p:stCondLst>
                                    <p:cond delay="1500"/>
                                  </p:stCondLst>
                                  <p:childTnLst>
                                    <p:set>
                                      <p:cBhvr>
                                        <p:cTn id="43" dur="1" fill="hold">
                                          <p:stCondLst>
                                            <p:cond delay="0"/>
                                          </p:stCondLst>
                                        </p:cTn>
                                        <p:tgtEl>
                                          <p:spTgt spid="17"/>
                                        </p:tgtEl>
                                        <p:attrNameLst>
                                          <p:attrName>style.visibility</p:attrName>
                                        </p:attrNameLst>
                                      </p:cBhvr>
                                      <p:to>
                                        <p:strVal val="visible"/>
                                      </p:to>
                                    </p:set>
                                    <p:animEffect transition="in" filter="dissolve">
                                      <p:cBhvr>
                                        <p:cTn id="44" dur="500"/>
                                        <p:tgtEl>
                                          <p:spTgt spid="17"/>
                                        </p:tgtEl>
                                      </p:cBhvr>
                                    </p:animEffect>
                                  </p:childTnLst>
                                </p:cTn>
                              </p:par>
                            </p:childTnLst>
                          </p:cTn>
                        </p:par>
                        <p:par>
                          <p:cTn id="45" fill="hold">
                            <p:stCondLst>
                              <p:cond delay="45500"/>
                            </p:stCondLst>
                            <p:childTnLst>
                              <p:par>
                                <p:cTn id="46" presetID="9" presetClass="entr" presetSubtype="0" fill="hold" grpId="0" nodeType="afterEffect">
                                  <p:stCondLst>
                                    <p:cond delay="3500"/>
                                  </p:stCondLst>
                                  <p:childTnLst>
                                    <p:set>
                                      <p:cBhvr>
                                        <p:cTn id="47" dur="1" fill="hold">
                                          <p:stCondLst>
                                            <p:cond delay="0"/>
                                          </p:stCondLst>
                                        </p:cTn>
                                        <p:tgtEl>
                                          <p:spTgt spid="12"/>
                                        </p:tgtEl>
                                        <p:attrNameLst>
                                          <p:attrName>style.visibility</p:attrName>
                                        </p:attrNameLst>
                                      </p:cBhvr>
                                      <p:to>
                                        <p:strVal val="visible"/>
                                      </p:to>
                                    </p:set>
                                    <p:animEffect transition="in" filter="dissolve">
                                      <p:cBhvr>
                                        <p:cTn id="48" dur="500"/>
                                        <p:tgtEl>
                                          <p:spTgt spid="12"/>
                                        </p:tgtEl>
                                      </p:cBhvr>
                                    </p:animEffect>
                                  </p:childTnLst>
                                </p:cTn>
                              </p:par>
                              <p:par>
                                <p:cTn id="49" presetID="9"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dissolve">
                                      <p:cBhvr>
                                        <p:cTn id="51" dur="500"/>
                                        <p:tgtEl>
                                          <p:spTgt spid="9"/>
                                        </p:tgtEl>
                                      </p:cBhvr>
                                    </p:animEffect>
                                  </p:childTnLst>
                                </p:cTn>
                              </p:par>
                            </p:childTnLst>
                          </p:cTn>
                        </p:par>
                        <p:par>
                          <p:cTn id="52" fill="hold">
                            <p:stCondLst>
                              <p:cond delay="49500"/>
                            </p:stCondLst>
                            <p:childTnLst>
                              <p:par>
                                <p:cTn id="53" presetID="9" presetClass="entr" presetSubtype="0" fill="hold" grpId="0" nodeType="afterEffect">
                                  <p:stCondLst>
                                    <p:cond delay="500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500"/>
                                        <p:tgtEl>
                                          <p:spTgt spid="11"/>
                                        </p:tgtEl>
                                      </p:cBhvr>
                                    </p:animEffect>
                                  </p:childTnLst>
                                </p:cTn>
                              </p:par>
                            </p:childTnLst>
                          </p:cTn>
                        </p:par>
                        <p:par>
                          <p:cTn id="56" fill="hold">
                            <p:stCondLst>
                              <p:cond delay="55000"/>
                            </p:stCondLst>
                            <p:childTnLst>
                              <p:par>
                                <p:cTn id="57" presetID="9" presetClass="entr" presetSubtype="0" fill="hold" grpId="0" nodeType="afterEffect">
                                  <p:stCondLst>
                                    <p:cond delay="28000"/>
                                  </p:stCondLst>
                                  <p:childTnLst>
                                    <p:set>
                                      <p:cBhvr>
                                        <p:cTn id="58" dur="1" fill="hold">
                                          <p:stCondLst>
                                            <p:cond delay="0"/>
                                          </p:stCondLst>
                                        </p:cTn>
                                        <p:tgtEl>
                                          <p:spTgt spid="15"/>
                                        </p:tgtEl>
                                        <p:attrNameLst>
                                          <p:attrName>style.visibility</p:attrName>
                                        </p:attrNameLst>
                                      </p:cBhvr>
                                      <p:to>
                                        <p:strVal val="visible"/>
                                      </p:to>
                                    </p:set>
                                    <p:animEffect transition="in" filter="dissolve">
                                      <p:cBhvr>
                                        <p:cTn id="59" dur="500"/>
                                        <p:tgtEl>
                                          <p:spTgt spid="15"/>
                                        </p:tgtEl>
                                      </p:cBhvr>
                                    </p:animEffect>
                                  </p:childTnLst>
                                </p:cTn>
                              </p:par>
                              <p:par>
                                <p:cTn id="60" presetID="9" presetClass="entr" presetSubtype="0" fill="hold" grpId="0" nodeType="withEffect">
                                  <p:stCondLst>
                                    <p:cond delay="23000"/>
                                  </p:stCondLst>
                                  <p:childTnLst>
                                    <p:set>
                                      <p:cBhvr>
                                        <p:cTn id="61" dur="1" fill="hold">
                                          <p:stCondLst>
                                            <p:cond delay="0"/>
                                          </p:stCondLst>
                                        </p:cTn>
                                        <p:tgtEl>
                                          <p:spTgt spid="18"/>
                                        </p:tgtEl>
                                        <p:attrNameLst>
                                          <p:attrName>style.visibility</p:attrName>
                                        </p:attrNameLst>
                                      </p:cBhvr>
                                      <p:to>
                                        <p:strVal val="visible"/>
                                      </p:to>
                                    </p:set>
                                    <p:animEffect transition="in" filter="dissolve">
                                      <p:cBhvr>
                                        <p:cTn id="62" dur="500"/>
                                        <p:tgtEl>
                                          <p:spTgt spid="18"/>
                                        </p:tgtEl>
                                      </p:cBhvr>
                                    </p:animEffect>
                                  </p:childTnLst>
                                </p:cTn>
                              </p:par>
                            </p:childTnLst>
                          </p:cTn>
                        </p:par>
                        <p:par>
                          <p:cTn id="63" fill="hold">
                            <p:stCondLst>
                              <p:cond delay="83500"/>
                            </p:stCondLst>
                            <p:childTnLst>
                              <p:par>
                                <p:cTn id="64" presetID="9" presetClass="entr" presetSubtype="0" fill="hold" grpId="0" nodeType="afterEffect">
                                  <p:stCondLst>
                                    <p:cond delay="4500"/>
                                  </p:stCondLst>
                                  <p:childTnLst>
                                    <p:set>
                                      <p:cBhvr>
                                        <p:cTn id="65" dur="1" fill="hold">
                                          <p:stCondLst>
                                            <p:cond delay="0"/>
                                          </p:stCondLst>
                                        </p:cTn>
                                        <p:tgtEl>
                                          <p:spTgt spid="14"/>
                                        </p:tgtEl>
                                        <p:attrNameLst>
                                          <p:attrName>style.visibility</p:attrName>
                                        </p:attrNameLst>
                                      </p:cBhvr>
                                      <p:to>
                                        <p:strVal val="visible"/>
                                      </p:to>
                                    </p:set>
                                    <p:animEffect transition="in" filter="dissolve">
                                      <p:cBhvr>
                                        <p:cTn id="66" dur="500"/>
                                        <p:tgtEl>
                                          <p:spTgt spid="14"/>
                                        </p:tgtEl>
                                      </p:cBhvr>
                                    </p:animEffect>
                                  </p:childTnLst>
                                </p:cTn>
                              </p:par>
                              <p:par>
                                <p:cTn id="67" presetID="9" presetClass="entr" presetSubtype="0" fill="hold" grpId="0" nodeType="withEffect">
                                  <p:stCondLst>
                                    <p:cond delay="10500"/>
                                  </p:stCondLst>
                                  <p:childTnLst>
                                    <p:set>
                                      <p:cBhvr>
                                        <p:cTn id="68" dur="1" fill="hold">
                                          <p:stCondLst>
                                            <p:cond delay="0"/>
                                          </p:stCondLst>
                                        </p:cTn>
                                        <p:tgtEl>
                                          <p:spTgt spid="19"/>
                                        </p:tgtEl>
                                        <p:attrNameLst>
                                          <p:attrName>style.visibility</p:attrName>
                                        </p:attrNameLst>
                                      </p:cBhvr>
                                      <p:to>
                                        <p:strVal val="visible"/>
                                      </p:to>
                                    </p:set>
                                    <p:animEffect transition="in" filter="dissolve">
                                      <p:cBhvr>
                                        <p:cTn id="6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3"/>
                </p:tgtEl>
              </p:cMediaNode>
            </p:audio>
          </p:childTnLst>
        </p:cTn>
      </p:par>
    </p:tnLst>
    <p:bldLst>
      <p:bldP spid="2" grpId="0"/>
      <p:bldP spid="4" grpId="0"/>
      <p:bldP spid="6" grpId="0"/>
      <p:bldP spid="7" grpId="0"/>
      <p:bldP spid="8" grpId="0"/>
      <p:bldP spid="10" grpId="0"/>
      <p:bldP spid="11" grpId="0"/>
      <p:bldP spid="12" grpId="0"/>
      <p:bldP spid="13" grpId="0"/>
      <p:bldP spid="14" grpId="0"/>
      <p:bldP spid="15" grpId="0"/>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F3AECD3B-9116-294D-8CAE-811DBCCEB7F1}"/>
              </a:ext>
            </a:extLst>
          </p:cNvPr>
          <p:cNvGraphicFramePr>
            <a:graphicFrameLocks noGrp="1"/>
          </p:cNvGraphicFramePr>
          <p:nvPr>
            <p:extLst>
              <p:ext uri="{D42A27DB-BD31-4B8C-83A1-F6EECF244321}">
                <p14:modId xmlns:p14="http://schemas.microsoft.com/office/powerpoint/2010/main" val="145202909"/>
              </p:ext>
            </p:extLst>
          </p:nvPr>
        </p:nvGraphicFramePr>
        <p:xfrm>
          <a:off x="589280" y="281557"/>
          <a:ext cx="10990728" cy="6357370"/>
        </p:xfrm>
        <a:graphic>
          <a:graphicData uri="http://schemas.openxmlformats.org/drawingml/2006/table">
            <a:tbl>
              <a:tblPr firstRow="1" bandRow="1">
                <a:tableStyleId>{5C22544A-7EE6-4342-B048-85BDC9FD1C3A}</a:tableStyleId>
              </a:tblPr>
              <a:tblGrid>
                <a:gridCol w="5528491">
                  <a:extLst>
                    <a:ext uri="{9D8B030D-6E8A-4147-A177-3AD203B41FA5}">
                      <a16:colId xmlns:a16="http://schemas.microsoft.com/office/drawing/2014/main" val="2802168483"/>
                    </a:ext>
                  </a:extLst>
                </a:gridCol>
                <a:gridCol w="5462237">
                  <a:extLst>
                    <a:ext uri="{9D8B030D-6E8A-4147-A177-3AD203B41FA5}">
                      <a16:colId xmlns:a16="http://schemas.microsoft.com/office/drawing/2014/main" val="2300392390"/>
                    </a:ext>
                  </a:extLst>
                </a:gridCol>
              </a:tblGrid>
              <a:tr h="3225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400" b="1" kern="1200" dirty="0">
                        <a:solidFill>
                          <a:schemeClr val="tx1"/>
                        </a:solidFill>
                        <a:effectLst/>
                        <a:latin typeface="Arial" panose="020B0604020202020204" pitchFamily="34" charset="0"/>
                        <a:ea typeface="+mn-ea"/>
                        <a:cs typeface="Arial" panose="020B0604020202020204" pitchFamily="34" charset="0"/>
                      </a:endParaRPr>
                    </a:p>
                    <a:p>
                      <a:pPr algn="just"/>
                      <a:endParaRPr lang="es-ES" sz="14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5BAFCF"/>
                    </a:solidFill>
                  </a:tcPr>
                </a:tc>
                <a:tc>
                  <a:txBody>
                    <a:bodyPr/>
                    <a:lstStyle/>
                    <a:p>
                      <a:endParaRPr lang="es-ES_tradnl" sz="1400" b="1" kern="1200" dirty="0">
                        <a:solidFill>
                          <a:schemeClr val="tx1"/>
                        </a:solidFill>
                        <a:effectLst/>
                        <a:latin typeface="Arial" panose="020B0604020202020204" pitchFamily="34" charset="0"/>
                        <a:ea typeface="+mn-ea"/>
                        <a:cs typeface="Arial" panose="020B0604020202020204" pitchFamily="34" charset="0"/>
                      </a:endParaRPr>
                    </a:p>
                    <a:p>
                      <a:r>
                        <a:rPr lang="es-ES" sz="1400" kern="1200" dirty="0">
                          <a:solidFill>
                            <a:schemeClr val="dk1"/>
                          </a:solidFill>
                          <a:effectLst/>
                          <a:latin typeface="Arial" panose="020B0604020202020204" pitchFamily="34" charset="0"/>
                          <a:ea typeface="+mn-ea"/>
                          <a:cs typeface="Arial" panose="020B0604020202020204" pitchFamily="34" charset="0"/>
                        </a:rPr>
                        <a:t> </a:t>
                      </a:r>
                      <a:endParaRPr lang="es-US" sz="1400" kern="1200" dirty="0">
                        <a:solidFill>
                          <a:schemeClr val="dk1"/>
                        </a:solidFill>
                        <a:effectLst/>
                        <a:latin typeface="Arial" panose="020B0604020202020204" pitchFamily="34" charset="0"/>
                        <a:ea typeface="+mn-ea"/>
                        <a:cs typeface="Arial" panose="020B0604020202020204" pitchFamily="34" charset="0"/>
                      </a:endParaRPr>
                    </a:p>
                    <a:p>
                      <a:endParaRPr lang="es-ES_tradnl" sz="14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BDD7EF"/>
                    </a:solidFill>
                  </a:tcPr>
                </a:tc>
                <a:extLst>
                  <a:ext uri="{0D108BD9-81ED-4DB2-BD59-A6C34878D82A}">
                    <a16:rowId xmlns:a16="http://schemas.microsoft.com/office/drawing/2014/main" val="3573328304"/>
                  </a:ext>
                </a:extLst>
              </a:tr>
              <a:tr h="3132203">
                <a:tc>
                  <a:txBody>
                    <a:bodyPr/>
                    <a:lstStyle/>
                    <a:p>
                      <a:endParaRPr lang="es-CL" sz="1400" b="1" kern="1200" dirty="0">
                        <a:solidFill>
                          <a:schemeClr val="tx1"/>
                        </a:solidFill>
                        <a:effectLst/>
                        <a:latin typeface="Arial" panose="020B0604020202020204" pitchFamily="34" charset="0"/>
                        <a:ea typeface="+mn-ea"/>
                        <a:cs typeface="Arial" panose="020B0604020202020204" pitchFamily="34" charset="0"/>
                      </a:endParaRPr>
                    </a:p>
                    <a:p>
                      <a:r>
                        <a:rPr lang="es-CL" sz="1400" b="1" kern="1200" dirty="0">
                          <a:solidFill>
                            <a:schemeClr val="tx1"/>
                          </a:solidFill>
                          <a:effectLst/>
                          <a:latin typeface="Arial" panose="020B0604020202020204" pitchFamily="34" charset="0"/>
                          <a:ea typeface="+mn-ea"/>
                          <a:cs typeface="Arial" panose="020B0604020202020204" pitchFamily="34" charset="0"/>
                        </a:rPr>
                        <a:t> </a:t>
                      </a:r>
                      <a:endParaRPr lang="es-US" sz="1400" b="0" kern="1200" dirty="0">
                        <a:solidFill>
                          <a:schemeClr val="tx1"/>
                        </a:solidFill>
                        <a:effectLst/>
                        <a:latin typeface="Arial" panose="020B0604020202020204" pitchFamily="34" charset="0"/>
                        <a:ea typeface="+mn-ea"/>
                        <a:cs typeface="Arial" panose="020B0604020202020204" pitchFamily="34" charset="0"/>
                      </a:endParaRPr>
                    </a:p>
                  </a:txBody>
                  <a:tcPr>
                    <a:solidFill>
                      <a:srgbClr val="EA97D2"/>
                    </a:solidFill>
                  </a:tcPr>
                </a:tc>
                <a:tc>
                  <a:txBody>
                    <a:bodyPr/>
                    <a:lstStyle/>
                    <a:p>
                      <a:r>
                        <a:rPr lang="es-ES" sz="1400" b="1" kern="1200" dirty="0">
                          <a:solidFill>
                            <a:schemeClr val="dk1"/>
                          </a:solidFill>
                          <a:effectLst/>
                          <a:latin typeface="Arial" panose="020B0604020202020204" pitchFamily="34" charset="0"/>
                          <a:ea typeface="+mn-ea"/>
                          <a:cs typeface="Arial" panose="020B0604020202020204" pitchFamily="34" charset="0"/>
                        </a:rPr>
                        <a:t> </a:t>
                      </a:r>
                      <a:endParaRPr lang="es-US" sz="1400" b="1" kern="1200" dirty="0">
                        <a:solidFill>
                          <a:schemeClr val="dk1"/>
                        </a:solidFill>
                        <a:effectLst/>
                        <a:latin typeface="Arial" panose="020B0604020202020204" pitchFamily="34" charset="0"/>
                        <a:ea typeface="+mn-ea"/>
                        <a:cs typeface="Arial" panose="020B0604020202020204" pitchFamily="34" charset="0"/>
                      </a:endParaRPr>
                    </a:p>
                    <a:p>
                      <a:r>
                        <a:rPr lang="es-ES" sz="1400" kern="1200" dirty="0">
                          <a:solidFill>
                            <a:schemeClr val="dk1"/>
                          </a:solidFill>
                          <a:effectLst/>
                          <a:latin typeface="Arial" panose="020B0604020202020204" pitchFamily="34" charset="0"/>
                          <a:ea typeface="+mn-ea"/>
                          <a:cs typeface="Arial" panose="020B0604020202020204" pitchFamily="34" charset="0"/>
                        </a:rPr>
                        <a:t> </a:t>
                      </a:r>
                      <a:endParaRPr lang="es-US" sz="1400" kern="1200" dirty="0">
                        <a:solidFill>
                          <a:schemeClr val="dk1"/>
                        </a:solidFill>
                        <a:effectLst/>
                        <a:latin typeface="Arial" panose="020B0604020202020204" pitchFamily="34" charset="0"/>
                        <a:ea typeface="+mn-ea"/>
                        <a:cs typeface="Arial" panose="020B0604020202020204" pitchFamily="34" charset="0"/>
                      </a:endParaRPr>
                    </a:p>
                    <a:p>
                      <a:pPr marL="342900" indent="-342900">
                        <a:buAutoNum type="alphaUcPeriod"/>
                      </a:pPr>
                      <a:endParaRPr lang="es-ES" sz="1400" b="0" kern="1200" dirty="0">
                        <a:solidFill>
                          <a:schemeClr val="dk1"/>
                        </a:solidFill>
                        <a:effectLst/>
                        <a:latin typeface="Arial" panose="020B0604020202020204" pitchFamily="34" charset="0"/>
                        <a:ea typeface="+mn-ea"/>
                        <a:cs typeface="Arial" panose="020B0604020202020204" pitchFamily="34" charset="0"/>
                      </a:endParaRPr>
                    </a:p>
                  </a:txBody>
                  <a:tcPr>
                    <a:solidFill>
                      <a:srgbClr val="55BB5B"/>
                    </a:solidFill>
                  </a:tcPr>
                </a:tc>
                <a:extLst>
                  <a:ext uri="{0D108BD9-81ED-4DB2-BD59-A6C34878D82A}">
                    <a16:rowId xmlns:a16="http://schemas.microsoft.com/office/drawing/2014/main" val="1728502954"/>
                  </a:ext>
                </a:extLst>
              </a:tr>
            </a:tbl>
          </a:graphicData>
        </a:graphic>
      </p:graphicFrame>
      <p:pic>
        <p:nvPicPr>
          <p:cNvPr id="11" name="Imagen 10">
            <a:extLst>
              <a:ext uri="{FF2B5EF4-FFF2-40B4-BE49-F238E27FC236}">
                <a16:creationId xmlns:a16="http://schemas.microsoft.com/office/drawing/2014/main" id="{2C5011DE-CE3E-8244-AD46-F681F3E8EEEA}"/>
              </a:ext>
            </a:extLst>
          </p:cNvPr>
          <p:cNvPicPr>
            <a:picLocks noChangeAspect="1"/>
          </p:cNvPicPr>
          <p:nvPr/>
        </p:nvPicPr>
        <p:blipFill>
          <a:blip r:embed="rId4"/>
          <a:stretch>
            <a:fillRect/>
          </a:stretch>
        </p:blipFill>
        <p:spPr>
          <a:xfrm>
            <a:off x="797998" y="1113046"/>
            <a:ext cx="3295031" cy="2149700"/>
          </a:xfrm>
          <a:prstGeom prst="rect">
            <a:avLst/>
          </a:prstGeom>
        </p:spPr>
      </p:pic>
      <p:pic>
        <p:nvPicPr>
          <p:cNvPr id="7" name="Audio 6">
            <a:hlinkClick r:id="" action="ppaction://media"/>
            <a:extLst>
              <a:ext uri="{FF2B5EF4-FFF2-40B4-BE49-F238E27FC236}">
                <a16:creationId xmlns:a16="http://schemas.microsoft.com/office/drawing/2014/main" id="{125D797E-60E7-D244-A4CA-A2DB4164A0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2" name="CuadroTexto 1">
            <a:extLst>
              <a:ext uri="{FF2B5EF4-FFF2-40B4-BE49-F238E27FC236}">
                <a16:creationId xmlns:a16="http://schemas.microsoft.com/office/drawing/2014/main" id="{B9441BED-4015-FA4F-A589-3762E0A31F8E}"/>
              </a:ext>
            </a:extLst>
          </p:cNvPr>
          <p:cNvSpPr txBox="1"/>
          <p:nvPr/>
        </p:nvSpPr>
        <p:spPr>
          <a:xfrm>
            <a:off x="721798" y="404914"/>
            <a:ext cx="5004088" cy="584775"/>
          </a:xfrm>
          <a:prstGeom prst="rect">
            <a:avLst/>
          </a:prstGeom>
          <a:noFill/>
        </p:spPr>
        <p:txBody>
          <a:bodyPr wrap="square" rtlCol="0">
            <a:spAutoFit/>
          </a:bodyPr>
          <a:lstStyle/>
          <a:p>
            <a:r>
              <a:rPr lang="es-ES" sz="1400" b="1" dirty="0">
                <a:latin typeface="Arial" panose="020B0604020202020204" pitchFamily="34" charset="0"/>
                <a:cs typeface="Arial" panose="020B0604020202020204" pitchFamily="34" charset="0"/>
              </a:rPr>
              <a:t>Observa la información de la siguiente tabla, y responde las preguntas 5, 6 y 7</a:t>
            </a:r>
            <a:r>
              <a:rPr lang="es-ES" b="1" dirty="0">
                <a:latin typeface="Arial" panose="020B0604020202020204" pitchFamily="34" charset="0"/>
                <a:cs typeface="Arial" panose="020B0604020202020204" pitchFamily="34" charset="0"/>
              </a:rPr>
              <a:t>. </a:t>
            </a:r>
          </a:p>
        </p:txBody>
      </p:sp>
      <p:sp>
        <p:nvSpPr>
          <p:cNvPr id="3" name="CuadroTexto 2">
            <a:extLst>
              <a:ext uri="{FF2B5EF4-FFF2-40B4-BE49-F238E27FC236}">
                <a16:creationId xmlns:a16="http://schemas.microsoft.com/office/drawing/2014/main" id="{110669E8-4AEF-7C40-8EE1-875B8A17C2DE}"/>
              </a:ext>
            </a:extLst>
          </p:cNvPr>
          <p:cNvSpPr txBox="1"/>
          <p:nvPr/>
        </p:nvSpPr>
        <p:spPr>
          <a:xfrm>
            <a:off x="6196404" y="2075247"/>
            <a:ext cx="4441371" cy="1384995"/>
          </a:xfrm>
          <a:prstGeom prst="rect">
            <a:avLst/>
          </a:prstGeom>
          <a:noFill/>
        </p:spPr>
        <p:txBody>
          <a:bodyPr wrap="square" rtlCol="0">
            <a:spAutoFit/>
          </a:bodyPr>
          <a:lstStyle/>
          <a:p>
            <a:r>
              <a:rPr lang="es-US" sz="1400" b="1" dirty="0">
                <a:latin typeface="Arial" panose="020B0604020202020204" pitchFamily="34" charset="0"/>
                <a:cs typeface="Arial" panose="020B0604020202020204" pitchFamily="34" charset="0"/>
              </a:rPr>
              <a:t>Sumar la cantidad de proteínas en los alimentos.</a:t>
            </a:r>
          </a:p>
          <a:p>
            <a:pPr marL="342900" indent="-342900">
              <a:buAutoNum type="alphaUcParenR"/>
            </a:pPr>
            <a:r>
              <a:rPr lang="es-US" sz="1400" dirty="0">
                <a:latin typeface="Arial" panose="020B0604020202020204" pitchFamily="34" charset="0"/>
                <a:cs typeface="Arial" panose="020B0604020202020204" pitchFamily="34" charset="0"/>
              </a:rPr>
              <a:t>Marraqueta: 6,4 g.  + Jamón: 4,6 g= 11 g</a:t>
            </a:r>
          </a:p>
          <a:p>
            <a:pPr marL="342900" indent="-342900">
              <a:buAutoNum type="alphaUcParenR" startAt="2"/>
            </a:pPr>
            <a:r>
              <a:rPr lang="es-US" sz="1400" dirty="0">
                <a:latin typeface="Arial" panose="020B0604020202020204" pitchFamily="34" charset="0"/>
                <a:cs typeface="Arial" panose="020B0604020202020204" pitchFamily="34" charset="0"/>
              </a:rPr>
              <a:t>Dos láminas Queso: 6,8 + 6,8= </a:t>
            </a:r>
            <a:r>
              <a:rPr lang="es-US" sz="1400" b="1" dirty="0">
                <a:highlight>
                  <a:srgbClr val="FFFF00"/>
                </a:highlight>
                <a:latin typeface="Arial" panose="020B0604020202020204" pitchFamily="34" charset="0"/>
                <a:cs typeface="Arial" panose="020B0604020202020204" pitchFamily="34" charset="0"/>
              </a:rPr>
              <a:t>13,6 g</a:t>
            </a:r>
          </a:p>
          <a:p>
            <a:pPr marL="342900" indent="-342900">
              <a:buAutoNum type="alphaUcParenR" startAt="3"/>
            </a:pPr>
            <a:r>
              <a:rPr lang="es-US" sz="1400" dirty="0">
                <a:latin typeface="Arial" panose="020B0604020202020204" pitchFamily="34" charset="0"/>
                <a:cs typeface="Arial" panose="020B0604020202020204" pitchFamily="34" charset="0"/>
              </a:rPr>
              <a:t>Dos Láminas Jamón: 4,6 + 4,60= 9,2 g</a:t>
            </a:r>
          </a:p>
          <a:p>
            <a:r>
              <a:rPr lang="es-US" sz="1400" dirty="0">
                <a:latin typeface="Arial" panose="020B0604020202020204" pitchFamily="34" charset="0"/>
                <a:cs typeface="Arial" panose="020B0604020202020204" pitchFamily="34" charset="0"/>
              </a:rPr>
              <a:t>D)    Una Marraqueta: 6,4 g</a:t>
            </a:r>
          </a:p>
          <a:p>
            <a:r>
              <a:rPr lang="es-US" sz="1400" dirty="0">
                <a:latin typeface="Arial" panose="020B0604020202020204" pitchFamily="34" charset="0"/>
                <a:cs typeface="Arial" panose="020B0604020202020204" pitchFamily="34" charset="0"/>
              </a:rPr>
              <a:t>E)    Tres Naranjas:  0,7 +0,7+0,7= 2,1 g</a:t>
            </a:r>
            <a:endParaRPr lang="es-ES" sz="1400" dirty="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AD107582-2DBE-864E-BEA1-05F7C2B8E3CC}"/>
              </a:ext>
            </a:extLst>
          </p:cNvPr>
          <p:cNvSpPr txBox="1"/>
          <p:nvPr/>
        </p:nvSpPr>
        <p:spPr>
          <a:xfrm>
            <a:off x="6196404" y="905696"/>
            <a:ext cx="3962400" cy="1169551"/>
          </a:xfrm>
          <a:prstGeom prst="rect">
            <a:avLst/>
          </a:prstGeom>
          <a:noFill/>
        </p:spPr>
        <p:txBody>
          <a:bodyPr wrap="square" rtlCol="0">
            <a:spAutoFit/>
          </a:bodyPr>
          <a:lstStyle/>
          <a:p>
            <a:pPr marL="342900" lvl="0" indent="-342900">
              <a:buFont typeface="+mj-lt"/>
              <a:buAutoNum type="alphaUcPeriod"/>
            </a:pPr>
            <a:r>
              <a:rPr lang="es-ES" sz="1400" dirty="0">
                <a:solidFill>
                  <a:schemeClr val="dk1"/>
                </a:solidFill>
                <a:latin typeface="Arial" panose="020B0604020202020204" pitchFamily="34" charset="0"/>
                <a:cs typeface="Arial" panose="020B0604020202020204" pitchFamily="34" charset="0"/>
              </a:rPr>
              <a:t>Una marraqueta con una lámina de jamón</a:t>
            </a:r>
            <a:endParaRPr lang="es-US" sz="1400" dirty="0">
              <a:solidFill>
                <a:schemeClr val="dk1"/>
              </a:solidFill>
              <a:latin typeface="Arial" panose="020B0604020202020204" pitchFamily="34" charset="0"/>
              <a:cs typeface="Arial" panose="020B0604020202020204" pitchFamily="34" charset="0"/>
            </a:endParaRPr>
          </a:p>
          <a:p>
            <a:pPr marL="342900" lvl="0" indent="-342900">
              <a:buFont typeface="+mj-lt"/>
              <a:buAutoNum type="alphaUcPeriod"/>
            </a:pPr>
            <a:r>
              <a:rPr lang="es-ES" sz="1400" dirty="0">
                <a:latin typeface="Arial" panose="020B0604020202020204" pitchFamily="34" charset="0"/>
                <a:cs typeface="Arial" panose="020B0604020202020204" pitchFamily="34" charset="0"/>
              </a:rPr>
              <a:t>Dos láminas de queso</a:t>
            </a:r>
            <a:endParaRPr lang="es-US" sz="1400" dirty="0">
              <a:latin typeface="Arial" panose="020B0604020202020204" pitchFamily="34" charset="0"/>
              <a:cs typeface="Arial" panose="020B0604020202020204" pitchFamily="34" charset="0"/>
            </a:endParaRPr>
          </a:p>
          <a:p>
            <a:pPr marL="342900" lvl="0" indent="-342900">
              <a:buFont typeface="+mj-lt"/>
              <a:buAutoNum type="alphaUcPeriod"/>
            </a:pPr>
            <a:r>
              <a:rPr lang="es-ES" sz="1400" dirty="0">
                <a:solidFill>
                  <a:schemeClr val="dk1"/>
                </a:solidFill>
                <a:latin typeface="Arial" panose="020B0604020202020204" pitchFamily="34" charset="0"/>
                <a:cs typeface="Arial" panose="020B0604020202020204" pitchFamily="34" charset="0"/>
              </a:rPr>
              <a:t>Dos láminas de Jamón</a:t>
            </a:r>
            <a:endParaRPr lang="es-US" sz="1400" dirty="0">
              <a:solidFill>
                <a:schemeClr val="dk1"/>
              </a:solidFill>
              <a:latin typeface="Arial" panose="020B0604020202020204" pitchFamily="34" charset="0"/>
              <a:cs typeface="Arial" panose="020B0604020202020204" pitchFamily="34" charset="0"/>
            </a:endParaRPr>
          </a:p>
          <a:p>
            <a:pPr marL="342900" lvl="0" indent="-342900">
              <a:buFont typeface="+mj-lt"/>
              <a:buAutoNum type="alphaUcPeriod"/>
            </a:pPr>
            <a:r>
              <a:rPr lang="es-ES" sz="1400" dirty="0">
                <a:solidFill>
                  <a:schemeClr val="dk1"/>
                </a:solidFill>
                <a:latin typeface="Arial" panose="020B0604020202020204" pitchFamily="34" charset="0"/>
                <a:cs typeface="Arial" panose="020B0604020202020204" pitchFamily="34" charset="0"/>
              </a:rPr>
              <a:t>Una marraqueta</a:t>
            </a:r>
            <a:endParaRPr lang="es-US" sz="1400" dirty="0">
              <a:solidFill>
                <a:schemeClr val="dk1"/>
              </a:solidFill>
              <a:latin typeface="Arial" panose="020B0604020202020204" pitchFamily="34" charset="0"/>
              <a:cs typeface="Arial" panose="020B0604020202020204" pitchFamily="34" charset="0"/>
            </a:endParaRPr>
          </a:p>
          <a:p>
            <a:pPr marL="342900" lvl="0" indent="-342900">
              <a:buFont typeface="+mj-lt"/>
              <a:buAutoNum type="alphaUcPeriod"/>
            </a:pPr>
            <a:r>
              <a:rPr lang="es-ES" sz="1400" dirty="0">
                <a:solidFill>
                  <a:schemeClr val="dk1"/>
                </a:solidFill>
                <a:latin typeface="Arial" panose="020B0604020202020204" pitchFamily="34" charset="0"/>
                <a:cs typeface="Arial" panose="020B0604020202020204" pitchFamily="34" charset="0"/>
              </a:rPr>
              <a:t>Tres naranjas</a:t>
            </a:r>
          </a:p>
        </p:txBody>
      </p:sp>
      <p:sp>
        <p:nvSpPr>
          <p:cNvPr id="6" name="CuadroTexto 5">
            <a:extLst>
              <a:ext uri="{FF2B5EF4-FFF2-40B4-BE49-F238E27FC236}">
                <a16:creationId xmlns:a16="http://schemas.microsoft.com/office/drawing/2014/main" id="{13D12000-20C8-694F-A713-1D128EB86EEF}"/>
              </a:ext>
            </a:extLst>
          </p:cNvPr>
          <p:cNvSpPr txBox="1"/>
          <p:nvPr/>
        </p:nvSpPr>
        <p:spPr>
          <a:xfrm>
            <a:off x="6196404" y="439738"/>
            <a:ext cx="5130800" cy="307777"/>
          </a:xfrm>
          <a:prstGeom prst="rect">
            <a:avLst/>
          </a:prstGeom>
          <a:noFill/>
        </p:spPr>
        <p:txBody>
          <a:bodyPr wrap="square" rtlCol="0">
            <a:spAutoFit/>
          </a:bodyPr>
          <a:lstStyle/>
          <a:p>
            <a:r>
              <a:rPr lang="es-ES" sz="1400" b="1" dirty="0">
                <a:solidFill>
                  <a:schemeClr val="dk1"/>
                </a:solidFill>
                <a:latin typeface="Arial" panose="020B0604020202020204" pitchFamily="34" charset="0"/>
                <a:cs typeface="Arial" panose="020B0604020202020204" pitchFamily="34" charset="0"/>
              </a:rPr>
              <a:t>5.¿Qué alimentos aportan mayor cantidad de Proteínas?</a:t>
            </a:r>
            <a:endParaRPr lang="es-US" sz="1400" b="1" dirty="0">
              <a:solidFill>
                <a:schemeClr val="dk1"/>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83EEDDAF-824E-5144-8C9A-C78E19B0BEE4}"/>
              </a:ext>
            </a:extLst>
          </p:cNvPr>
          <p:cNvSpPr txBox="1"/>
          <p:nvPr/>
        </p:nvSpPr>
        <p:spPr>
          <a:xfrm>
            <a:off x="721798" y="5430007"/>
            <a:ext cx="4438031" cy="523220"/>
          </a:xfrm>
          <a:prstGeom prst="rect">
            <a:avLst/>
          </a:prstGeom>
          <a:noFill/>
        </p:spPr>
        <p:txBody>
          <a:bodyPr wrap="square" rtlCol="0">
            <a:spAutoFit/>
          </a:bodyPr>
          <a:lstStyle/>
          <a:p>
            <a:r>
              <a:rPr lang="es-US" sz="1400" dirty="0">
                <a:latin typeface="Arial" panose="020B0604020202020204" pitchFamily="34" charset="0"/>
                <a:cs typeface="Arial" panose="020B0604020202020204" pitchFamily="34" charset="0"/>
              </a:rPr>
              <a:t>Identificar :</a:t>
            </a:r>
          </a:p>
          <a:p>
            <a:r>
              <a:rPr lang="es-US" sz="1400" dirty="0">
                <a:latin typeface="Arial" panose="020B0604020202020204" pitchFamily="34" charset="0"/>
                <a:cs typeface="Arial" panose="020B0604020202020204" pitchFamily="34" charset="0"/>
              </a:rPr>
              <a:t>Lípidos del queso: </a:t>
            </a:r>
            <a:r>
              <a:rPr lang="es-US" sz="1400" b="1" dirty="0">
                <a:latin typeface="Arial" panose="020B0604020202020204" pitchFamily="34" charset="0"/>
                <a:cs typeface="Arial" panose="020B0604020202020204" pitchFamily="34" charset="0"/>
              </a:rPr>
              <a:t>8,7</a:t>
            </a:r>
            <a:r>
              <a:rPr lang="es-US" sz="1400" dirty="0">
                <a:latin typeface="Arial" panose="020B0604020202020204" pitchFamily="34" charset="0"/>
                <a:cs typeface="Arial" panose="020B0604020202020204" pitchFamily="34" charset="0"/>
              </a:rPr>
              <a:t> g  x </a:t>
            </a:r>
            <a:r>
              <a:rPr lang="es-US" sz="1400" b="1" dirty="0">
                <a:latin typeface="Arial" panose="020B0604020202020204" pitchFamily="34" charset="0"/>
                <a:cs typeface="Arial" panose="020B0604020202020204" pitchFamily="34" charset="0"/>
              </a:rPr>
              <a:t>9</a:t>
            </a:r>
            <a:r>
              <a:rPr lang="es-US" sz="1400" dirty="0">
                <a:latin typeface="Arial" panose="020B0604020202020204" pitchFamily="34" charset="0"/>
                <a:cs typeface="Arial" panose="020B0604020202020204" pitchFamily="34" charset="0"/>
              </a:rPr>
              <a:t> kilocalorías= </a:t>
            </a:r>
            <a:r>
              <a:rPr lang="es-US" sz="1400" b="1" dirty="0">
                <a:highlight>
                  <a:srgbClr val="FFFF00"/>
                </a:highlight>
                <a:latin typeface="Arial" panose="020B0604020202020204" pitchFamily="34" charset="0"/>
                <a:cs typeface="Arial" panose="020B0604020202020204" pitchFamily="34" charset="0"/>
              </a:rPr>
              <a:t>78,3</a:t>
            </a:r>
            <a:r>
              <a:rPr lang="es-US" sz="1400" b="1" dirty="0">
                <a:latin typeface="Arial" panose="020B0604020202020204" pitchFamily="34" charset="0"/>
                <a:cs typeface="Arial" panose="020B0604020202020204" pitchFamily="34" charset="0"/>
              </a:rPr>
              <a:t> Kcal</a:t>
            </a:r>
          </a:p>
        </p:txBody>
      </p:sp>
      <p:sp>
        <p:nvSpPr>
          <p:cNvPr id="9" name="CuadroTexto 8">
            <a:extLst>
              <a:ext uri="{FF2B5EF4-FFF2-40B4-BE49-F238E27FC236}">
                <a16:creationId xmlns:a16="http://schemas.microsoft.com/office/drawing/2014/main" id="{534B98B6-924A-2E4F-9BEF-8EE9AD235612}"/>
              </a:ext>
            </a:extLst>
          </p:cNvPr>
          <p:cNvSpPr txBox="1"/>
          <p:nvPr/>
        </p:nvSpPr>
        <p:spPr>
          <a:xfrm>
            <a:off x="286370" y="4203198"/>
            <a:ext cx="1825460" cy="1169551"/>
          </a:xfrm>
          <a:prstGeom prst="rect">
            <a:avLst/>
          </a:prstGeom>
          <a:noFill/>
        </p:spPr>
        <p:txBody>
          <a:bodyPr wrap="square" rtlCol="0">
            <a:spAutoFit/>
          </a:bodyPr>
          <a:lstStyle/>
          <a:p>
            <a:pPr marL="800100" lvl="1" indent="-342900">
              <a:buFont typeface="+mj-lt"/>
              <a:buAutoNum type="alphaUcPeriod"/>
            </a:pPr>
            <a:r>
              <a:rPr lang="es-ES" sz="1400" dirty="0">
                <a:latin typeface="Arial" panose="020B0604020202020204" pitchFamily="34" charset="0"/>
                <a:cs typeface="Arial" panose="020B0604020202020204" pitchFamily="34" charset="0"/>
              </a:rPr>
              <a:t>157,5 Kcal</a:t>
            </a:r>
            <a:endParaRPr lang="es-US" sz="1400" dirty="0">
              <a:latin typeface="Arial" panose="020B0604020202020204" pitchFamily="34" charset="0"/>
              <a:cs typeface="Arial" panose="020B0604020202020204" pitchFamily="34" charset="0"/>
            </a:endParaRPr>
          </a:p>
          <a:p>
            <a:pPr marL="800100" lvl="1" indent="-342900">
              <a:buFont typeface="+mj-lt"/>
              <a:buAutoNum type="alphaUcPeriod"/>
            </a:pPr>
            <a:r>
              <a:rPr lang="es-ES" sz="1400" dirty="0">
                <a:latin typeface="Arial" panose="020B0604020202020204" pitchFamily="34" charset="0"/>
                <a:cs typeface="Arial" panose="020B0604020202020204" pitchFamily="34" charset="0"/>
              </a:rPr>
              <a:t>27,2 Kcal</a:t>
            </a:r>
            <a:endParaRPr lang="es-US" sz="1400" dirty="0">
              <a:latin typeface="Arial" panose="020B0604020202020204" pitchFamily="34" charset="0"/>
              <a:cs typeface="Arial" panose="020B0604020202020204" pitchFamily="34" charset="0"/>
            </a:endParaRPr>
          </a:p>
          <a:p>
            <a:pPr marL="800100" lvl="1" indent="-342900">
              <a:buFont typeface="+mj-lt"/>
              <a:buAutoNum type="alphaUcPeriod"/>
            </a:pPr>
            <a:r>
              <a:rPr lang="es-ES" sz="1400" dirty="0">
                <a:latin typeface="Arial" panose="020B0604020202020204" pitchFamily="34" charset="0"/>
                <a:cs typeface="Arial" panose="020B0604020202020204" pitchFamily="34" charset="0"/>
              </a:rPr>
              <a:t>78,3 Kcal</a:t>
            </a:r>
            <a:endParaRPr lang="es-US" sz="1400" dirty="0">
              <a:latin typeface="Arial" panose="020B0604020202020204" pitchFamily="34" charset="0"/>
              <a:cs typeface="Arial" panose="020B0604020202020204" pitchFamily="34" charset="0"/>
            </a:endParaRPr>
          </a:p>
          <a:p>
            <a:pPr marL="800100" lvl="1" indent="-342900">
              <a:buFont typeface="+mj-lt"/>
              <a:buAutoNum type="alphaUcPeriod"/>
            </a:pPr>
            <a:r>
              <a:rPr lang="es-ES" sz="1400" dirty="0">
                <a:latin typeface="Arial" panose="020B0604020202020204" pitchFamily="34" charset="0"/>
                <a:cs typeface="Arial" panose="020B0604020202020204" pitchFamily="34" charset="0"/>
              </a:rPr>
              <a:t>107,1 Kcal</a:t>
            </a:r>
            <a:endParaRPr lang="es-US" sz="1400" dirty="0">
              <a:latin typeface="Arial" panose="020B0604020202020204" pitchFamily="34" charset="0"/>
              <a:cs typeface="Arial" panose="020B0604020202020204" pitchFamily="34" charset="0"/>
            </a:endParaRPr>
          </a:p>
          <a:p>
            <a:pPr marL="800100" lvl="1" indent="-342900">
              <a:buFont typeface="+mj-lt"/>
              <a:buAutoNum type="alphaUcPeriod"/>
            </a:pPr>
            <a:r>
              <a:rPr lang="es-ES" sz="1400" dirty="0">
                <a:latin typeface="Arial" panose="020B0604020202020204" pitchFamily="34" charset="0"/>
                <a:cs typeface="Arial" panose="020B0604020202020204" pitchFamily="34" charset="0"/>
              </a:rPr>
              <a:t>70,2 kcal</a:t>
            </a:r>
            <a:endParaRPr lang="es-US" sz="1400" dirty="0">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26F22E6A-7712-3F41-86A7-933D2EE38439}"/>
              </a:ext>
            </a:extLst>
          </p:cNvPr>
          <p:cNvSpPr txBox="1"/>
          <p:nvPr/>
        </p:nvSpPr>
        <p:spPr>
          <a:xfrm>
            <a:off x="6196403" y="5377543"/>
            <a:ext cx="4656653" cy="954107"/>
          </a:xfrm>
          <a:prstGeom prst="rect">
            <a:avLst/>
          </a:prstGeom>
          <a:noFill/>
        </p:spPr>
        <p:txBody>
          <a:bodyPr wrap="square" rtlCol="0">
            <a:spAutoFit/>
          </a:bodyPr>
          <a:lstStyle/>
          <a:p>
            <a:pPr marL="342900" indent="-342900">
              <a:buFont typeface="Wingdings" pitchFamily="2" charset="2"/>
              <a:buChar char="v"/>
            </a:pPr>
            <a:r>
              <a:rPr lang="es-ES" sz="1400" b="1" dirty="0">
                <a:solidFill>
                  <a:schemeClr val="dk1"/>
                </a:solidFill>
                <a:latin typeface="Arial" panose="020B0604020202020204" pitchFamily="34" charset="0"/>
                <a:cs typeface="Arial" panose="020B0604020202020204" pitchFamily="34" charset="0"/>
              </a:rPr>
              <a:t>Sumamos:</a:t>
            </a:r>
          </a:p>
          <a:p>
            <a:pPr marL="342900" indent="-342900">
              <a:buFont typeface="Wingdings" pitchFamily="2" charset="2"/>
              <a:buChar char="v"/>
            </a:pPr>
            <a:r>
              <a:rPr lang="es-ES" sz="1400" dirty="0">
                <a:solidFill>
                  <a:schemeClr val="dk1"/>
                </a:solidFill>
                <a:latin typeface="Arial" panose="020B0604020202020204" pitchFamily="34" charset="0"/>
                <a:cs typeface="Arial" panose="020B0604020202020204" pitchFamily="34" charset="0"/>
              </a:rPr>
              <a:t>Carbohidratos y proteínas:  87,6  g x  4 kcal = 350.4</a:t>
            </a:r>
          </a:p>
          <a:p>
            <a:pPr marL="342900" indent="-342900">
              <a:buFont typeface="Wingdings" pitchFamily="2" charset="2"/>
              <a:buChar char="v"/>
            </a:pPr>
            <a:r>
              <a:rPr lang="es-ES" sz="1400" dirty="0">
                <a:solidFill>
                  <a:schemeClr val="dk1"/>
                </a:solidFill>
                <a:latin typeface="Arial" panose="020B0604020202020204" pitchFamily="34" charset="0"/>
                <a:cs typeface="Arial" panose="020B0604020202020204" pitchFamily="34" charset="0"/>
              </a:rPr>
              <a:t>Lípidos:  17,5 g x 9 kcal = 157.5</a:t>
            </a:r>
          </a:p>
          <a:p>
            <a:pPr marL="342900" indent="-342900">
              <a:buFont typeface="Wingdings" pitchFamily="2" charset="2"/>
              <a:buChar char="v"/>
            </a:pPr>
            <a:r>
              <a:rPr lang="es-ES" sz="1400" dirty="0">
                <a:solidFill>
                  <a:schemeClr val="dk1"/>
                </a:solidFill>
                <a:latin typeface="Arial" panose="020B0604020202020204" pitchFamily="34" charset="0"/>
                <a:cs typeface="Arial" panose="020B0604020202020204" pitchFamily="34" charset="0"/>
              </a:rPr>
              <a:t>Total: </a:t>
            </a:r>
            <a:r>
              <a:rPr lang="es-ES" sz="1400" b="1" dirty="0">
                <a:solidFill>
                  <a:schemeClr val="dk1"/>
                </a:solidFill>
                <a:highlight>
                  <a:srgbClr val="FFFF00"/>
                </a:highlight>
                <a:latin typeface="Arial" panose="020B0604020202020204" pitchFamily="34" charset="0"/>
                <a:cs typeface="Arial" panose="020B0604020202020204" pitchFamily="34" charset="0"/>
              </a:rPr>
              <a:t>507,9</a:t>
            </a:r>
          </a:p>
        </p:txBody>
      </p:sp>
      <p:sp>
        <p:nvSpPr>
          <p:cNvPr id="12" name="CuadroTexto 11">
            <a:extLst>
              <a:ext uri="{FF2B5EF4-FFF2-40B4-BE49-F238E27FC236}">
                <a16:creationId xmlns:a16="http://schemas.microsoft.com/office/drawing/2014/main" id="{AD0C4ECD-A0B7-2449-AB9E-989BD62F235F}"/>
              </a:ext>
            </a:extLst>
          </p:cNvPr>
          <p:cNvSpPr txBox="1"/>
          <p:nvPr/>
        </p:nvSpPr>
        <p:spPr>
          <a:xfrm>
            <a:off x="6234504" y="4203198"/>
            <a:ext cx="1516125" cy="1169551"/>
          </a:xfrm>
          <a:prstGeom prst="rect">
            <a:avLst/>
          </a:prstGeom>
          <a:noFill/>
        </p:spPr>
        <p:txBody>
          <a:bodyPr wrap="square" rtlCol="0">
            <a:spAutoFit/>
          </a:bodyPr>
          <a:lstStyle/>
          <a:p>
            <a:pPr marL="342900" indent="-342900">
              <a:buAutoNum type="alphaUcPeriod"/>
            </a:pPr>
            <a:r>
              <a:rPr lang="es-ES" sz="1400" dirty="0">
                <a:latin typeface="Arial" panose="020B0604020202020204" pitchFamily="34" charset="0"/>
                <a:cs typeface="Arial" panose="020B0604020202020204" pitchFamily="34" charset="0"/>
              </a:rPr>
              <a:t>507,9 Kcal</a:t>
            </a:r>
            <a:endParaRPr lang="es-US" sz="1400" dirty="0">
              <a:latin typeface="Arial" panose="020B0604020202020204" pitchFamily="34" charset="0"/>
              <a:cs typeface="Arial" panose="020B0604020202020204" pitchFamily="34" charset="0"/>
            </a:endParaRPr>
          </a:p>
          <a:p>
            <a:pPr marL="342900" indent="-342900">
              <a:buAutoNum type="alphaUcPeriod"/>
            </a:pPr>
            <a:r>
              <a:rPr lang="es-ES" sz="1400" dirty="0">
                <a:solidFill>
                  <a:schemeClr val="dk1"/>
                </a:solidFill>
                <a:latin typeface="Arial" panose="020B0604020202020204" pitchFamily="34" charset="0"/>
                <a:cs typeface="Arial" panose="020B0604020202020204" pitchFamily="34" charset="0"/>
              </a:rPr>
              <a:t>271,9 Kcal</a:t>
            </a:r>
            <a:endParaRPr lang="es-US" sz="1400" dirty="0">
              <a:solidFill>
                <a:schemeClr val="dk1"/>
              </a:solidFill>
              <a:latin typeface="Arial" panose="020B0604020202020204" pitchFamily="34" charset="0"/>
              <a:cs typeface="Arial" panose="020B0604020202020204" pitchFamily="34" charset="0"/>
            </a:endParaRPr>
          </a:p>
          <a:p>
            <a:pPr marL="342900" indent="-342900">
              <a:buAutoNum type="alphaUcPeriod"/>
            </a:pPr>
            <a:r>
              <a:rPr lang="es-ES" sz="1400" dirty="0">
                <a:solidFill>
                  <a:schemeClr val="dk1"/>
                </a:solidFill>
                <a:latin typeface="Arial" panose="020B0604020202020204" pitchFamily="34" charset="0"/>
                <a:cs typeface="Arial" panose="020B0604020202020204" pitchFamily="34" charset="0"/>
              </a:rPr>
              <a:t>88,6 Kcal</a:t>
            </a:r>
            <a:endParaRPr lang="es-US" sz="1400" dirty="0">
              <a:solidFill>
                <a:schemeClr val="dk1"/>
              </a:solidFill>
              <a:latin typeface="Arial" panose="020B0604020202020204" pitchFamily="34" charset="0"/>
              <a:cs typeface="Arial" panose="020B0604020202020204" pitchFamily="34" charset="0"/>
            </a:endParaRPr>
          </a:p>
          <a:p>
            <a:pPr marL="342900" indent="-342900">
              <a:buAutoNum type="alphaUcPeriod"/>
            </a:pPr>
            <a:r>
              <a:rPr lang="es-ES" sz="1400" dirty="0">
                <a:solidFill>
                  <a:schemeClr val="dk1"/>
                </a:solidFill>
                <a:latin typeface="Arial" panose="020B0604020202020204" pitchFamily="34" charset="0"/>
                <a:cs typeface="Arial" panose="020B0604020202020204" pitchFamily="34" charset="0"/>
              </a:rPr>
              <a:t>157,5 Kcal</a:t>
            </a:r>
            <a:endParaRPr lang="es-US" sz="1400" dirty="0">
              <a:solidFill>
                <a:schemeClr val="dk1"/>
              </a:solidFill>
              <a:latin typeface="Arial" panose="020B0604020202020204" pitchFamily="34" charset="0"/>
              <a:cs typeface="Arial" panose="020B0604020202020204" pitchFamily="34" charset="0"/>
            </a:endParaRPr>
          </a:p>
          <a:p>
            <a:pPr marL="342900" indent="-342900">
              <a:buAutoNum type="alphaUcPeriod"/>
            </a:pPr>
            <a:r>
              <a:rPr lang="es-ES" sz="1400" dirty="0">
                <a:solidFill>
                  <a:schemeClr val="dk1"/>
                </a:solidFill>
                <a:latin typeface="Arial" panose="020B0604020202020204" pitchFamily="34" charset="0"/>
                <a:cs typeface="Arial" panose="020B0604020202020204" pitchFamily="34" charset="0"/>
              </a:rPr>
              <a:t>105,1 Kcal</a:t>
            </a:r>
          </a:p>
        </p:txBody>
      </p:sp>
      <p:sp>
        <p:nvSpPr>
          <p:cNvPr id="13" name="CuadroTexto 12">
            <a:extLst>
              <a:ext uri="{FF2B5EF4-FFF2-40B4-BE49-F238E27FC236}">
                <a16:creationId xmlns:a16="http://schemas.microsoft.com/office/drawing/2014/main" id="{223E4306-1198-0E48-B4B6-34F300723048}"/>
              </a:ext>
            </a:extLst>
          </p:cNvPr>
          <p:cNvSpPr txBox="1"/>
          <p:nvPr/>
        </p:nvSpPr>
        <p:spPr>
          <a:xfrm>
            <a:off x="6234504" y="3668486"/>
            <a:ext cx="5092700" cy="307777"/>
          </a:xfrm>
          <a:prstGeom prst="rect">
            <a:avLst/>
          </a:prstGeom>
          <a:noFill/>
        </p:spPr>
        <p:txBody>
          <a:bodyPr wrap="square" rtlCol="0">
            <a:spAutoFit/>
          </a:bodyPr>
          <a:lstStyle/>
          <a:p>
            <a:r>
              <a:rPr lang="es-ES" sz="1400" b="1" dirty="0">
                <a:latin typeface="Arial" panose="020B0604020202020204" pitchFamily="34" charset="0"/>
                <a:cs typeface="Arial" panose="020B0604020202020204" pitchFamily="34" charset="0"/>
              </a:rPr>
              <a:t>7.- ¿Cuál es el aporte total de energía de este desayuno?</a:t>
            </a:r>
            <a:endParaRPr lang="es-US" sz="1400" b="1" dirty="0">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61AAE487-7C57-274A-9F7F-1604A971ECE0}"/>
              </a:ext>
            </a:extLst>
          </p:cNvPr>
          <p:cNvSpPr txBox="1"/>
          <p:nvPr/>
        </p:nvSpPr>
        <p:spPr>
          <a:xfrm>
            <a:off x="6537721" y="1164243"/>
            <a:ext cx="2011919" cy="215444"/>
          </a:xfrm>
          <a:prstGeom prst="rect">
            <a:avLst/>
          </a:prstGeom>
          <a:solidFill>
            <a:srgbClr val="FFFF00"/>
          </a:solidFill>
          <a:ln>
            <a:noFill/>
          </a:ln>
        </p:spPr>
        <p:txBody>
          <a:bodyPr wrap="square" tIns="0" bIns="0" rtlCol="0">
            <a:spAutoFit/>
          </a:bodyPr>
          <a:lstStyle/>
          <a:p>
            <a:r>
              <a:rPr lang="es-ES" sz="1400" dirty="0">
                <a:latin typeface="Arial" panose="020B0604020202020204" pitchFamily="34" charset="0"/>
                <a:cs typeface="Arial" panose="020B0604020202020204" pitchFamily="34" charset="0"/>
              </a:rPr>
              <a:t>Dos láminas de queso</a:t>
            </a:r>
            <a:endParaRPr lang="es-US" sz="1400" dirty="0">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28925C62-003E-604B-A4F7-2F693B943D80}"/>
              </a:ext>
            </a:extLst>
          </p:cNvPr>
          <p:cNvSpPr txBox="1"/>
          <p:nvPr/>
        </p:nvSpPr>
        <p:spPr>
          <a:xfrm>
            <a:off x="589280" y="3668485"/>
            <a:ext cx="5506720" cy="307777"/>
          </a:xfrm>
          <a:prstGeom prst="rect">
            <a:avLst/>
          </a:prstGeom>
          <a:noFill/>
        </p:spPr>
        <p:txBody>
          <a:bodyPr wrap="square" rtlCol="0">
            <a:spAutoFit/>
          </a:bodyPr>
          <a:lstStyle/>
          <a:p>
            <a:r>
              <a:rPr lang="es-CL" sz="1400" b="1" dirty="0">
                <a:latin typeface="Arial" panose="020B0604020202020204" pitchFamily="34" charset="0"/>
                <a:cs typeface="Arial" panose="020B0604020202020204" pitchFamily="34" charset="0"/>
              </a:rPr>
              <a:t>6.- ¿Cuánta energía aportan los lípidos presentes en el queso?</a:t>
            </a:r>
            <a:endParaRPr lang="es-US" sz="1400" b="1" dirty="0">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1A2FB8AB-A281-2648-B8F0-67A02E8924E4}"/>
              </a:ext>
            </a:extLst>
          </p:cNvPr>
          <p:cNvSpPr txBox="1"/>
          <p:nvPr/>
        </p:nvSpPr>
        <p:spPr>
          <a:xfrm>
            <a:off x="1085669" y="4680780"/>
            <a:ext cx="926011" cy="215444"/>
          </a:xfrm>
          <a:prstGeom prst="rect">
            <a:avLst/>
          </a:prstGeom>
          <a:solidFill>
            <a:srgbClr val="FFFF00"/>
          </a:solidFill>
        </p:spPr>
        <p:txBody>
          <a:bodyPr wrap="square" tIns="0" bIns="0" rtlCol="0">
            <a:spAutoFit/>
          </a:bodyPr>
          <a:lstStyle/>
          <a:p>
            <a:r>
              <a:rPr lang="es-ES" sz="1400" dirty="0">
                <a:latin typeface="Arial" panose="020B0604020202020204" pitchFamily="34" charset="0"/>
                <a:cs typeface="Arial" panose="020B0604020202020204" pitchFamily="34" charset="0"/>
              </a:rPr>
              <a:t>78,3 Kcal</a:t>
            </a:r>
            <a:endParaRPr lang="es-US" sz="1400" dirty="0">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3F13DB0B-1603-4643-AD3F-3AF5DA82528D}"/>
              </a:ext>
            </a:extLst>
          </p:cNvPr>
          <p:cNvSpPr txBox="1"/>
          <p:nvPr/>
        </p:nvSpPr>
        <p:spPr>
          <a:xfrm>
            <a:off x="6578911" y="4248375"/>
            <a:ext cx="1025912" cy="215444"/>
          </a:xfrm>
          <a:prstGeom prst="rect">
            <a:avLst/>
          </a:prstGeom>
          <a:solidFill>
            <a:srgbClr val="FFFF00"/>
          </a:solidFill>
        </p:spPr>
        <p:txBody>
          <a:bodyPr wrap="square" tIns="0" bIns="0" rtlCol="0">
            <a:spAutoFit/>
          </a:bodyPr>
          <a:lstStyle/>
          <a:p>
            <a:r>
              <a:rPr lang="es-ES" sz="1400" dirty="0">
                <a:latin typeface="Arial" panose="020B0604020202020204" pitchFamily="34" charset="0"/>
                <a:cs typeface="Arial" panose="020B0604020202020204" pitchFamily="34" charset="0"/>
              </a:rPr>
              <a:t>507,9 Kcal</a:t>
            </a:r>
            <a:endParaRPr lang="es-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9827294"/>
      </p:ext>
    </p:extLst>
  </p:cSld>
  <p:clrMapOvr>
    <a:masterClrMapping/>
  </p:clrMapOvr>
  <mc:AlternateContent xmlns:mc="http://schemas.openxmlformats.org/markup-compatibility/2006" xmlns:p14="http://schemas.microsoft.com/office/powerpoint/2010/main">
    <mc:Choice Requires="p14">
      <p:transition spd="slow" p14:dur="2000" advTm="76980"/>
    </mc:Choice>
    <mc:Fallback xmlns="">
      <p:transition spd="slow" advTm="76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2" presetClass="entr" presetSubtype="8"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1500"/>
                            </p:stCondLst>
                            <p:childTnLst>
                              <p:par>
                                <p:cTn id="11" presetID="9" presetClass="entr" presetSubtype="0" fill="hold" grpId="0" nodeType="afterEffect">
                                  <p:stCondLst>
                                    <p:cond delay="150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nodeType="withEffect">
                                  <p:stCondLst>
                                    <p:cond delay="200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par>
                          <p:cTn id="17" fill="hold">
                            <p:stCondLst>
                              <p:cond delay="4000"/>
                            </p:stCondLst>
                            <p:childTnLst>
                              <p:par>
                                <p:cTn id="18" presetID="9" presetClass="entr" presetSubtype="0" fill="hold" grpId="0" nodeType="afterEffect">
                                  <p:stCondLst>
                                    <p:cond delay="200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6500"/>
                            </p:stCondLst>
                            <p:childTnLst>
                              <p:par>
                                <p:cTn id="22" presetID="9" presetClass="entr" presetSubtype="0" fill="hold" grpId="0" nodeType="afterEffect">
                                  <p:stCondLst>
                                    <p:cond delay="400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childTnLst>
                          </p:cTn>
                        </p:par>
                        <p:par>
                          <p:cTn id="25" fill="hold">
                            <p:stCondLst>
                              <p:cond delay="11000"/>
                            </p:stCondLst>
                            <p:childTnLst>
                              <p:par>
                                <p:cTn id="26" presetID="9" presetClass="entr" presetSubtype="0" fill="hold" grpId="0" nodeType="afterEffect">
                                  <p:stCondLst>
                                    <p:cond delay="400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par>
                          <p:cTn id="29" fill="hold">
                            <p:stCondLst>
                              <p:cond delay="15500"/>
                            </p:stCondLst>
                            <p:childTnLst>
                              <p:par>
                                <p:cTn id="30" presetID="9" presetClass="entr" presetSubtype="0" fill="hold" grpId="0" nodeType="afterEffect">
                                  <p:stCondLst>
                                    <p:cond delay="550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childTnLst>
                          </p:cTn>
                        </p:par>
                        <p:par>
                          <p:cTn id="33" fill="hold">
                            <p:stCondLst>
                              <p:cond delay="21500"/>
                            </p:stCondLst>
                            <p:childTnLst>
                              <p:par>
                                <p:cTn id="34" presetID="9" presetClass="entr" presetSubtype="0" fill="hold" grpId="0" nodeType="afterEffect">
                                  <p:stCondLst>
                                    <p:cond delay="4000"/>
                                  </p:stCondLst>
                                  <p:childTnLst>
                                    <p:set>
                                      <p:cBhvr>
                                        <p:cTn id="35" dur="1" fill="hold">
                                          <p:stCondLst>
                                            <p:cond delay="0"/>
                                          </p:stCondLst>
                                        </p:cTn>
                                        <p:tgtEl>
                                          <p:spTgt spid="17"/>
                                        </p:tgtEl>
                                        <p:attrNameLst>
                                          <p:attrName>style.visibility</p:attrName>
                                        </p:attrNameLst>
                                      </p:cBhvr>
                                      <p:to>
                                        <p:strVal val="visible"/>
                                      </p:to>
                                    </p:set>
                                    <p:animEffect transition="in" filter="dissolve">
                                      <p:cBhvr>
                                        <p:cTn id="36" dur="500"/>
                                        <p:tgtEl>
                                          <p:spTgt spid="17"/>
                                        </p:tgtEl>
                                      </p:cBhvr>
                                    </p:animEffect>
                                  </p:childTnLst>
                                </p:cTn>
                              </p:par>
                            </p:childTnLst>
                          </p:cTn>
                        </p:par>
                        <p:par>
                          <p:cTn id="37" fill="hold">
                            <p:stCondLst>
                              <p:cond delay="26000"/>
                            </p:stCondLst>
                            <p:childTnLst>
                              <p:par>
                                <p:cTn id="38" presetID="9" presetClass="entr" presetSubtype="0" fill="hold" grpId="0" nodeType="afterEffect">
                                  <p:stCondLst>
                                    <p:cond delay="3000"/>
                                  </p:stCondLst>
                                  <p:childTnLst>
                                    <p:set>
                                      <p:cBhvr>
                                        <p:cTn id="39" dur="1" fill="hold">
                                          <p:stCondLst>
                                            <p:cond delay="0"/>
                                          </p:stCondLst>
                                        </p:cTn>
                                        <p:tgtEl>
                                          <p:spTgt spid="9"/>
                                        </p:tgtEl>
                                        <p:attrNameLst>
                                          <p:attrName>style.visibility</p:attrName>
                                        </p:attrNameLst>
                                      </p:cBhvr>
                                      <p:to>
                                        <p:strVal val="visible"/>
                                      </p:to>
                                    </p:set>
                                    <p:animEffect transition="in" filter="dissolve">
                                      <p:cBhvr>
                                        <p:cTn id="40" dur="500"/>
                                        <p:tgtEl>
                                          <p:spTgt spid="9"/>
                                        </p:tgtEl>
                                      </p:cBhvr>
                                    </p:animEffect>
                                  </p:childTnLst>
                                </p:cTn>
                              </p:par>
                            </p:childTnLst>
                          </p:cTn>
                        </p:par>
                        <p:par>
                          <p:cTn id="41" fill="hold">
                            <p:stCondLst>
                              <p:cond delay="29500"/>
                            </p:stCondLst>
                            <p:childTnLst>
                              <p:par>
                                <p:cTn id="42" presetID="9" presetClass="entr" presetSubtype="0" fill="hold" grpId="0" nodeType="afterEffect">
                                  <p:stCondLst>
                                    <p:cond delay="400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childTnLst>
                          </p:cTn>
                        </p:par>
                        <p:par>
                          <p:cTn id="45" fill="hold">
                            <p:stCondLst>
                              <p:cond delay="34000"/>
                            </p:stCondLst>
                            <p:childTnLst>
                              <p:par>
                                <p:cTn id="46" presetID="9" presetClass="entr" presetSubtype="0" fill="hold" grpId="0" nodeType="afterEffect">
                                  <p:stCondLst>
                                    <p:cond delay="11000"/>
                                  </p:stCondLst>
                                  <p:childTnLst>
                                    <p:set>
                                      <p:cBhvr>
                                        <p:cTn id="47" dur="1" fill="hold">
                                          <p:stCondLst>
                                            <p:cond delay="0"/>
                                          </p:stCondLst>
                                        </p:cTn>
                                        <p:tgtEl>
                                          <p:spTgt spid="19"/>
                                        </p:tgtEl>
                                        <p:attrNameLst>
                                          <p:attrName>style.visibility</p:attrName>
                                        </p:attrNameLst>
                                      </p:cBhvr>
                                      <p:to>
                                        <p:strVal val="visible"/>
                                      </p:to>
                                    </p:set>
                                    <p:animEffect transition="in" filter="dissolve">
                                      <p:cBhvr>
                                        <p:cTn id="48" dur="500"/>
                                        <p:tgtEl>
                                          <p:spTgt spid="19"/>
                                        </p:tgtEl>
                                      </p:cBhvr>
                                    </p:animEffect>
                                  </p:childTnLst>
                                </p:cTn>
                              </p:par>
                            </p:childTnLst>
                          </p:cTn>
                        </p:par>
                        <p:par>
                          <p:cTn id="49" fill="hold">
                            <p:stCondLst>
                              <p:cond delay="45500"/>
                            </p:stCondLst>
                            <p:childTnLst>
                              <p:par>
                                <p:cTn id="50" presetID="9" presetClass="entr" presetSubtype="0" fill="hold" grpId="0" nodeType="afterEffect">
                                  <p:stCondLst>
                                    <p:cond delay="4000"/>
                                  </p:stCondLst>
                                  <p:childTnLst>
                                    <p:set>
                                      <p:cBhvr>
                                        <p:cTn id="51" dur="1" fill="hold">
                                          <p:stCondLst>
                                            <p:cond delay="0"/>
                                          </p:stCondLst>
                                        </p:cTn>
                                        <p:tgtEl>
                                          <p:spTgt spid="13"/>
                                        </p:tgtEl>
                                        <p:attrNameLst>
                                          <p:attrName>style.visibility</p:attrName>
                                        </p:attrNameLst>
                                      </p:cBhvr>
                                      <p:to>
                                        <p:strVal val="visible"/>
                                      </p:to>
                                    </p:set>
                                    <p:animEffect transition="in" filter="dissolve">
                                      <p:cBhvr>
                                        <p:cTn id="52" dur="500"/>
                                        <p:tgtEl>
                                          <p:spTgt spid="13"/>
                                        </p:tgtEl>
                                      </p:cBhvr>
                                    </p:animEffect>
                                  </p:childTnLst>
                                </p:cTn>
                              </p:par>
                            </p:childTnLst>
                          </p:cTn>
                        </p:par>
                        <p:par>
                          <p:cTn id="53" fill="hold">
                            <p:stCondLst>
                              <p:cond delay="50000"/>
                            </p:stCondLst>
                            <p:childTnLst>
                              <p:par>
                                <p:cTn id="54" presetID="9" presetClass="entr" presetSubtype="0" fill="hold" grpId="0" nodeType="afterEffect">
                                  <p:stCondLst>
                                    <p:cond delay="5000"/>
                                  </p:stCondLst>
                                  <p:childTnLst>
                                    <p:set>
                                      <p:cBhvr>
                                        <p:cTn id="55" dur="1" fill="hold">
                                          <p:stCondLst>
                                            <p:cond delay="0"/>
                                          </p:stCondLst>
                                        </p:cTn>
                                        <p:tgtEl>
                                          <p:spTgt spid="12"/>
                                        </p:tgtEl>
                                        <p:attrNameLst>
                                          <p:attrName>style.visibility</p:attrName>
                                        </p:attrNameLst>
                                      </p:cBhvr>
                                      <p:to>
                                        <p:strVal val="visible"/>
                                      </p:to>
                                    </p:set>
                                    <p:animEffect transition="in" filter="dissolve">
                                      <p:cBhvr>
                                        <p:cTn id="56" dur="500"/>
                                        <p:tgtEl>
                                          <p:spTgt spid="12"/>
                                        </p:tgtEl>
                                      </p:cBhvr>
                                    </p:animEffect>
                                  </p:childTnLst>
                                </p:cTn>
                              </p:par>
                            </p:childTnLst>
                          </p:cTn>
                        </p:par>
                        <p:par>
                          <p:cTn id="57" fill="hold">
                            <p:stCondLst>
                              <p:cond delay="55500"/>
                            </p:stCondLst>
                            <p:childTnLst>
                              <p:par>
                                <p:cTn id="58" presetID="9" presetClass="entr" presetSubtype="0" fill="hold" grpId="0" nodeType="afterEffect">
                                  <p:stCondLst>
                                    <p:cond delay="3000"/>
                                  </p:stCondLst>
                                  <p:childTnLst>
                                    <p:set>
                                      <p:cBhvr>
                                        <p:cTn id="59" dur="1" fill="hold">
                                          <p:stCondLst>
                                            <p:cond delay="0"/>
                                          </p:stCondLst>
                                        </p:cTn>
                                        <p:tgtEl>
                                          <p:spTgt spid="10"/>
                                        </p:tgtEl>
                                        <p:attrNameLst>
                                          <p:attrName>style.visibility</p:attrName>
                                        </p:attrNameLst>
                                      </p:cBhvr>
                                      <p:to>
                                        <p:strVal val="visible"/>
                                      </p:to>
                                    </p:set>
                                    <p:animEffect transition="in" filter="dissolve">
                                      <p:cBhvr>
                                        <p:cTn id="60" dur="500"/>
                                        <p:tgtEl>
                                          <p:spTgt spid="10"/>
                                        </p:tgtEl>
                                      </p:cBhvr>
                                    </p:animEffect>
                                  </p:childTnLst>
                                </p:cTn>
                              </p:par>
                            </p:childTnLst>
                          </p:cTn>
                        </p:par>
                        <p:par>
                          <p:cTn id="61" fill="hold">
                            <p:stCondLst>
                              <p:cond delay="59000"/>
                            </p:stCondLst>
                            <p:childTnLst>
                              <p:par>
                                <p:cTn id="62" presetID="9" presetClass="entr" presetSubtype="0" fill="hold" grpId="0" nodeType="afterEffect">
                                  <p:stCondLst>
                                    <p:cond delay="13000"/>
                                  </p:stCondLst>
                                  <p:childTnLst>
                                    <p:set>
                                      <p:cBhvr>
                                        <p:cTn id="63" dur="1" fill="hold">
                                          <p:stCondLst>
                                            <p:cond delay="0"/>
                                          </p:stCondLst>
                                        </p:cTn>
                                        <p:tgtEl>
                                          <p:spTgt spid="20"/>
                                        </p:tgtEl>
                                        <p:attrNameLst>
                                          <p:attrName>style.visibility</p:attrName>
                                        </p:attrNameLst>
                                      </p:cBhvr>
                                      <p:to>
                                        <p:strVal val="visible"/>
                                      </p:to>
                                    </p:set>
                                    <p:animEffect transition="in" filter="dissolve">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7"/>
                </p:tgtEl>
              </p:cMediaNode>
            </p:audio>
          </p:childTnLst>
        </p:cTn>
      </p:par>
    </p:tnLst>
    <p:bldLst>
      <p:bldP spid="2" grpId="0"/>
      <p:bldP spid="3" grpId="0"/>
      <p:bldP spid="4" grpId="0"/>
      <p:bldP spid="6" grpId="0"/>
      <p:bldP spid="8" grpId="0"/>
      <p:bldP spid="9" grpId="0"/>
      <p:bldP spid="10" grpId="0"/>
      <p:bldP spid="12" grpId="0"/>
      <p:bldP spid="13" grpId="0"/>
      <p:bldP spid="16" grpId="0" animBg="1"/>
      <p:bldP spid="17" grpId="0"/>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DEB61711-E128-8144-B068-289B5DA9AA50}"/>
              </a:ext>
            </a:extLst>
          </p:cNvPr>
          <p:cNvSpPr/>
          <p:nvPr/>
        </p:nvSpPr>
        <p:spPr>
          <a:xfrm>
            <a:off x="6135490" y="3099231"/>
            <a:ext cx="5484079" cy="3111997"/>
          </a:xfrm>
          <a:prstGeom prst="rect">
            <a:avLst/>
          </a:prstGeom>
          <a:solidFill>
            <a:srgbClr val="BDD7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Rectángulo 17">
            <a:extLst>
              <a:ext uri="{FF2B5EF4-FFF2-40B4-BE49-F238E27FC236}">
                <a16:creationId xmlns:a16="http://schemas.microsoft.com/office/drawing/2014/main" id="{59F41009-D65E-4D4D-AD6E-07F9060CC104}"/>
              </a:ext>
            </a:extLst>
          </p:cNvPr>
          <p:cNvSpPr/>
          <p:nvPr/>
        </p:nvSpPr>
        <p:spPr>
          <a:xfrm>
            <a:off x="6135491" y="278781"/>
            <a:ext cx="5480991" cy="278985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16">
            <a:extLst>
              <a:ext uri="{FF2B5EF4-FFF2-40B4-BE49-F238E27FC236}">
                <a16:creationId xmlns:a16="http://schemas.microsoft.com/office/drawing/2014/main" id="{1F016AD6-598F-1F42-B076-751C7F302C89}"/>
              </a:ext>
            </a:extLst>
          </p:cNvPr>
          <p:cNvSpPr/>
          <p:nvPr/>
        </p:nvSpPr>
        <p:spPr>
          <a:xfrm>
            <a:off x="412595" y="293954"/>
            <a:ext cx="5683405" cy="59436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Audio 4">
            <a:hlinkClick r:id="" action="ppaction://media"/>
            <a:extLst>
              <a:ext uri="{FF2B5EF4-FFF2-40B4-BE49-F238E27FC236}">
                <a16:creationId xmlns:a16="http://schemas.microsoft.com/office/drawing/2014/main" id="{B36B39EC-3BD4-F343-B38C-A714AA2CE2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
        <p:nvSpPr>
          <p:cNvPr id="2" name="CuadroTexto 1">
            <a:extLst>
              <a:ext uri="{FF2B5EF4-FFF2-40B4-BE49-F238E27FC236}">
                <a16:creationId xmlns:a16="http://schemas.microsoft.com/office/drawing/2014/main" id="{FBFA94B0-BF3D-B94C-B0A1-15844638936B}"/>
              </a:ext>
            </a:extLst>
          </p:cNvPr>
          <p:cNvSpPr txBox="1"/>
          <p:nvPr/>
        </p:nvSpPr>
        <p:spPr>
          <a:xfrm>
            <a:off x="293914" y="1556657"/>
            <a:ext cx="2242458" cy="1446550"/>
          </a:xfrm>
          <a:prstGeom prst="rect">
            <a:avLst/>
          </a:prstGeom>
          <a:noFill/>
        </p:spPr>
        <p:txBody>
          <a:bodyPr wrap="square" rtlCol="0">
            <a:spAutoFit/>
          </a:bodyPr>
          <a:lstStyle/>
          <a:p>
            <a:pPr marL="800100" lvl="1" indent="-342900">
              <a:buFont typeface="+mj-lt"/>
              <a:buAutoNum type="alphaUcPeriod"/>
            </a:pPr>
            <a:r>
              <a:rPr lang="es-ES" sz="1400" dirty="0">
                <a:latin typeface="Arial" panose="020B0604020202020204" pitchFamily="34" charset="0"/>
                <a:cs typeface="Arial" panose="020B0604020202020204" pitchFamily="34" charset="0"/>
              </a:rPr>
              <a:t>651 kcal/día.</a:t>
            </a:r>
            <a:endParaRPr lang="es-US" sz="1400" dirty="0">
              <a:latin typeface="Arial" panose="020B0604020202020204" pitchFamily="34" charset="0"/>
              <a:cs typeface="Arial" panose="020B0604020202020204" pitchFamily="34" charset="0"/>
            </a:endParaRPr>
          </a:p>
          <a:p>
            <a:pPr marL="800100" lvl="1" indent="-342900">
              <a:buFont typeface="+mj-lt"/>
              <a:buAutoNum type="alphaUcPeriod"/>
            </a:pPr>
            <a:r>
              <a:rPr lang="es-ES" sz="1400" dirty="0">
                <a:latin typeface="Arial" panose="020B0604020202020204" pitchFamily="34" charset="0"/>
                <a:cs typeface="Arial" panose="020B0604020202020204" pitchFamily="34" charset="0"/>
              </a:rPr>
              <a:t>746 kcal/día.</a:t>
            </a:r>
            <a:endParaRPr lang="es-US" sz="1400" dirty="0">
              <a:latin typeface="Arial" panose="020B0604020202020204" pitchFamily="34" charset="0"/>
              <a:cs typeface="Arial" panose="020B0604020202020204" pitchFamily="34" charset="0"/>
            </a:endParaRPr>
          </a:p>
          <a:p>
            <a:pPr marL="800100" lvl="1" indent="-342900">
              <a:buFont typeface="+mj-lt"/>
              <a:buAutoNum type="alphaUcPeriod"/>
            </a:pPr>
            <a:r>
              <a:rPr lang="es-ES" sz="1400" dirty="0">
                <a:latin typeface="Arial" panose="020B0604020202020204" pitchFamily="34" charset="0"/>
                <a:cs typeface="Arial" panose="020B0604020202020204" pitchFamily="34" charset="0"/>
              </a:rPr>
              <a:t>1295 kcal/día.</a:t>
            </a:r>
            <a:endParaRPr lang="es-US" sz="1400" dirty="0">
              <a:latin typeface="Arial" panose="020B0604020202020204" pitchFamily="34" charset="0"/>
              <a:cs typeface="Arial" panose="020B0604020202020204" pitchFamily="34" charset="0"/>
            </a:endParaRPr>
          </a:p>
          <a:p>
            <a:pPr marL="800100" lvl="1" indent="-342900">
              <a:buFont typeface="+mj-lt"/>
              <a:buAutoNum type="alphaUcPeriod"/>
            </a:pPr>
            <a:r>
              <a:rPr lang="es-ES" sz="1400" dirty="0">
                <a:latin typeface="Arial" panose="020B0604020202020204" pitchFamily="34" charset="0"/>
                <a:cs typeface="Arial" panose="020B0604020202020204" pitchFamily="34" charset="0"/>
              </a:rPr>
              <a:t>1438,5 kcal/día.</a:t>
            </a:r>
            <a:endParaRPr lang="es-US" sz="1400" dirty="0">
              <a:latin typeface="Arial" panose="020B0604020202020204" pitchFamily="34" charset="0"/>
              <a:cs typeface="Arial" panose="020B0604020202020204" pitchFamily="34" charset="0"/>
            </a:endParaRPr>
          </a:p>
          <a:p>
            <a:pPr marL="800100" lvl="1" indent="-342900">
              <a:buFont typeface="+mj-lt"/>
              <a:buAutoNum type="alphaUcPeriod"/>
            </a:pPr>
            <a:r>
              <a:rPr lang="es-ES" sz="1400" dirty="0">
                <a:latin typeface="Arial" panose="020B0604020202020204" pitchFamily="34" charset="0"/>
                <a:cs typeface="Arial" panose="020B0604020202020204" pitchFamily="34" charset="0"/>
              </a:rPr>
              <a:t>136,5 Kcal/día.</a:t>
            </a:r>
            <a:endParaRPr lang="es-US" sz="1400" dirty="0">
              <a:latin typeface="Arial" panose="020B0604020202020204" pitchFamily="34" charset="0"/>
              <a:cs typeface="Arial" panose="020B0604020202020204" pitchFamily="34" charset="0"/>
            </a:endParaRPr>
          </a:p>
          <a:p>
            <a:endParaRPr lang="es-CL" dirty="0"/>
          </a:p>
        </p:txBody>
      </p:sp>
      <p:sp>
        <p:nvSpPr>
          <p:cNvPr id="3" name="CuadroTexto 2">
            <a:extLst>
              <a:ext uri="{FF2B5EF4-FFF2-40B4-BE49-F238E27FC236}">
                <a16:creationId xmlns:a16="http://schemas.microsoft.com/office/drawing/2014/main" id="{F52D0EFE-6DCF-4942-B910-00D92C3EB8F7}"/>
              </a:ext>
            </a:extLst>
          </p:cNvPr>
          <p:cNvSpPr txBox="1"/>
          <p:nvPr/>
        </p:nvSpPr>
        <p:spPr>
          <a:xfrm>
            <a:off x="696686" y="602550"/>
            <a:ext cx="5399314" cy="954107"/>
          </a:xfrm>
          <a:prstGeom prst="rect">
            <a:avLst/>
          </a:prstGeom>
          <a:noFill/>
        </p:spPr>
        <p:txBody>
          <a:bodyPr wrap="square" rtlCol="0">
            <a:spAutoFit/>
          </a:bodyPr>
          <a:lstStyle/>
          <a:p>
            <a:r>
              <a:rPr lang="es-ES" sz="1400" b="1" dirty="0">
                <a:latin typeface="Arial" panose="020B0604020202020204" pitchFamily="34" charset="0"/>
                <a:cs typeface="Arial" panose="020B0604020202020204" pitchFamily="34" charset="0"/>
              </a:rPr>
              <a:t>8.- Diana tiene 13 años, su masa corporal es de 45 kg y su estatura de 1,48 m. ¿Cuál es su TMB?</a:t>
            </a:r>
          </a:p>
          <a:p>
            <a:r>
              <a:rPr lang="es-ES" sz="1400" b="1" dirty="0">
                <a:latin typeface="Arial" panose="020B0604020202020204" pitchFamily="34" charset="0"/>
                <a:cs typeface="Arial" panose="020B0604020202020204" pitchFamily="34" charset="0"/>
              </a:rPr>
              <a:t>Considera TMB (para su rango de edad): </a:t>
            </a:r>
          </a:p>
          <a:p>
            <a:r>
              <a:rPr lang="es-ES" sz="1400" b="1" dirty="0">
                <a:latin typeface="Arial" panose="020B0604020202020204" pitchFamily="34" charset="0"/>
                <a:cs typeface="Arial" panose="020B0604020202020204" pitchFamily="34" charset="0"/>
              </a:rPr>
              <a:t>Niños (17,5 x kg) + 651 y niñas (12,2 x kg) + 746.</a:t>
            </a:r>
            <a:endParaRPr lang="es-US" sz="1400" b="1"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234E24AF-BB60-EB49-A129-D93CD99C5FD4}"/>
              </a:ext>
            </a:extLst>
          </p:cNvPr>
          <p:cNvSpPr txBox="1"/>
          <p:nvPr/>
        </p:nvSpPr>
        <p:spPr>
          <a:xfrm>
            <a:off x="1094857" y="2026780"/>
            <a:ext cx="1295400" cy="215444"/>
          </a:xfrm>
          <a:prstGeom prst="rect">
            <a:avLst/>
          </a:prstGeom>
          <a:solidFill>
            <a:srgbClr val="FFFF00"/>
          </a:solidFill>
        </p:spPr>
        <p:txBody>
          <a:bodyPr wrap="square" tIns="0" bIns="0" rtlCol="0">
            <a:spAutoFit/>
          </a:bodyPr>
          <a:lstStyle/>
          <a:p>
            <a:r>
              <a:rPr lang="es-ES" sz="1400" dirty="0">
                <a:latin typeface="Arial" panose="020B0604020202020204" pitchFamily="34" charset="0"/>
                <a:cs typeface="Arial" panose="020B0604020202020204" pitchFamily="34" charset="0"/>
              </a:rPr>
              <a:t>1295 kcal/día.</a:t>
            </a:r>
            <a:endParaRPr lang="es-US" sz="1400"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EA7B4635-8043-9C48-9278-FC615E9D8BF6}"/>
              </a:ext>
            </a:extLst>
          </p:cNvPr>
          <p:cNvSpPr txBox="1"/>
          <p:nvPr/>
        </p:nvSpPr>
        <p:spPr>
          <a:xfrm>
            <a:off x="696686" y="4046837"/>
            <a:ext cx="3732903" cy="738664"/>
          </a:xfrm>
          <a:prstGeom prst="rect">
            <a:avLst/>
          </a:prstGeom>
          <a:noFill/>
        </p:spPr>
        <p:txBody>
          <a:bodyPr wrap="square" rtlCol="0">
            <a:spAutoFit/>
          </a:bodyPr>
          <a:lstStyle/>
          <a:p>
            <a:r>
              <a:rPr lang="es-ES" sz="1400" b="1" dirty="0">
                <a:latin typeface="Arial" panose="020B0604020202020204" pitchFamily="34" charset="0"/>
                <a:cs typeface="Arial" panose="020B0604020202020204" pitchFamily="34" charset="0"/>
              </a:rPr>
              <a:t>Se reemplazan los valores</a:t>
            </a:r>
          </a:p>
          <a:p>
            <a:r>
              <a:rPr lang="es-ES" sz="1400" b="1" dirty="0">
                <a:latin typeface="Arial" panose="020B0604020202020204" pitchFamily="34" charset="0"/>
                <a:cs typeface="Arial" panose="020B0604020202020204" pitchFamily="34" charset="0"/>
              </a:rPr>
              <a:t>( 12,2 x 45 kg). + 746</a:t>
            </a:r>
          </a:p>
          <a:p>
            <a:r>
              <a:rPr lang="es-ES" sz="1400" b="1" dirty="0">
                <a:highlight>
                  <a:srgbClr val="FFFF00"/>
                </a:highlight>
                <a:latin typeface="Arial" panose="020B0604020202020204" pitchFamily="34" charset="0"/>
                <a:cs typeface="Arial" panose="020B0604020202020204" pitchFamily="34" charset="0"/>
              </a:rPr>
              <a:t>549  + 746  =  1.295 Kilocalorías </a:t>
            </a:r>
            <a:endParaRPr lang="es-US" sz="1400" b="1" dirty="0">
              <a:highlight>
                <a:srgbClr val="FFFF00"/>
              </a:highlight>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AD7B82B8-0F28-5345-A9E8-CA275CEB6209}"/>
              </a:ext>
            </a:extLst>
          </p:cNvPr>
          <p:cNvSpPr txBox="1"/>
          <p:nvPr/>
        </p:nvSpPr>
        <p:spPr>
          <a:xfrm>
            <a:off x="696686" y="3434094"/>
            <a:ext cx="4256314" cy="523220"/>
          </a:xfrm>
          <a:prstGeom prst="rect">
            <a:avLst/>
          </a:prstGeom>
          <a:noFill/>
        </p:spPr>
        <p:txBody>
          <a:bodyPr wrap="square" rtlCol="0">
            <a:spAutoFit/>
          </a:bodyPr>
          <a:lstStyle/>
          <a:p>
            <a:r>
              <a:rPr lang="es-US" sz="1400" dirty="0">
                <a:latin typeface="Arial" panose="020B0604020202020204" pitchFamily="34" charset="0"/>
                <a:cs typeface="Arial" panose="020B0604020202020204" pitchFamily="34" charset="0"/>
              </a:rPr>
              <a:t>Considerando que se trata de una niña, se debe usar la fórmula:</a:t>
            </a:r>
            <a:r>
              <a:rPr lang="es-US" sz="1400" b="1" dirty="0">
                <a:latin typeface="Arial" panose="020B0604020202020204" pitchFamily="34" charset="0"/>
                <a:cs typeface="Arial" panose="020B0604020202020204" pitchFamily="34" charset="0"/>
              </a:rPr>
              <a:t>TMB</a:t>
            </a:r>
            <a:r>
              <a:rPr lang="es-US" sz="1400" dirty="0">
                <a:latin typeface="Arial" panose="020B0604020202020204" pitchFamily="34" charset="0"/>
                <a:cs typeface="Arial" panose="020B0604020202020204" pitchFamily="34" charset="0"/>
              </a:rPr>
              <a:t>=</a:t>
            </a:r>
            <a:r>
              <a:rPr lang="es-ES" sz="1400" b="1" dirty="0">
                <a:latin typeface="Arial" panose="020B0604020202020204" pitchFamily="34" charset="0"/>
                <a:cs typeface="Arial" panose="020B0604020202020204" pitchFamily="34" charset="0"/>
              </a:rPr>
              <a:t>(12,2 x kg) + 746.</a:t>
            </a:r>
          </a:p>
        </p:txBody>
      </p:sp>
      <p:sp>
        <p:nvSpPr>
          <p:cNvPr id="10" name="CuadroTexto 9">
            <a:extLst>
              <a:ext uri="{FF2B5EF4-FFF2-40B4-BE49-F238E27FC236}">
                <a16:creationId xmlns:a16="http://schemas.microsoft.com/office/drawing/2014/main" id="{6C7A9C34-99FF-E948-A6BF-B6611F3F277A}"/>
              </a:ext>
            </a:extLst>
          </p:cNvPr>
          <p:cNvSpPr txBox="1"/>
          <p:nvPr/>
        </p:nvSpPr>
        <p:spPr>
          <a:xfrm>
            <a:off x="6303981" y="1556657"/>
            <a:ext cx="4916245" cy="1169551"/>
          </a:xfrm>
          <a:prstGeom prst="rect">
            <a:avLst/>
          </a:prstGeom>
          <a:noFill/>
        </p:spPr>
        <p:txBody>
          <a:bodyPr wrap="square" rtlCol="0">
            <a:spAutoFit/>
          </a:bodyPr>
          <a:lstStyle/>
          <a:p>
            <a:pPr marL="342900" lvl="0" indent="-342900">
              <a:buFont typeface="+mj-lt"/>
              <a:buAutoNum type="alphaUcPeriod"/>
            </a:pPr>
            <a:r>
              <a:rPr lang="es-ES" sz="1400" dirty="0">
                <a:latin typeface="Arial" panose="020B0604020202020204" pitchFamily="34" charset="0"/>
                <a:cs typeface="Arial" panose="020B0604020202020204" pitchFamily="34" charset="0"/>
              </a:rPr>
              <a:t>La pianista no necesita mucha energía.</a:t>
            </a:r>
            <a:endParaRPr lang="es-US" sz="1400" dirty="0">
              <a:latin typeface="Arial" panose="020B0604020202020204" pitchFamily="34" charset="0"/>
              <a:cs typeface="Arial" panose="020B0604020202020204" pitchFamily="34" charset="0"/>
            </a:endParaRPr>
          </a:p>
          <a:p>
            <a:pPr marL="342900" lvl="0" indent="-342900">
              <a:buFont typeface="+mj-lt"/>
              <a:buAutoNum type="alphaUcPeriod"/>
            </a:pPr>
            <a:r>
              <a:rPr lang="es-ES" sz="1400" dirty="0">
                <a:latin typeface="Arial" panose="020B0604020202020204" pitchFamily="34" charset="0"/>
                <a:cs typeface="Arial" panose="020B0604020202020204" pitchFamily="34" charset="0"/>
              </a:rPr>
              <a:t>El consumo de vitaminas es mayor en la gimnasta.</a:t>
            </a:r>
            <a:endParaRPr lang="es-US" sz="1400" dirty="0">
              <a:latin typeface="Arial" panose="020B0604020202020204" pitchFamily="34" charset="0"/>
              <a:cs typeface="Arial" panose="020B0604020202020204" pitchFamily="34" charset="0"/>
            </a:endParaRPr>
          </a:p>
          <a:p>
            <a:pPr marL="342900" lvl="0" indent="-342900">
              <a:buFont typeface="+mj-lt"/>
              <a:buAutoNum type="alphaUcPeriod"/>
            </a:pPr>
            <a:r>
              <a:rPr lang="es-ES" sz="1400" dirty="0">
                <a:latin typeface="Arial" panose="020B0604020202020204" pitchFamily="34" charset="0"/>
                <a:cs typeface="Arial" panose="020B0604020202020204" pitchFamily="34" charset="0"/>
              </a:rPr>
              <a:t>El requerimiento energético de la pianista es mayor.</a:t>
            </a:r>
            <a:endParaRPr lang="es-US" sz="1400" dirty="0">
              <a:latin typeface="Arial" panose="020B0604020202020204" pitchFamily="34" charset="0"/>
              <a:cs typeface="Arial" panose="020B0604020202020204" pitchFamily="34" charset="0"/>
            </a:endParaRPr>
          </a:p>
          <a:p>
            <a:pPr marL="342900" lvl="0" indent="-342900">
              <a:buFont typeface="+mj-lt"/>
              <a:buAutoNum type="alphaUcPeriod"/>
            </a:pPr>
            <a:r>
              <a:rPr lang="es-ES" sz="1400" dirty="0">
                <a:latin typeface="Arial" panose="020B0604020202020204" pitchFamily="34" charset="0"/>
                <a:cs typeface="Arial" panose="020B0604020202020204" pitchFamily="34" charset="0"/>
              </a:rPr>
              <a:t>El requerimiento energético de la gimnasta es mayor.</a:t>
            </a:r>
            <a:endParaRPr lang="es-US" sz="1400" dirty="0">
              <a:latin typeface="Arial" panose="020B0604020202020204" pitchFamily="34" charset="0"/>
              <a:cs typeface="Arial" panose="020B0604020202020204" pitchFamily="34" charset="0"/>
            </a:endParaRPr>
          </a:p>
          <a:p>
            <a:pPr marL="342900" indent="-342900">
              <a:buFont typeface="+mj-lt"/>
              <a:buAutoNum type="alphaUcPeriod"/>
            </a:pPr>
            <a:r>
              <a:rPr lang="es-ES" sz="1400" dirty="0">
                <a:latin typeface="Arial" panose="020B0604020202020204" pitchFamily="34" charset="0"/>
                <a:cs typeface="Arial" panose="020B0604020202020204" pitchFamily="34" charset="0"/>
              </a:rPr>
              <a:t>El requerimiento energético para ambas niñas es igual</a:t>
            </a:r>
            <a:r>
              <a:rPr lang="es-US" sz="1400" dirty="0">
                <a:latin typeface="Arial" panose="020B0604020202020204" pitchFamily="34" charset="0"/>
                <a:cs typeface="Arial" panose="020B0604020202020204" pitchFamily="34" charset="0"/>
              </a:rPr>
              <a:t>.</a:t>
            </a:r>
          </a:p>
        </p:txBody>
      </p:sp>
      <p:sp>
        <p:nvSpPr>
          <p:cNvPr id="11" name="CuadroTexto 10">
            <a:extLst>
              <a:ext uri="{FF2B5EF4-FFF2-40B4-BE49-F238E27FC236}">
                <a16:creationId xmlns:a16="http://schemas.microsoft.com/office/drawing/2014/main" id="{6CF13E12-640F-C048-A1C2-86A4C02F68A7}"/>
              </a:ext>
            </a:extLst>
          </p:cNvPr>
          <p:cNvSpPr txBox="1"/>
          <p:nvPr/>
        </p:nvSpPr>
        <p:spPr>
          <a:xfrm>
            <a:off x="6303981" y="590972"/>
            <a:ext cx="5120640" cy="738664"/>
          </a:xfrm>
          <a:prstGeom prst="rect">
            <a:avLst/>
          </a:prstGeom>
          <a:noFill/>
        </p:spPr>
        <p:txBody>
          <a:bodyPr wrap="square" rtlCol="0">
            <a:spAutoFit/>
          </a:bodyPr>
          <a:lstStyle/>
          <a:p>
            <a:r>
              <a:rPr lang="es-ES_tradnl" sz="1400" b="1" dirty="0">
                <a:latin typeface="Arial" panose="020B0604020202020204" pitchFamily="34" charset="0"/>
                <a:cs typeface="Arial" panose="020B0604020202020204" pitchFamily="34" charset="0"/>
              </a:rPr>
              <a:t>9.- Si se identifican las necesidades nutricionales energéticas de 2 niñas de 15 años, una estudiante de piano y la otra gimnasta, podemos deducir que:</a:t>
            </a:r>
          </a:p>
        </p:txBody>
      </p:sp>
      <p:sp>
        <p:nvSpPr>
          <p:cNvPr id="12" name="CuadroTexto 11">
            <a:extLst>
              <a:ext uri="{FF2B5EF4-FFF2-40B4-BE49-F238E27FC236}">
                <a16:creationId xmlns:a16="http://schemas.microsoft.com/office/drawing/2014/main" id="{BD1B06D1-BD6E-234E-90FC-922B0DDBE45E}"/>
              </a:ext>
            </a:extLst>
          </p:cNvPr>
          <p:cNvSpPr txBox="1"/>
          <p:nvPr/>
        </p:nvSpPr>
        <p:spPr>
          <a:xfrm>
            <a:off x="6647014" y="2245823"/>
            <a:ext cx="4394808" cy="215444"/>
          </a:xfrm>
          <a:prstGeom prst="rect">
            <a:avLst/>
          </a:prstGeom>
          <a:solidFill>
            <a:srgbClr val="FFFF00"/>
          </a:solidFill>
        </p:spPr>
        <p:txBody>
          <a:bodyPr wrap="square" tIns="0" bIns="0" rtlCol="0">
            <a:spAutoFit/>
          </a:bodyPr>
          <a:lstStyle/>
          <a:p>
            <a:r>
              <a:rPr lang="es-ES" sz="1400" dirty="0">
                <a:latin typeface="Arial" panose="020B0604020202020204" pitchFamily="34" charset="0"/>
                <a:cs typeface="Arial" panose="020B0604020202020204" pitchFamily="34" charset="0"/>
              </a:rPr>
              <a:t>El requerimiento energético de la gimnasta es mayor.</a:t>
            </a:r>
            <a:endParaRPr lang="es-US" sz="1400"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29EF8CF7-6B65-3240-B6E7-CF160C49F6B1}"/>
              </a:ext>
            </a:extLst>
          </p:cNvPr>
          <p:cNvSpPr txBox="1"/>
          <p:nvPr/>
        </p:nvSpPr>
        <p:spPr>
          <a:xfrm>
            <a:off x="6303981" y="4704954"/>
            <a:ext cx="4012836" cy="1384995"/>
          </a:xfrm>
          <a:prstGeom prst="rect">
            <a:avLst/>
          </a:prstGeom>
          <a:noFill/>
        </p:spPr>
        <p:txBody>
          <a:bodyPr wrap="square" rtlCol="0">
            <a:spAutoFit/>
          </a:bodyPr>
          <a:lstStyle/>
          <a:p>
            <a:r>
              <a:rPr lang="es-ES" sz="1400" dirty="0">
                <a:solidFill>
                  <a:schemeClr val="dk1"/>
                </a:solidFill>
                <a:latin typeface="Arial" panose="020B0604020202020204" pitchFamily="34" charset="0"/>
                <a:cs typeface="Arial" panose="020B0604020202020204" pitchFamily="34" charset="0"/>
              </a:rPr>
              <a:t>Es (son) correcta (s):</a:t>
            </a:r>
            <a:endParaRPr lang="es-US" sz="1400" dirty="0">
              <a:solidFill>
                <a:schemeClr val="dk1"/>
              </a:solidFill>
              <a:latin typeface="Arial" panose="020B0604020202020204" pitchFamily="34" charset="0"/>
              <a:cs typeface="Arial" panose="020B0604020202020204" pitchFamily="34" charset="0"/>
            </a:endParaRPr>
          </a:p>
          <a:p>
            <a:pPr marL="342900" lvl="0" indent="-342900">
              <a:buFont typeface="+mj-lt"/>
              <a:buAutoNum type="alphaUcPeriod"/>
            </a:pPr>
            <a:r>
              <a:rPr lang="es-ES_tradnl" sz="1400" dirty="0">
                <a:solidFill>
                  <a:schemeClr val="dk1"/>
                </a:solidFill>
                <a:latin typeface="Arial" panose="020B0604020202020204" pitchFamily="34" charset="0"/>
                <a:cs typeface="Arial" panose="020B0604020202020204" pitchFamily="34" charset="0"/>
              </a:rPr>
              <a:t>Solo I</a:t>
            </a:r>
            <a:endParaRPr lang="es-US" sz="1400" dirty="0">
              <a:solidFill>
                <a:schemeClr val="dk1"/>
              </a:solidFill>
              <a:latin typeface="Arial" panose="020B0604020202020204" pitchFamily="34" charset="0"/>
              <a:cs typeface="Arial" panose="020B0604020202020204" pitchFamily="34" charset="0"/>
            </a:endParaRPr>
          </a:p>
          <a:p>
            <a:pPr marL="342900" lvl="0" indent="-342900">
              <a:buFont typeface="+mj-lt"/>
              <a:buAutoNum type="alphaUcPeriod"/>
            </a:pPr>
            <a:r>
              <a:rPr lang="es-ES_tradnl" sz="1400" dirty="0">
                <a:solidFill>
                  <a:schemeClr val="dk1"/>
                </a:solidFill>
                <a:latin typeface="Arial" panose="020B0604020202020204" pitchFamily="34" charset="0"/>
                <a:cs typeface="Arial" panose="020B0604020202020204" pitchFamily="34" charset="0"/>
              </a:rPr>
              <a:t>Solo II</a:t>
            </a:r>
            <a:endParaRPr lang="es-US" sz="1400" dirty="0">
              <a:solidFill>
                <a:schemeClr val="dk1"/>
              </a:solidFill>
              <a:latin typeface="Arial" panose="020B0604020202020204" pitchFamily="34" charset="0"/>
              <a:cs typeface="Arial" panose="020B0604020202020204" pitchFamily="34" charset="0"/>
            </a:endParaRPr>
          </a:p>
          <a:p>
            <a:pPr marL="342900" lvl="0" indent="-342900">
              <a:buFont typeface="+mj-lt"/>
              <a:buAutoNum type="alphaUcPeriod"/>
            </a:pPr>
            <a:r>
              <a:rPr lang="es-ES_tradnl" sz="1400" dirty="0">
                <a:solidFill>
                  <a:schemeClr val="dk1"/>
                </a:solidFill>
                <a:latin typeface="Arial" panose="020B0604020202020204" pitchFamily="34" charset="0"/>
                <a:cs typeface="Arial" panose="020B0604020202020204" pitchFamily="34" charset="0"/>
              </a:rPr>
              <a:t>I y II</a:t>
            </a:r>
            <a:endParaRPr lang="es-US" sz="1400" dirty="0">
              <a:solidFill>
                <a:schemeClr val="dk1"/>
              </a:solidFill>
              <a:latin typeface="Arial" panose="020B0604020202020204" pitchFamily="34" charset="0"/>
              <a:cs typeface="Arial" panose="020B0604020202020204" pitchFamily="34" charset="0"/>
            </a:endParaRPr>
          </a:p>
          <a:p>
            <a:pPr marL="342900" lvl="0" indent="-342900">
              <a:buFont typeface="+mj-lt"/>
              <a:buAutoNum type="alphaUcPeriod"/>
            </a:pPr>
            <a:r>
              <a:rPr lang="es-ES_tradnl" sz="1400" dirty="0">
                <a:solidFill>
                  <a:schemeClr val="dk1"/>
                </a:solidFill>
                <a:latin typeface="Arial" panose="020B0604020202020204" pitchFamily="34" charset="0"/>
                <a:cs typeface="Arial" panose="020B0604020202020204" pitchFamily="34" charset="0"/>
              </a:rPr>
              <a:t>II y III</a:t>
            </a:r>
            <a:endParaRPr lang="es-US" sz="1400" dirty="0">
              <a:solidFill>
                <a:schemeClr val="dk1"/>
              </a:solidFill>
              <a:latin typeface="Arial" panose="020B0604020202020204" pitchFamily="34" charset="0"/>
              <a:cs typeface="Arial" panose="020B0604020202020204" pitchFamily="34" charset="0"/>
            </a:endParaRPr>
          </a:p>
          <a:p>
            <a:pPr marL="342900" lvl="0" indent="-342900">
              <a:buFont typeface="+mj-lt"/>
              <a:buAutoNum type="alphaUcPeriod"/>
            </a:pPr>
            <a:r>
              <a:rPr lang="es-ES_tradnl" sz="1400" dirty="0">
                <a:latin typeface="Arial" panose="020B0604020202020204" pitchFamily="34" charset="0"/>
                <a:cs typeface="Arial" panose="020B0604020202020204" pitchFamily="34" charset="0"/>
              </a:rPr>
              <a:t>I, II y III</a:t>
            </a:r>
            <a:endParaRPr lang="es-US" sz="1400"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F9FFF29A-B500-8E43-9B5E-8E6DD56CF411}"/>
              </a:ext>
            </a:extLst>
          </p:cNvPr>
          <p:cNvSpPr txBox="1"/>
          <p:nvPr/>
        </p:nvSpPr>
        <p:spPr>
          <a:xfrm>
            <a:off x="6303981" y="3797125"/>
            <a:ext cx="4400462" cy="738664"/>
          </a:xfrm>
          <a:prstGeom prst="rect">
            <a:avLst/>
          </a:prstGeom>
          <a:noFill/>
        </p:spPr>
        <p:txBody>
          <a:bodyPr wrap="square" rtlCol="0">
            <a:spAutoFit/>
          </a:bodyPr>
          <a:lstStyle/>
          <a:p>
            <a:pPr marL="400050" lvl="0" indent="-400050">
              <a:buFont typeface="+mj-lt"/>
              <a:buAutoNum type="romanUcPeriod"/>
            </a:pPr>
            <a:r>
              <a:rPr lang="es-ES_tradnl" sz="1400" b="1" dirty="0">
                <a:solidFill>
                  <a:schemeClr val="dk1"/>
                </a:solidFill>
                <a:latin typeface="Arial" panose="020B0604020202020204" pitchFamily="34" charset="0"/>
                <a:cs typeface="Arial" panose="020B0604020202020204" pitchFamily="34" charset="0"/>
              </a:rPr>
              <a:t>Aporte calórico diario.</a:t>
            </a:r>
            <a:endParaRPr lang="es-US" sz="1400" b="1" dirty="0">
              <a:solidFill>
                <a:schemeClr val="dk1"/>
              </a:solidFill>
              <a:latin typeface="Arial" panose="020B0604020202020204" pitchFamily="34" charset="0"/>
              <a:cs typeface="Arial" panose="020B0604020202020204" pitchFamily="34" charset="0"/>
            </a:endParaRPr>
          </a:p>
          <a:p>
            <a:pPr marL="400050" lvl="0" indent="-400050">
              <a:buFont typeface="+mj-lt"/>
              <a:buAutoNum type="romanUcPeriod"/>
            </a:pPr>
            <a:r>
              <a:rPr lang="es-ES_tradnl" sz="1400" b="1" dirty="0">
                <a:solidFill>
                  <a:schemeClr val="dk1"/>
                </a:solidFill>
                <a:latin typeface="Arial" panose="020B0604020202020204" pitchFamily="34" charset="0"/>
                <a:cs typeface="Arial" panose="020B0604020202020204" pitchFamily="34" charset="0"/>
              </a:rPr>
              <a:t>Gasto energético diario.</a:t>
            </a:r>
            <a:endParaRPr lang="es-US" sz="1400" b="1" dirty="0">
              <a:solidFill>
                <a:schemeClr val="dk1"/>
              </a:solidFill>
              <a:latin typeface="Arial" panose="020B0604020202020204" pitchFamily="34" charset="0"/>
              <a:cs typeface="Arial" panose="020B0604020202020204" pitchFamily="34" charset="0"/>
            </a:endParaRPr>
          </a:p>
          <a:p>
            <a:pPr marL="400050" lvl="0" indent="-400050">
              <a:buFont typeface="+mj-lt"/>
              <a:buAutoNum type="romanUcPeriod"/>
            </a:pPr>
            <a:r>
              <a:rPr lang="es-ES_tradnl" sz="1400" b="1" dirty="0">
                <a:solidFill>
                  <a:schemeClr val="dk1"/>
                </a:solidFill>
                <a:latin typeface="Arial" panose="020B0604020202020204" pitchFamily="34" charset="0"/>
                <a:cs typeface="Arial" panose="020B0604020202020204" pitchFamily="34" charset="0"/>
              </a:rPr>
              <a:t>Acumulación de reservas según actividad</a:t>
            </a:r>
            <a:r>
              <a:rPr lang="es-ES_tradnl" sz="1400" dirty="0">
                <a:solidFill>
                  <a:schemeClr val="dk1"/>
                </a:solidFill>
                <a:latin typeface="Arial" panose="020B0604020202020204" pitchFamily="34" charset="0"/>
                <a:cs typeface="Arial" panose="020B0604020202020204" pitchFamily="34" charset="0"/>
              </a:rPr>
              <a:t>.</a:t>
            </a:r>
            <a:endParaRPr lang="es-US" sz="1400" dirty="0">
              <a:solidFill>
                <a:schemeClr val="dk1"/>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D8A77566-03C3-F94F-B6EC-73DF3C84E1DA}"/>
              </a:ext>
            </a:extLst>
          </p:cNvPr>
          <p:cNvSpPr txBox="1"/>
          <p:nvPr/>
        </p:nvSpPr>
        <p:spPr>
          <a:xfrm>
            <a:off x="6180095" y="3320184"/>
            <a:ext cx="5138531" cy="307777"/>
          </a:xfrm>
          <a:prstGeom prst="rect">
            <a:avLst/>
          </a:prstGeom>
          <a:noFill/>
        </p:spPr>
        <p:txBody>
          <a:bodyPr wrap="square" rtlCol="0">
            <a:spAutoFit/>
          </a:bodyPr>
          <a:lstStyle/>
          <a:p>
            <a:r>
              <a:rPr lang="es-ES_tradnl" sz="1400" b="1" dirty="0">
                <a:solidFill>
                  <a:schemeClr val="dk1"/>
                </a:solidFill>
                <a:latin typeface="Arial" panose="020B0604020202020204" pitchFamily="34" charset="0"/>
                <a:cs typeface="Arial" panose="020B0604020202020204" pitchFamily="34" charset="0"/>
              </a:rPr>
              <a:t>10.- El peso de una persona depende nutricionalmente de:</a:t>
            </a:r>
          </a:p>
        </p:txBody>
      </p:sp>
      <p:sp>
        <p:nvSpPr>
          <p:cNvPr id="16" name="CuadroTexto 15">
            <a:extLst>
              <a:ext uri="{FF2B5EF4-FFF2-40B4-BE49-F238E27FC236}">
                <a16:creationId xmlns:a16="http://schemas.microsoft.com/office/drawing/2014/main" id="{AF38124D-852E-A749-9187-9690C91F35FE}"/>
              </a:ext>
            </a:extLst>
          </p:cNvPr>
          <p:cNvSpPr txBox="1"/>
          <p:nvPr/>
        </p:nvSpPr>
        <p:spPr>
          <a:xfrm>
            <a:off x="6646441" y="5819233"/>
            <a:ext cx="764027" cy="215636"/>
          </a:xfrm>
          <a:prstGeom prst="rect">
            <a:avLst/>
          </a:prstGeom>
          <a:solidFill>
            <a:srgbClr val="FFFF00"/>
          </a:solidFill>
        </p:spPr>
        <p:txBody>
          <a:bodyPr wrap="square" tIns="0" bIns="0" rtlCol="0">
            <a:spAutoFit/>
          </a:bodyPr>
          <a:lstStyle/>
          <a:p>
            <a:r>
              <a:rPr lang="es-ES_tradnl" sz="1400" dirty="0">
                <a:latin typeface="Arial" panose="020B0604020202020204" pitchFamily="34" charset="0"/>
                <a:cs typeface="Arial" panose="020B0604020202020204" pitchFamily="34" charset="0"/>
              </a:rPr>
              <a:t>I, II y III</a:t>
            </a:r>
            <a:endParaRPr lang="es-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4741500"/>
      </p:ext>
    </p:extLst>
  </p:cSld>
  <p:clrMapOvr>
    <a:masterClrMapping/>
  </p:clrMapOvr>
  <mc:AlternateContent xmlns:mc="http://schemas.openxmlformats.org/markup-compatibility/2006" xmlns:p14="http://schemas.microsoft.com/office/powerpoint/2010/main">
    <mc:Choice Requires="p14">
      <p:transition spd="slow" p14:dur="2000" advTm="72760"/>
    </mc:Choice>
    <mc:Fallback xmlns="">
      <p:transition spd="slow" advTm="72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8" fill="hold" grpId="0" nodeType="withEffect">
                                  <p:stCondLst>
                                    <p:cond delay="100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500" fill="hold"/>
                                        <p:tgtEl>
                                          <p:spTgt spid="17"/>
                                        </p:tgtEl>
                                        <p:attrNameLst>
                                          <p:attrName>ppt_x</p:attrName>
                                        </p:attrNameLst>
                                      </p:cBhvr>
                                      <p:tavLst>
                                        <p:tav tm="0">
                                          <p:val>
                                            <p:strVal val="0-#ppt_w/2"/>
                                          </p:val>
                                        </p:tav>
                                        <p:tav tm="100000">
                                          <p:val>
                                            <p:strVal val="#ppt_x"/>
                                          </p:val>
                                        </p:tav>
                                      </p:tavLst>
                                    </p:anim>
                                    <p:anim calcmode="lin" valueType="num">
                                      <p:cBhvr additive="base">
                                        <p:cTn id="10" dur="500" fill="hold"/>
                                        <p:tgtEl>
                                          <p:spTgt spid="17"/>
                                        </p:tgtEl>
                                        <p:attrNameLst>
                                          <p:attrName>ppt_y</p:attrName>
                                        </p:attrNameLst>
                                      </p:cBhvr>
                                      <p:tavLst>
                                        <p:tav tm="0">
                                          <p:val>
                                            <p:strVal val="#ppt_y"/>
                                          </p:val>
                                        </p:tav>
                                        <p:tav tm="100000">
                                          <p:val>
                                            <p:strVal val="#ppt_y"/>
                                          </p:val>
                                        </p:tav>
                                      </p:tavLst>
                                    </p:anim>
                                  </p:childTnLst>
                                </p:cTn>
                              </p:par>
                            </p:childTnLst>
                          </p:cTn>
                        </p:par>
                        <p:par>
                          <p:cTn id="11" fill="hold">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par>
                          <p:cTn id="15" fill="hold">
                            <p:stCondLst>
                              <p:cond delay="2000"/>
                            </p:stCondLst>
                            <p:childTnLst>
                              <p:par>
                                <p:cTn id="16" presetID="9" presetClass="entr" presetSubtype="0" fill="hold" grpId="0" nodeType="afterEffect">
                                  <p:stCondLst>
                                    <p:cond delay="950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par>
                          <p:cTn id="19" fill="hold">
                            <p:stCondLst>
                              <p:cond delay="12000"/>
                            </p:stCondLst>
                            <p:childTnLst>
                              <p:par>
                                <p:cTn id="20" presetID="9" presetClass="entr" presetSubtype="0" fill="hold" grpId="0" nodeType="after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par>
                          <p:cTn id="23" fill="hold">
                            <p:stCondLst>
                              <p:cond delay="13500"/>
                            </p:stCondLst>
                            <p:childTnLst>
                              <p:par>
                                <p:cTn id="24" presetID="9" presetClass="entr" presetSubtype="0" fill="hold" grpId="0" nodeType="afterEffect">
                                  <p:stCondLst>
                                    <p:cond delay="800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par>
                          <p:cTn id="27" fill="hold">
                            <p:stCondLst>
                              <p:cond delay="22000"/>
                            </p:stCondLst>
                            <p:childTnLst>
                              <p:par>
                                <p:cTn id="28" presetID="9" presetClass="entr" presetSubtype="0" fill="hold" grpId="0" nodeType="afterEffect">
                                  <p:stCondLst>
                                    <p:cond delay="800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par>
                          <p:cTn id="31" fill="hold">
                            <p:stCondLst>
                              <p:cond delay="30500"/>
                            </p:stCondLst>
                            <p:childTnLst>
                              <p:par>
                                <p:cTn id="32" presetID="9" presetClass="entr" presetSubtype="0" fill="hold" grpId="0" nodeType="afterEffect">
                                  <p:stCondLst>
                                    <p:cond delay="300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par>
                                <p:cTn id="35" presetID="2" presetClass="entr" presetSubtype="2" fill="hold" grpId="0" nodeType="withEffect">
                                  <p:stCondLst>
                                    <p:cond delay="250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par>
                          <p:cTn id="39" fill="hold">
                            <p:stCondLst>
                              <p:cond delay="34000"/>
                            </p:stCondLst>
                            <p:childTnLst>
                              <p:par>
                                <p:cTn id="40" presetID="9" presetClass="entr" presetSubtype="0" fill="hold" grpId="0" nodeType="afterEffect">
                                  <p:stCondLst>
                                    <p:cond delay="750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par>
                          <p:cTn id="43" fill="hold">
                            <p:stCondLst>
                              <p:cond delay="42000"/>
                            </p:stCondLst>
                            <p:childTnLst>
                              <p:par>
                                <p:cTn id="44" presetID="9" presetClass="entr" presetSubtype="0" fill="hold" grpId="0" nodeType="afterEffect">
                                  <p:stCondLst>
                                    <p:cond delay="3500"/>
                                  </p:stCondLst>
                                  <p:childTnLst>
                                    <p:set>
                                      <p:cBhvr>
                                        <p:cTn id="45" dur="1" fill="hold">
                                          <p:stCondLst>
                                            <p:cond delay="0"/>
                                          </p:stCondLst>
                                        </p:cTn>
                                        <p:tgtEl>
                                          <p:spTgt spid="12"/>
                                        </p:tgtEl>
                                        <p:attrNameLst>
                                          <p:attrName>style.visibility</p:attrName>
                                        </p:attrNameLst>
                                      </p:cBhvr>
                                      <p:to>
                                        <p:strVal val="visible"/>
                                      </p:to>
                                    </p:set>
                                    <p:animEffect transition="in" filter="dissolve">
                                      <p:cBhvr>
                                        <p:cTn id="46" dur="500"/>
                                        <p:tgtEl>
                                          <p:spTgt spid="12"/>
                                        </p:tgtEl>
                                      </p:cBhvr>
                                    </p:animEffect>
                                  </p:childTnLst>
                                </p:cTn>
                              </p:par>
                            </p:childTnLst>
                          </p:cTn>
                        </p:par>
                        <p:par>
                          <p:cTn id="47" fill="hold">
                            <p:stCondLst>
                              <p:cond delay="46000"/>
                            </p:stCondLst>
                            <p:childTnLst>
                              <p:par>
                                <p:cTn id="48" presetID="9" presetClass="entr" presetSubtype="0" fill="hold" grpId="0" nodeType="afterEffect">
                                  <p:stCondLst>
                                    <p:cond delay="5500"/>
                                  </p:stCondLst>
                                  <p:childTnLst>
                                    <p:set>
                                      <p:cBhvr>
                                        <p:cTn id="49" dur="1" fill="hold">
                                          <p:stCondLst>
                                            <p:cond delay="0"/>
                                          </p:stCondLst>
                                        </p:cTn>
                                        <p:tgtEl>
                                          <p:spTgt spid="15"/>
                                        </p:tgtEl>
                                        <p:attrNameLst>
                                          <p:attrName>style.visibility</p:attrName>
                                        </p:attrNameLst>
                                      </p:cBhvr>
                                      <p:to>
                                        <p:strVal val="visible"/>
                                      </p:to>
                                    </p:set>
                                    <p:animEffect transition="in" filter="dissolve">
                                      <p:cBhvr>
                                        <p:cTn id="50" dur="500"/>
                                        <p:tgtEl>
                                          <p:spTgt spid="15"/>
                                        </p:tgtEl>
                                      </p:cBhvr>
                                    </p:animEffect>
                                  </p:childTnLst>
                                </p:cTn>
                              </p:par>
                              <p:par>
                                <p:cTn id="51" presetID="2" presetClass="entr" presetSubtype="4" fill="hold" grpId="0" nodeType="withEffect">
                                  <p:stCondLst>
                                    <p:cond delay="550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par>
                          <p:cTn id="55" fill="hold">
                            <p:stCondLst>
                              <p:cond delay="52000"/>
                            </p:stCondLst>
                            <p:childTnLst>
                              <p:par>
                                <p:cTn id="56" presetID="9" presetClass="entr" presetSubtype="0" fill="hold" grpId="0" nodeType="afterEffect">
                                  <p:stCondLst>
                                    <p:cond delay="3000"/>
                                  </p:stCondLst>
                                  <p:childTnLst>
                                    <p:set>
                                      <p:cBhvr>
                                        <p:cTn id="57" dur="1" fill="hold">
                                          <p:stCondLst>
                                            <p:cond delay="0"/>
                                          </p:stCondLst>
                                        </p:cTn>
                                        <p:tgtEl>
                                          <p:spTgt spid="14"/>
                                        </p:tgtEl>
                                        <p:attrNameLst>
                                          <p:attrName>style.visibility</p:attrName>
                                        </p:attrNameLst>
                                      </p:cBhvr>
                                      <p:to>
                                        <p:strVal val="visible"/>
                                      </p:to>
                                    </p:set>
                                    <p:animEffect transition="in" filter="dissolve">
                                      <p:cBhvr>
                                        <p:cTn id="58" dur="500"/>
                                        <p:tgtEl>
                                          <p:spTgt spid="14"/>
                                        </p:tgtEl>
                                      </p:cBhvr>
                                    </p:animEffect>
                                  </p:childTnLst>
                                </p:cTn>
                              </p:par>
                            </p:childTnLst>
                          </p:cTn>
                        </p:par>
                        <p:par>
                          <p:cTn id="59" fill="hold">
                            <p:stCondLst>
                              <p:cond delay="55500"/>
                            </p:stCondLst>
                            <p:childTnLst>
                              <p:par>
                                <p:cTn id="60" presetID="9" presetClass="entr" presetSubtype="0" fill="hold" grpId="0" nodeType="afterEffect">
                                  <p:stCondLst>
                                    <p:cond delay="8500"/>
                                  </p:stCondLst>
                                  <p:childTnLst>
                                    <p:set>
                                      <p:cBhvr>
                                        <p:cTn id="61" dur="1" fill="hold">
                                          <p:stCondLst>
                                            <p:cond delay="0"/>
                                          </p:stCondLst>
                                        </p:cTn>
                                        <p:tgtEl>
                                          <p:spTgt spid="13"/>
                                        </p:tgtEl>
                                        <p:attrNameLst>
                                          <p:attrName>style.visibility</p:attrName>
                                        </p:attrNameLst>
                                      </p:cBhvr>
                                      <p:to>
                                        <p:strVal val="visible"/>
                                      </p:to>
                                    </p:set>
                                    <p:animEffect transition="in" filter="dissolve">
                                      <p:cBhvr>
                                        <p:cTn id="62" dur="500"/>
                                        <p:tgtEl>
                                          <p:spTgt spid="13"/>
                                        </p:tgtEl>
                                      </p:cBhvr>
                                    </p:animEffect>
                                  </p:childTnLst>
                                </p:cTn>
                              </p:par>
                            </p:childTnLst>
                          </p:cTn>
                        </p:par>
                        <p:par>
                          <p:cTn id="63" fill="hold">
                            <p:stCondLst>
                              <p:cond delay="64500"/>
                            </p:stCondLst>
                            <p:childTnLst>
                              <p:par>
                                <p:cTn id="64" presetID="9" presetClass="entr" presetSubtype="0" fill="hold" grpId="0" nodeType="afterEffect">
                                  <p:stCondLst>
                                    <p:cond delay="150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5"/>
                </p:tgtEl>
              </p:cMediaNode>
            </p:audio>
          </p:childTnLst>
        </p:cTn>
      </p:par>
    </p:tnLst>
    <p:bldLst>
      <p:bldP spid="19" grpId="0" animBg="1"/>
      <p:bldP spid="18" grpId="0" animBg="1"/>
      <p:bldP spid="17" grpId="0" animBg="1"/>
      <p:bldP spid="2" grpId="0"/>
      <p:bldP spid="3" grpId="0"/>
      <p:bldP spid="6" grpId="0" animBg="1"/>
      <p:bldP spid="8" grpId="0"/>
      <p:bldP spid="9" grpId="0"/>
      <p:bldP spid="10" grpId="0"/>
      <p:bldP spid="11" grpId="0"/>
      <p:bldP spid="12" grpId="0" animBg="1"/>
      <p:bldP spid="13" grpId="0"/>
      <p:bldP spid="14" grpId="0"/>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2E40FF4-6733-794A-84B5-64EE329B93C8}"/>
              </a:ext>
            </a:extLst>
          </p:cNvPr>
          <p:cNvSpPr/>
          <p:nvPr/>
        </p:nvSpPr>
        <p:spPr>
          <a:xfrm>
            <a:off x="5154231" y="1705614"/>
            <a:ext cx="6069360" cy="3689131"/>
          </a:xfrm>
          <a:prstGeom prst="rect">
            <a:avLst/>
          </a:prstGeom>
          <a:solidFill>
            <a:srgbClr val="6DD3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583EDDAD-B672-F941-807A-17647ADC96B9}"/>
              </a:ext>
            </a:extLst>
          </p:cNvPr>
          <p:cNvSpPr>
            <a:spLocks noGrp="1"/>
          </p:cNvSpPr>
          <p:nvPr>
            <p:ph type="title"/>
          </p:nvPr>
        </p:nvSpPr>
        <p:spPr>
          <a:xfrm>
            <a:off x="1360032" y="649091"/>
            <a:ext cx="4749232" cy="377730"/>
          </a:xfrm>
        </p:spPr>
        <p:txBody>
          <a:bodyPr/>
          <a:lstStyle/>
          <a:p>
            <a:r>
              <a:rPr lang="es-ES" sz="1600" b="1" dirty="0">
                <a:solidFill>
                  <a:schemeClr val="dk1"/>
                </a:solidFill>
                <a:latin typeface="Arial" panose="020B0604020202020204" pitchFamily="34" charset="0"/>
                <a:cs typeface="Arial" panose="020B0604020202020204" pitchFamily="34" charset="0"/>
              </a:rPr>
              <a:t>Observa la siguiente imagen y luego responde:</a:t>
            </a:r>
            <a:r>
              <a:rPr lang="es-ES" sz="1600" dirty="0">
                <a:solidFill>
                  <a:schemeClr val="dk1"/>
                </a:solidFill>
                <a:latin typeface="Arial" panose="020B0604020202020204" pitchFamily="34" charset="0"/>
                <a:cs typeface="Arial" panose="020B0604020202020204" pitchFamily="34" charset="0"/>
              </a:rPr>
              <a:t> </a:t>
            </a:r>
            <a:endParaRPr lang="es-US" dirty="0"/>
          </a:p>
        </p:txBody>
      </p:sp>
      <p:sp>
        <p:nvSpPr>
          <p:cNvPr id="4" name="Marcador de texto 3">
            <a:extLst>
              <a:ext uri="{FF2B5EF4-FFF2-40B4-BE49-F238E27FC236}">
                <a16:creationId xmlns:a16="http://schemas.microsoft.com/office/drawing/2014/main" id="{62AB2C70-FEC4-104A-A3E2-0D8DA1F93803}"/>
              </a:ext>
            </a:extLst>
          </p:cNvPr>
          <p:cNvSpPr>
            <a:spLocks noGrp="1"/>
          </p:cNvSpPr>
          <p:nvPr>
            <p:ph type="body" sz="half" idx="2"/>
          </p:nvPr>
        </p:nvSpPr>
        <p:spPr>
          <a:xfrm>
            <a:off x="5297959" y="2138726"/>
            <a:ext cx="5500868" cy="339045"/>
          </a:xfrm>
        </p:spPr>
        <p:txBody>
          <a:bodyPr/>
          <a:lstStyle/>
          <a:p>
            <a:r>
              <a:rPr lang="es-ES" sz="1400" b="1" dirty="0">
                <a:solidFill>
                  <a:schemeClr val="dk1"/>
                </a:solidFill>
                <a:latin typeface="Arial" panose="020B0604020202020204" pitchFamily="34" charset="0"/>
                <a:cs typeface="Arial" panose="020B0604020202020204" pitchFamily="34" charset="0"/>
              </a:rPr>
              <a:t>11.-¿Cuál es la importancia del etiquetado de los alimentos?</a:t>
            </a:r>
            <a:endParaRPr lang="es-US" sz="1400" b="1" dirty="0">
              <a:solidFill>
                <a:schemeClr val="dk1"/>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8EE9E584-89AF-DF4E-AE64-3D83136004DF}"/>
              </a:ext>
            </a:extLst>
          </p:cNvPr>
          <p:cNvPicPr>
            <a:picLocks noChangeAspect="1"/>
          </p:cNvPicPr>
          <p:nvPr/>
        </p:nvPicPr>
        <p:blipFill>
          <a:blip r:embed="rId4"/>
          <a:stretch>
            <a:fillRect/>
          </a:stretch>
        </p:blipFill>
        <p:spPr>
          <a:xfrm>
            <a:off x="1360032" y="1207562"/>
            <a:ext cx="2620861" cy="4685238"/>
          </a:xfrm>
          <a:prstGeom prst="rect">
            <a:avLst/>
          </a:prstGeom>
        </p:spPr>
      </p:pic>
      <p:pic>
        <p:nvPicPr>
          <p:cNvPr id="3" name="Audio 2">
            <a:hlinkClick r:id="" action="ppaction://media"/>
            <a:extLst>
              <a:ext uri="{FF2B5EF4-FFF2-40B4-BE49-F238E27FC236}">
                <a16:creationId xmlns:a16="http://schemas.microsoft.com/office/drawing/2014/main" id="{1C9B9387-FB5D-554E-88FC-6E90D44930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7" name="CuadroTexto 6">
            <a:extLst>
              <a:ext uri="{FF2B5EF4-FFF2-40B4-BE49-F238E27FC236}">
                <a16:creationId xmlns:a16="http://schemas.microsoft.com/office/drawing/2014/main" id="{13AC9F41-25BB-924A-9EB5-DBBEE1800125}"/>
              </a:ext>
            </a:extLst>
          </p:cNvPr>
          <p:cNvSpPr txBox="1"/>
          <p:nvPr/>
        </p:nvSpPr>
        <p:spPr>
          <a:xfrm>
            <a:off x="5297959" y="3550180"/>
            <a:ext cx="1047085" cy="1169551"/>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A. Solo I                 </a:t>
            </a:r>
            <a:endParaRPr lang="es-U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B. Solo II      </a:t>
            </a:r>
            <a:endParaRPr lang="es-U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C. I y II         </a:t>
            </a:r>
            <a:endParaRPr lang="es-U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D. II y III</a:t>
            </a:r>
            <a:endParaRPr lang="es-U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E. I, II y III</a:t>
            </a:r>
            <a:endParaRPr lang="es-US" sz="1400"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1D4925B2-5FD8-EC47-BBBE-FFBB3A2184CC}"/>
              </a:ext>
            </a:extLst>
          </p:cNvPr>
          <p:cNvSpPr txBox="1"/>
          <p:nvPr/>
        </p:nvSpPr>
        <p:spPr>
          <a:xfrm>
            <a:off x="5610531" y="4454506"/>
            <a:ext cx="635620" cy="223024"/>
          </a:xfrm>
          <a:prstGeom prst="rect">
            <a:avLst/>
          </a:prstGeom>
          <a:solidFill>
            <a:srgbClr val="FFFF00"/>
          </a:solidFill>
        </p:spPr>
        <p:txBody>
          <a:bodyPr wrap="square" lIns="0" tIns="0" rIns="0" bIns="0" rtlCol="0">
            <a:spAutoFit/>
          </a:bodyPr>
          <a:lstStyle/>
          <a:p>
            <a:r>
              <a:rPr lang="es-ES" sz="1400" dirty="0">
                <a:latin typeface="Arial" panose="020B0604020202020204" pitchFamily="34" charset="0"/>
                <a:cs typeface="Arial" panose="020B0604020202020204" pitchFamily="34" charset="0"/>
              </a:rPr>
              <a:t>I, II y III</a:t>
            </a:r>
            <a:endParaRPr lang="es-CL" sz="1400" dirty="0"/>
          </a:p>
        </p:txBody>
      </p:sp>
      <p:sp>
        <p:nvSpPr>
          <p:cNvPr id="9" name="CuadroTexto 8">
            <a:extLst>
              <a:ext uri="{FF2B5EF4-FFF2-40B4-BE49-F238E27FC236}">
                <a16:creationId xmlns:a16="http://schemas.microsoft.com/office/drawing/2014/main" id="{E54FDD20-AE08-AE40-AE01-23587107B6A9}"/>
              </a:ext>
            </a:extLst>
          </p:cNvPr>
          <p:cNvSpPr txBox="1"/>
          <p:nvPr/>
        </p:nvSpPr>
        <p:spPr>
          <a:xfrm>
            <a:off x="5297959" y="2644643"/>
            <a:ext cx="5781905" cy="738664"/>
          </a:xfrm>
          <a:prstGeom prst="rect">
            <a:avLst/>
          </a:prstGeom>
          <a:noFill/>
        </p:spPr>
        <p:txBody>
          <a:bodyPr wrap="square" rtlCol="0">
            <a:spAutoFit/>
          </a:bodyPr>
          <a:lstStyle/>
          <a:p>
            <a:r>
              <a:rPr lang="es-ES_tradnl" sz="1400" dirty="0">
                <a:solidFill>
                  <a:schemeClr val="dk1"/>
                </a:solidFill>
                <a:latin typeface="Arial" panose="020B0604020202020204" pitchFamily="34" charset="0"/>
                <a:cs typeface="Arial" panose="020B0604020202020204" pitchFamily="34" charset="0"/>
              </a:rPr>
              <a:t>I. Dar a conocer las calorías por porción de alimento.</a:t>
            </a:r>
            <a:endParaRPr lang="es-US" sz="1400" dirty="0">
              <a:solidFill>
                <a:schemeClr val="dk1"/>
              </a:solidFill>
              <a:latin typeface="Arial" panose="020B0604020202020204" pitchFamily="34" charset="0"/>
              <a:cs typeface="Arial" panose="020B0604020202020204" pitchFamily="34" charset="0"/>
            </a:endParaRPr>
          </a:p>
          <a:p>
            <a:r>
              <a:rPr lang="es-ES_tradnl" sz="1400" dirty="0">
                <a:solidFill>
                  <a:schemeClr val="dk1"/>
                </a:solidFill>
                <a:latin typeface="Arial" panose="020B0604020202020204" pitchFamily="34" charset="0"/>
                <a:cs typeface="Arial" panose="020B0604020202020204" pitchFamily="34" charset="0"/>
              </a:rPr>
              <a:t>II. Entregar el porcentaje de la dosis diaria de vitaminas recomendada.</a:t>
            </a:r>
            <a:endParaRPr lang="es-US" sz="1400" dirty="0">
              <a:solidFill>
                <a:schemeClr val="dk1"/>
              </a:solidFill>
              <a:latin typeface="Arial" panose="020B0604020202020204" pitchFamily="34" charset="0"/>
              <a:cs typeface="Arial" panose="020B0604020202020204" pitchFamily="34" charset="0"/>
            </a:endParaRPr>
          </a:p>
          <a:p>
            <a:r>
              <a:rPr lang="es-US" sz="1400" dirty="0">
                <a:solidFill>
                  <a:schemeClr val="dk1"/>
                </a:solidFill>
                <a:latin typeface="Arial" panose="020B0604020202020204" pitchFamily="34" charset="0"/>
                <a:cs typeface="Arial" panose="020B0604020202020204" pitchFamily="34" charset="0"/>
              </a:rPr>
              <a:t>III. </a:t>
            </a:r>
            <a:r>
              <a:rPr lang="es-ES_tradnl" sz="1400" dirty="0">
                <a:solidFill>
                  <a:schemeClr val="dk1"/>
                </a:solidFill>
                <a:latin typeface="Arial" panose="020B0604020202020204" pitchFamily="34" charset="0"/>
                <a:cs typeface="Arial" panose="020B0604020202020204" pitchFamily="34" charset="0"/>
              </a:rPr>
              <a:t>Describir la cantidad de nutrientes que hay en 100 ml.</a:t>
            </a:r>
          </a:p>
        </p:txBody>
      </p:sp>
    </p:spTree>
    <p:extLst>
      <p:ext uri="{BB962C8B-B14F-4D97-AF65-F5344CB8AC3E}">
        <p14:creationId xmlns:p14="http://schemas.microsoft.com/office/powerpoint/2010/main" val="270867879"/>
      </p:ext>
    </p:extLst>
  </p:cSld>
  <p:clrMapOvr>
    <a:masterClrMapping/>
  </p:clrMapOvr>
  <mc:AlternateContent xmlns:mc="http://schemas.openxmlformats.org/markup-compatibility/2006" xmlns:p14="http://schemas.microsoft.com/office/powerpoint/2010/main">
    <mc:Choice Requires="p14">
      <p:transition spd="slow" p14:dur="2000" advTm="31610"/>
    </mc:Choice>
    <mc:Fallback xmlns="">
      <p:transition spd="slow" advTm="31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8" accel="50000" decel="50000" fill="hold" grpId="0" nodeType="withEffect">
                                  <p:stCondLst>
                                    <p:cond delay="20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par>
                          <p:cTn id="15" fill="hold">
                            <p:stCondLst>
                              <p:cond delay="5000"/>
                            </p:stCondLst>
                            <p:childTnLst>
                              <p:par>
                                <p:cTn id="16" presetID="2" presetClass="entr" presetSubtype="2" decel="5000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5500"/>
                            </p:stCondLst>
                            <p:childTnLst>
                              <p:par>
                                <p:cTn id="21" presetID="9" presetClass="entr" presetSubtype="0" fill="hold" grpId="0"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dissolve">
                                      <p:cBhvr>
                                        <p:cTn id="23" dur="500"/>
                                        <p:tgtEl>
                                          <p:spTgt spid="4">
                                            <p:txEl>
                                              <p:pRg st="0" end="0"/>
                                            </p:txEl>
                                          </p:spTgt>
                                        </p:tgtEl>
                                      </p:cBhvr>
                                    </p:animEffect>
                                  </p:childTnLst>
                                </p:cTn>
                              </p:par>
                            </p:childTnLst>
                          </p:cTn>
                        </p:par>
                        <p:par>
                          <p:cTn id="24" fill="hold">
                            <p:stCondLst>
                              <p:cond delay="6000"/>
                            </p:stCondLst>
                            <p:childTnLst>
                              <p:par>
                                <p:cTn id="25" presetID="9" presetClass="entr" presetSubtype="0" fill="hold" grpId="0" nodeType="afterEffect">
                                  <p:stCondLst>
                                    <p:cond delay="300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par>
                          <p:cTn id="28" fill="hold">
                            <p:stCondLst>
                              <p:cond delay="9500"/>
                            </p:stCondLst>
                            <p:childTnLst>
                              <p:par>
                                <p:cTn id="29" presetID="9" presetClass="entr" presetSubtype="0" fill="hold" grpId="0" nodeType="afterEffect">
                                  <p:stCondLst>
                                    <p:cond delay="1500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par>
                          <p:cTn id="32" fill="hold">
                            <p:stCondLst>
                              <p:cond delay="25000"/>
                            </p:stCondLst>
                            <p:childTnLst>
                              <p:par>
                                <p:cTn id="33" presetID="9" presetClass="entr" presetSubtype="0" fill="hold" grpId="0" nodeType="afterEffect">
                                  <p:stCondLst>
                                    <p:cond delay="100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3"/>
                </p:tgtEl>
              </p:cMediaNode>
            </p:audio>
          </p:childTnLst>
        </p:cTn>
      </p:par>
    </p:tnLst>
    <p:bldLst>
      <p:bldP spid="5" grpId="0" animBg="1"/>
      <p:bldP spid="2" grpId="0"/>
      <p:bldP spid="4" grpId="0" build="p"/>
      <p:bldP spid="7" grpId="0"/>
      <p:bldP spid="8"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16|10|56.6"/>
</p:tagLst>
</file>

<file path=ppt/tags/tag2.xml><?xml version="1.0" encoding="utf-8"?>
<p:tagLst xmlns:a="http://schemas.openxmlformats.org/drawingml/2006/main" xmlns:r="http://schemas.openxmlformats.org/officeDocument/2006/relationships" xmlns:p="http://schemas.openxmlformats.org/presentationml/2006/main">
  <p:tag name="TIMING" val="|1.6|20.8|9.8"/>
</p:tagLst>
</file>

<file path=ppt/tags/tag3.xml><?xml version="1.0" encoding="utf-8"?>
<p:tagLst xmlns:a="http://schemas.openxmlformats.org/drawingml/2006/main" xmlns:r="http://schemas.openxmlformats.org/officeDocument/2006/relationships" xmlns:p="http://schemas.openxmlformats.org/presentationml/2006/main">
  <p:tag name="TIMING" val="|2.8|2.6"/>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2367</TotalTime>
  <Words>2979</Words>
  <Application>Microsoft Macintosh PowerPoint</Application>
  <PresentationFormat>Panorámica</PresentationFormat>
  <Paragraphs>339</Paragraphs>
  <Slides>17</Slides>
  <Notes>2</Notes>
  <HiddenSlides>0</HiddenSlides>
  <MMClips>17</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Arial</vt:lpstr>
      <vt:lpstr>Calibri</vt:lpstr>
      <vt:lpstr>Calibri Light</vt:lpstr>
      <vt:lpstr>Wingdings</vt:lpstr>
      <vt:lpstr>Tema de Office</vt:lpstr>
      <vt:lpstr>Presentación de PowerPoint</vt:lpstr>
      <vt:lpstr>I. Análisis Dieta Hipercalórica de 3000 Kcal  Estudiante de 15 años, peso 51 Kg, estatura 1,60 y actividad ligera.</vt:lpstr>
      <vt:lpstr>Presentación de PowerPoint</vt:lpstr>
      <vt:lpstr>Presentación de PowerPoint</vt:lpstr>
      <vt:lpstr>II. Interpretación de gráficos</vt:lpstr>
      <vt:lpstr>III. Item de selección múltiple</vt:lpstr>
      <vt:lpstr>Presentación de PowerPoint</vt:lpstr>
      <vt:lpstr>Presentación de PowerPoint</vt:lpstr>
      <vt:lpstr>Observa la siguiente imagen y luego responde: </vt:lpstr>
      <vt:lpstr>Análisis de habilidades científicas  OA6 y OA7</vt:lpstr>
      <vt:lpstr>Presentación de PowerPoint</vt:lpstr>
      <vt:lpstr>Presentación de PowerPoint</vt:lpstr>
      <vt:lpstr>Presentación de PowerPoint</vt:lpstr>
      <vt:lpstr>Presentación de PowerPoint</vt:lpstr>
      <vt:lpstr>Se recomienda trabajar las siguientes actitudes en ciencias</vt:lpstr>
      <vt:lpstr>Presentación de PowerPoint</vt:lpstr>
      <vt:lpstr>    ¡Gracias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Dieta Hipercalórica</dc:title>
  <dc:creator>Usuario de Microsoft Office</dc:creator>
  <cp:lastModifiedBy>Usuario de Microsoft Office</cp:lastModifiedBy>
  <cp:revision>231</cp:revision>
  <dcterms:created xsi:type="dcterms:W3CDTF">2020-06-01T21:01:40Z</dcterms:created>
  <dcterms:modified xsi:type="dcterms:W3CDTF">2020-06-17T06:26:28Z</dcterms:modified>
</cp:coreProperties>
</file>