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9E2AA-CBED-4B76-8D7B-CAE3154C38B8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F765A-7B37-4D1D-867D-009F7CA2F0A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F765A-7B37-4D1D-867D-009F7CA2F0A5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84349-591E-4308-862F-4639C7421499}" type="datetimeFigureOut">
              <a:rPr lang="es-ES" smtClean="0"/>
              <a:pPr/>
              <a:t>17/06/2020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87A98-C51B-431B-AA1F-86527735CD7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7.pn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7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WAV"/><Relationship Id="rId7" Type="http://schemas.openxmlformats.org/officeDocument/2006/relationships/image" Target="../media/image3.jpe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4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7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9.WAV"/><Relationship Id="rId7" Type="http://schemas.openxmlformats.org/officeDocument/2006/relationships/image" Target="../media/image10.jpe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Retroalimentación guía 1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u="sng" dirty="0"/>
              <a:t>TEMA I</a:t>
            </a:r>
          </a:p>
          <a:p>
            <a:r>
              <a:rPr lang="es-ES"/>
              <a:t>Aportes científicos al </a:t>
            </a:r>
            <a:r>
              <a:rPr lang="es-ES" dirty="0"/>
              <a:t>conocimiento de la HOMEOSTASIS</a:t>
            </a:r>
          </a:p>
        </p:txBody>
      </p:sp>
      <p:pic>
        <p:nvPicPr>
          <p:cNvPr id="4" name="~PP10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es-ES" sz="2800" b="1" dirty="0"/>
              <a:t>IV- Análisis de gráfico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11430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400" dirty="0"/>
              <a:t>a) ¿Cuál es la variable manipulada y  la variable respuesta</a:t>
            </a:r>
          </a:p>
        </p:txBody>
      </p:sp>
      <p:pic>
        <p:nvPicPr>
          <p:cNvPr id="15361" name="Imagen 1" descr="Distribución de agua en el organism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1785926"/>
            <a:ext cx="56102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5500694" y="6072206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Variable manipulada o independiente</a:t>
            </a:r>
          </a:p>
        </p:txBody>
      </p:sp>
      <p:sp>
        <p:nvSpPr>
          <p:cNvPr id="6" name="5 Flecha arriba"/>
          <p:cNvSpPr/>
          <p:nvPr/>
        </p:nvSpPr>
        <p:spPr>
          <a:xfrm>
            <a:off x="6572264" y="5500702"/>
            <a:ext cx="214314" cy="6429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0" y="2357430"/>
            <a:ext cx="1571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Variable respuesta o dependiente</a:t>
            </a:r>
          </a:p>
        </p:txBody>
      </p:sp>
      <p:sp>
        <p:nvSpPr>
          <p:cNvPr id="9" name="8 Flecha derecha"/>
          <p:cNvSpPr/>
          <p:nvPr/>
        </p:nvSpPr>
        <p:spPr>
          <a:xfrm>
            <a:off x="1071538" y="2071678"/>
            <a:ext cx="71438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~PP244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6" grpId="0" animBg="1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428605"/>
            <a:ext cx="8229600" cy="12144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400" dirty="0"/>
              <a:t>b) Respecto al sodio y potasio ¿Cómo es la concentración de estos iones en los tres fluidos incluidos en la gráfica</a:t>
            </a:r>
          </a:p>
        </p:txBody>
      </p:sp>
      <p:pic>
        <p:nvPicPr>
          <p:cNvPr id="4" name="Imagen 1" descr="Distribución de agua en el organism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1285860"/>
            <a:ext cx="56102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Flecha derecha"/>
          <p:cNvSpPr/>
          <p:nvPr/>
        </p:nvSpPr>
        <p:spPr>
          <a:xfrm>
            <a:off x="2428860" y="3714752"/>
            <a:ext cx="406904" cy="127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Flecha derecha"/>
          <p:cNvSpPr/>
          <p:nvPr/>
        </p:nvSpPr>
        <p:spPr>
          <a:xfrm>
            <a:off x="4000496" y="3857628"/>
            <a:ext cx="406904" cy="127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lecha derecha"/>
          <p:cNvSpPr/>
          <p:nvPr/>
        </p:nvSpPr>
        <p:spPr>
          <a:xfrm>
            <a:off x="5500694" y="4071942"/>
            <a:ext cx="406904" cy="127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derecha"/>
          <p:cNvSpPr/>
          <p:nvPr/>
        </p:nvSpPr>
        <p:spPr>
          <a:xfrm>
            <a:off x="5522418" y="3071810"/>
            <a:ext cx="406904" cy="12744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derecha"/>
          <p:cNvSpPr/>
          <p:nvPr/>
        </p:nvSpPr>
        <p:spPr>
          <a:xfrm>
            <a:off x="2379146" y="4658880"/>
            <a:ext cx="406904" cy="12744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derecha"/>
          <p:cNvSpPr/>
          <p:nvPr/>
        </p:nvSpPr>
        <p:spPr>
          <a:xfrm>
            <a:off x="3950782" y="4730318"/>
            <a:ext cx="406904" cy="12744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~PP177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7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/>
              <a:t>¿Cuál es el principal componente del medio intracelular y del medio interno? (2ptos).</a:t>
            </a:r>
          </a:p>
          <a:p>
            <a:r>
              <a:rPr lang="es-ES" sz="4400" dirty="0">
                <a:solidFill>
                  <a:srgbClr val="FF0000"/>
                </a:solidFill>
              </a:rPr>
              <a:t>El agua</a:t>
            </a:r>
            <a:br>
              <a:rPr lang="es-ES" dirty="0"/>
            </a:br>
            <a:endParaRPr lang="es-ES" dirty="0"/>
          </a:p>
        </p:txBody>
      </p:sp>
      <p:pic>
        <p:nvPicPr>
          <p:cNvPr id="6" name="~PP163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es-ES" dirty="0"/>
              <a:t>d) ¿Qué conclusión se puede extraer del análisis del gráfico?</a:t>
            </a:r>
          </a:p>
          <a:p>
            <a:r>
              <a:rPr lang="es-ES" dirty="0"/>
              <a:t>Que deben operar mecanismos homeostáticos que mantienen una diferencia de concentración a ambos lados de la membrana. (LIC y LEC)</a:t>
            </a:r>
          </a:p>
        </p:txBody>
      </p:sp>
      <p:pic>
        <p:nvPicPr>
          <p:cNvPr id="4" name="~PP272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encias para el mundo contemporáne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642918"/>
            <a:ext cx="190658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857488" y="714356"/>
            <a:ext cx="5000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dirty="0"/>
              <a:t>1860</a:t>
            </a:r>
          </a:p>
          <a:p>
            <a:pPr>
              <a:buFontTx/>
              <a:buChar char="-"/>
            </a:pPr>
            <a:r>
              <a:rPr lang="es-ES" dirty="0"/>
              <a:t> Considerado el padre de la homeostasis</a:t>
            </a:r>
          </a:p>
          <a:p>
            <a:pPr>
              <a:buFontTx/>
              <a:buChar char="-"/>
            </a:pPr>
            <a:r>
              <a:rPr lang="es-ES" dirty="0"/>
              <a:t>Describió las reacciones que se llevan a cabo en los sistemas vivos para mantener estable las condiciones del medio interno.</a:t>
            </a:r>
          </a:p>
          <a:p>
            <a:r>
              <a:rPr lang="es-ES" dirty="0"/>
              <a:t> </a:t>
            </a:r>
          </a:p>
        </p:txBody>
      </p:sp>
      <p:pic>
        <p:nvPicPr>
          <p:cNvPr id="1027" name="Picture 3" descr="Homeostasis, estrÃ©s y medicina psicosomÃ¡tica | El Semanario Sin ..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3643314"/>
            <a:ext cx="190658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643306" y="3714752"/>
            <a:ext cx="3786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dirty="0"/>
              <a:t>1928</a:t>
            </a:r>
          </a:p>
          <a:p>
            <a:pPr>
              <a:buFontTx/>
              <a:buChar char="-"/>
            </a:pPr>
            <a:r>
              <a:rPr lang="es-ES" dirty="0"/>
              <a:t>Realizó experimentos en perros y gatos  para describir procesos de autorregulación.</a:t>
            </a:r>
          </a:p>
          <a:p>
            <a:r>
              <a:rPr lang="en-US" b="1" dirty="0"/>
              <a:t> </a:t>
            </a:r>
            <a:endParaRPr lang="es-ES" dirty="0"/>
          </a:p>
        </p:txBody>
      </p:sp>
      <p:pic>
        <p:nvPicPr>
          <p:cNvPr id="10" name="~PP406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/>
              <a:t>Tema 2: Mapa conceptual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142984"/>
            <a:ext cx="6568785" cy="542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143372" y="1857364"/>
            <a:ext cx="137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Homeostasis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000496" y="2428868"/>
            <a:ext cx="153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Medio interno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071934" y="3000372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Cambios en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928926" y="3857628"/>
            <a:ext cx="100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Sistemas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143372" y="3857628"/>
            <a:ext cx="96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Órganos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286380" y="3857628"/>
            <a:ext cx="83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Tejidos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572264" y="385762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Células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425656" y="4572008"/>
            <a:ext cx="278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Mecanismos homeostáticos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066919" y="5072074"/>
            <a:ext cx="107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Equilibrio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2143108" y="607220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Agua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127027" y="607220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Sales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198597" y="6072206"/>
            <a:ext cx="9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Glucosa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484481" y="607220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pH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6429388" y="6072206"/>
            <a:ext cx="138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Temperatura</a:t>
            </a:r>
          </a:p>
        </p:txBody>
      </p:sp>
      <p:pic>
        <p:nvPicPr>
          <p:cNvPr id="20" name="~PP290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/>
              <a:t>III- ÍTEM DE DESARROLLO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00105"/>
          </a:xfrm>
        </p:spPr>
        <p:txBody>
          <a:bodyPr/>
          <a:lstStyle/>
          <a:p>
            <a:pPr lvl="0">
              <a:buNone/>
            </a:pPr>
            <a:r>
              <a:rPr lang="es-ES" sz="2400" dirty="0"/>
              <a:t>1- Describa 2 funciones de la membrana plasmática respecto de la homeostasis</a:t>
            </a:r>
          </a:p>
          <a:p>
            <a:endParaRPr lang="es-ES" dirty="0"/>
          </a:p>
        </p:txBody>
      </p:sp>
      <p:pic>
        <p:nvPicPr>
          <p:cNvPr id="4" name="Picture 2070"/>
          <p:cNvPicPr>
            <a:picLocks noChangeAspect="1" noChangeArrowheads="1"/>
          </p:cNvPicPr>
          <p:nvPr/>
        </p:nvPicPr>
        <p:blipFill>
          <a:blip r:embed="rId6">
            <a:lum bright="-6000" contrast="12000"/>
          </a:blip>
          <a:srcRect/>
          <a:stretch>
            <a:fillRect/>
          </a:stretch>
        </p:blipFill>
        <p:spPr bwMode="auto">
          <a:xfrm>
            <a:off x="500034" y="2786058"/>
            <a:ext cx="3143272" cy="2106493"/>
          </a:xfrm>
          <a:prstGeom prst="rect">
            <a:avLst/>
          </a:prstGeom>
          <a:noFill/>
          <a:ln w="76200">
            <a:solidFill>
              <a:srgbClr val="84B5E3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643306" y="385762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Función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072066" y="3071810"/>
            <a:ext cx="12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Transporte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643702" y="2714620"/>
            <a:ext cx="78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Activo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643702" y="3429000"/>
            <a:ext cx="795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Pasivo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643834" y="2714620"/>
            <a:ext cx="10715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0070C0"/>
                </a:solidFill>
              </a:rPr>
              <a:t>Bomba </a:t>
            </a:r>
            <a:r>
              <a:rPr lang="es-ES" sz="1200" b="1" dirty="0" err="1">
                <a:solidFill>
                  <a:srgbClr val="0070C0"/>
                </a:solidFill>
              </a:rPr>
              <a:t>Na</a:t>
            </a:r>
            <a:r>
              <a:rPr lang="es-ES" sz="1200" b="1" dirty="0">
                <a:solidFill>
                  <a:srgbClr val="0070C0"/>
                </a:solidFill>
              </a:rPr>
              <a:t>-K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572396" y="3214686"/>
            <a:ext cx="12858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0070C0"/>
                </a:solidFill>
              </a:rPr>
              <a:t>Difusión simple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572396" y="3500438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0070C0"/>
                </a:solidFill>
              </a:rPr>
              <a:t>Difusión facilitada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7572396" y="3786190"/>
            <a:ext cx="10715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0070C0"/>
                </a:solidFill>
              </a:rPr>
              <a:t>Osmosis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044025" y="4774180"/>
            <a:ext cx="1528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Comunicación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786578" y="4304892"/>
            <a:ext cx="2269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00B050"/>
                </a:solidFill>
              </a:rPr>
              <a:t>Entre células adyacentes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6774406" y="5214950"/>
            <a:ext cx="122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A distancia</a:t>
            </a:r>
          </a:p>
        </p:txBody>
      </p:sp>
      <p:cxnSp>
        <p:nvCxnSpPr>
          <p:cNvPr id="20" name="19 Conector recto de flecha"/>
          <p:cNvCxnSpPr/>
          <p:nvPr/>
        </p:nvCxnSpPr>
        <p:spPr>
          <a:xfrm rot="5400000" flipH="1" flipV="1">
            <a:off x="4643438" y="3500438"/>
            <a:ext cx="57150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rot="16200000" flipH="1">
            <a:off x="4643438" y="4286256"/>
            <a:ext cx="57150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6" idx="3"/>
          </p:cNvCxnSpPr>
          <p:nvPr/>
        </p:nvCxnSpPr>
        <p:spPr>
          <a:xfrm flipV="1">
            <a:off x="6285347" y="3000372"/>
            <a:ext cx="429793" cy="25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endCxn id="8" idx="1"/>
          </p:cNvCxnSpPr>
          <p:nvPr/>
        </p:nvCxnSpPr>
        <p:spPr>
          <a:xfrm>
            <a:off x="6286512" y="3357562"/>
            <a:ext cx="357190" cy="25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V="1">
            <a:off x="6500826" y="4572008"/>
            <a:ext cx="357190" cy="386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>
            <a:off x="6500826" y="4958846"/>
            <a:ext cx="357190" cy="3989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42 Flecha derecha"/>
          <p:cNvSpPr/>
          <p:nvPr/>
        </p:nvSpPr>
        <p:spPr>
          <a:xfrm>
            <a:off x="7429520" y="2857496"/>
            <a:ext cx="21431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5" name="44 Conector recto de flecha"/>
          <p:cNvCxnSpPr>
            <a:stCxn id="8" idx="3"/>
          </p:cNvCxnSpPr>
          <p:nvPr/>
        </p:nvCxnSpPr>
        <p:spPr>
          <a:xfrm flipV="1">
            <a:off x="7438920" y="3429000"/>
            <a:ext cx="204914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47 Flecha derecha"/>
          <p:cNvSpPr/>
          <p:nvPr/>
        </p:nvSpPr>
        <p:spPr>
          <a:xfrm>
            <a:off x="7429520" y="3643314"/>
            <a:ext cx="21431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0" name="49 Conector recto de flecha"/>
          <p:cNvCxnSpPr/>
          <p:nvPr/>
        </p:nvCxnSpPr>
        <p:spPr>
          <a:xfrm>
            <a:off x="7438920" y="3685104"/>
            <a:ext cx="204914" cy="24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~PP9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43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229600" cy="785818"/>
          </a:xfrm>
        </p:spPr>
        <p:txBody>
          <a:bodyPr>
            <a:normAutofit fontScale="90000"/>
          </a:bodyPr>
          <a:lstStyle/>
          <a:p>
            <a:pPr lvl="0" algn="l"/>
            <a:br>
              <a:rPr lang="es-ES" sz="2000" dirty="0"/>
            </a:br>
            <a:br>
              <a:rPr lang="es-ES" sz="2000" dirty="0"/>
            </a:br>
            <a:br>
              <a:rPr lang="es-ES" sz="2000" dirty="0"/>
            </a:br>
            <a:r>
              <a:rPr lang="es-ES" sz="3600" dirty="0"/>
              <a:t>2- Respecto al medio interno responda: </a:t>
            </a:r>
            <a:br>
              <a:rPr lang="es-ES" sz="2000" dirty="0"/>
            </a:b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86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dirty="0"/>
              <a:t>a) Nombre dos líquidos que lo componen: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14348" y="3286124"/>
            <a:ext cx="2762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Medio interno o </a:t>
            </a:r>
            <a:r>
              <a:rPr lang="es-ES" sz="2400" b="1" dirty="0">
                <a:solidFill>
                  <a:srgbClr val="FF0000"/>
                </a:solidFill>
              </a:rPr>
              <a:t>LEC</a:t>
            </a:r>
            <a:br>
              <a:rPr lang="es-ES" sz="2400" b="1" dirty="0"/>
            </a:br>
            <a:r>
              <a:rPr lang="es-ES" sz="2000" b="1" dirty="0"/>
              <a:t>(</a:t>
            </a:r>
            <a:r>
              <a:rPr lang="es-ES" sz="2000" b="1" dirty="0">
                <a:solidFill>
                  <a:srgbClr val="FF0000"/>
                </a:solidFill>
              </a:rPr>
              <a:t>L</a:t>
            </a:r>
            <a:r>
              <a:rPr lang="es-ES" sz="2000" b="1" dirty="0"/>
              <a:t>íquido </a:t>
            </a:r>
            <a:r>
              <a:rPr lang="es-ES" sz="2000" b="1" dirty="0">
                <a:solidFill>
                  <a:srgbClr val="FF0000"/>
                </a:solidFill>
              </a:rPr>
              <a:t>E</a:t>
            </a:r>
            <a:r>
              <a:rPr lang="es-ES" sz="2000" b="1" dirty="0"/>
              <a:t>xtra </a:t>
            </a:r>
            <a:r>
              <a:rPr lang="es-ES" sz="2000" b="1" dirty="0">
                <a:solidFill>
                  <a:srgbClr val="FF0000"/>
                </a:solidFill>
              </a:rPr>
              <a:t>C</a:t>
            </a:r>
            <a:r>
              <a:rPr lang="es-ES" sz="2000" b="1" dirty="0"/>
              <a:t>elular)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429124" y="3038773"/>
            <a:ext cx="798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Linfa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429124" y="3467401"/>
            <a:ext cx="1184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Sinovial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429124" y="3896029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Tisular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429124" y="2500306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Plasma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429124" y="4263102"/>
            <a:ext cx="218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Cerebro espinal</a:t>
            </a:r>
          </a:p>
        </p:txBody>
      </p:sp>
      <p:sp>
        <p:nvSpPr>
          <p:cNvPr id="11" name="10 Flecha derecha"/>
          <p:cNvSpPr/>
          <p:nvPr/>
        </p:nvSpPr>
        <p:spPr>
          <a:xfrm rot="19075321">
            <a:off x="3451363" y="3081967"/>
            <a:ext cx="926080" cy="1116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Flecha derecha"/>
          <p:cNvSpPr/>
          <p:nvPr/>
        </p:nvSpPr>
        <p:spPr>
          <a:xfrm rot="20757513">
            <a:off x="3574769" y="3349522"/>
            <a:ext cx="926080" cy="1116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derecha"/>
          <p:cNvSpPr/>
          <p:nvPr/>
        </p:nvSpPr>
        <p:spPr>
          <a:xfrm rot="492436">
            <a:off x="3571253" y="3608983"/>
            <a:ext cx="926080" cy="1116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derecha"/>
          <p:cNvSpPr/>
          <p:nvPr/>
        </p:nvSpPr>
        <p:spPr>
          <a:xfrm rot="1987473">
            <a:off x="3489595" y="3859182"/>
            <a:ext cx="926080" cy="1116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lecha derecha"/>
          <p:cNvSpPr/>
          <p:nvPr/>
        </p:nvSpPr>
        <p:spPr>
          <a:xfrm rot="2758380">
            <a:off x="3399351" y="3959215"/>
            <a:ext cx="926080" cy="1116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~PP356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es-ES" dirty="0"/>
              <a:t>b) ¿Cómo participa la membrana en la formación del LEC? </a:t>
            </a:r>
          </a:p>
          <a:p>
            <a:pPr>
              <a:buFontTx/>
              <a:buChar char="-"/>
            </a:pPr>
            <a:r>
              <a:rPr lang="es-ES" dirty="0"/>
              <a:t>Regulando el </a:t>
            </a:r>
            <a:r>
              <a:rPr lang="es-ES" b="1" dirty="0">
                <a:solidFill>
                  <a:srgbClr val="FF0000"/>
                </a:solidFill>
              </a:rPr>
              <a:t>transporte</a:t>
            </a:r>
            <a:r>
              <a:rPr lang="es-ES" dirty="0"/>
              <a:t> de sustancias a través de ella con y sin gasto energético y la </a:t>
            </a:r>
            <a:r>
              <a:rPr lang="es-ES" b="1" dirty="0">
                <a:solidFill>
                  <a:srgbClr val="FF0000"/>
                </a:solidFill>
              </a:rPr>
              <a:t>comunicación celular</a:t>
            </a:r>
            <a:r>
              <a:rPr lang="es-ES" dirty="0"/>
              <a:t>.</a:t>
            </a:r>
          </a:p>
          <a:p>
            <a:pPr>
              <a:buFontTx/>
              <a:buChar char="-"/>
            </a:pPr>
            <a:endParaRPr lang="es-ES" dirty="0"/>
          </a:p>
          <a:p>
            <a:endParaRPr lang="es-ES" dirty="0"/>
          </a:p>
        </p:txBody>
      </p:sp>
      <p:pic>
        <p:nvPicPr>
          <p:cNvPr id="6" name="~PP336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s-ES" sz="3600" dirty="0"/>
            </a:br>
            <a:r>
              <a:rPr lang="es-ES" sz="3100" dirty="0"/>
              <a:t>3- Acerca de los subsistemas de relación responda:</a:t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71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400" dirty="0"/>
              <a:t>a) ¿Cuáles son y qué función tiene cada uno de ellos?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71472" y="3571876"/>
            <a:ext cx="142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Sistema de relación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857752" y="4000504"/>
            <a:ext cx="7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Tardía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428860" y="4214818"/>
            <a:ext cx="16430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</a:rPr>
              <a:t>Endocrino </a:t>
            </a:r>
            <a:r>
              <a:rPr lang="es-ES" sz="1600" b="1" dirty="0">
                <a:solidFill>
                  <a:srgbClr val="00B050"/>
                </a:solidFill>
              </a:rPr>
              <a:t>(Hormonas)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800817" y="2845354"/>
            <a:ext cx="177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Respuesta inicial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786314" y="3631172"/>
            <a:ext cx="159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Corta duración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285984" y="3071810"/>
            <a:ext cx="21431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Nervioso </a:t>
            </a:r>
            <a:r>
              <a:rPr lang="es-ES" sz="1600" b="1" dirty="0">
                <a:solidFill>
                  <a:srgbClr val="FF0000"/>
                </a:solidFill>
              </a:rPr>
              <a:t>(neurotransmisores)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802683" y="4786322"/>
            <a:ext cx="126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Prolongada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85786" y="5572140"/>
            <a:ext cx="77153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</a:rPr>
              <a:t>Las respuestas  neuroendocrinas son reguladas por mecanismos de retroalimentación principalmente negativo. </a:t>
            </a:r>
          </a:p>
          <a:p>
            <a:endParaRPr lang="es-ES" dirty="0"/>
          </a:p>
        </p:txBody>
      </p:sp>
      <p:sp>
        <p:nvSpPr>
          <p:cNvPr id="13" name="12 Flecha derecha"/>
          <p:cNvSpPr/>
          <p:nvPr/>
        </p:nvSpPr>
        <p:spPr>
          <a:xfrm rot="19613257">
            <a:off x="4247503" y="3170186"/>
            <a:ext cx="64294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derecha"/>
          <p:cNvSpPr/>
          <p:nvPr/>
        </p:nvSpPr>
        <p:spPr>
          <a:xfrm rot="2239656">
            <a:off x="4214810" y="3598575"/>
            <a:ext cx="64294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lecha derecha"/>
          <p:cNvSpPr/>
          <p:nvPr/>
        </p:nvSpPr>
        <p:spPr>
          <a:xfrm rot="20003857">
            <a:off x="4161409" y="4354991"/>
            <a:ext cx="64294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lecha derecha"/>
          <p:cNvSpPr/>
          <p:nvPr/>
        </p:nvSpPr>
        <p:spPr>
          <a:xfrm rot="2011776">
            <a:off x="4177134" y="4786322"/>
            <a:ext cx="64294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lecha derecha"/>
          <p:cNvSpPr/>
          <p:nvPr/>
        </p:nvSpPr>
        <p:spPr>
          <a:xfrm rot="19752743">
            <a:off x="1830335" y="3626676"/>
            <a:ext cx="64294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lecha derecha"/>
          <p:cNvSpPr/>
          <p:nvPr/>
        </p:nvSpPr>
        <p:spPr>
          <a:xfrm rot="1890821">
            <a:off x="1828615" y="4163270"/>
            <a:ext cx="64294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" name="~PP26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800" dirty="0"/>
              <a:t>b) Describa los mecanismos homeostáticos neuroendocrinos. </a:t>
            </a:r>
          </a:p>
          <a:p>
            <a:pPr lvl="0"/>
            <a:r>
              <a:rPr lang="es-ES" sz="2400" dirty="0"/>
              <a:t>Incluyen los siguientes componentes: </a:t>
            </a:r>
          </a:p>
          <a:p>
            <a:pPr lvl="0">
              <a:buFontTx/>
              <a:buChar char="-"/>
            </a:pPr>
            <a:r>
              <a:rPr lang="es-ES" sz="2400" dirty="0"/>
              <a:t>Receptor</a:t>
            </a:r>
          </a:p>
          <a:p>
            <a:pPr lvl="0">
              <a:buFontTx/>
              <a:buChar char="-"/>
            </a:pPr>
            <a:r>
              <a:rPr lang="es-ES" sz="2400" dirty="0"/>
              <a:t>vía aferente</a:t>
            </a:r>
          </a:p>
          <a:p>
            <a:pPr lvl="0">
              <a:buFontTx/>
              <a:buChar char="-"/>
            </a:pPr>
            <a:r>
              <a:rPr lang="es-ES" sz="2400" dirty="0"/>
              <a:t>centro integrador</a:t>
            </a:r>
          </a:p>
          <a:p>
            <a:pPr lvl="0">
              <a:buFontTx/>
              <a:buChar char="-"/>
            </a:pPr>
            <a:r>
              <a:rPr lang="es-ES" sz="2400" dirty="0"/>
              <a:t>vía eferente y </a:t>
            </a:r>
          </a:p>
          <a:p>
            <a:pPr lvl="0">
              <a:buFontTx/>
              <a:buChar char="-"/>
            </a:pPr>
            <a:r>
              <a:rPr lang="es-ES" sz="2400" dirty="0"/>
              <a:t>efector. </a:t>
            </a:r>
          </a:p>
          <a:p>
            <a:pPr>
              <a:buNone/>
            </a:pPr>
            <a:endParaRPr lang="es-ES" sz="2800" dirty="0"/>
          </a:p>
        </p:txBody>
      </p:sp>
      <p:sp>
        <p:nvSpPr>
          <p:cNvPr id="19458" name="AutoShape 2" descr="Presentación Endocri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9460" name="AutoShape 4" descr="Presentación Endocri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~PP15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4714884"/>
            <a:ext cx="8229600" cy="1143008"/>
          </a:xfrm>
        </p:spPr>
        <p:txBody>
          <a:bodyPr>
            <a:normAutofit lnSpcReduction="10000"/>
          </a:bodyPr>
          <a:lstStyle/>
          <a:p>
            <a:r>
              <a:rPr lang="es-ES" sz="1800" dirty="0"/>
              <a:t>En la regulación endocrina intervienen hormonas las que se unen a células blancos generando la respuesta hormonal. </a:t>
            </a:r>
          </a:p>
          <a:p>
            <a:r>
              <a:rPr lang="es-ES" sz="1800" dirty="0"/>
              <a:t>La regulación nerviosa implica la participación de una señal electroquímica y neurotransmisores.</a:t>
            </a:r>
          </a:p>
          <a:p>
            <a:endParaRPr lang="es-ES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928670"/>
            <a:ext cx="37844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Flecha arriba"/>
          <p:cNvSpPr/>
          <p:nvPr/>
        </p:nvSpPr>
        <p:spPr>
          <a:xfrm>
            <a:off x="1285852" y="2643182"/>
            <a:ext cx="142876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lecha abajo"/>
          <p:cNvSpPr/>
          <p:nvPr/>
        </p:nvSpPr>
        <p:spPr>
          <a:xfrm>
            <a:off x="1500166" y="571480"/>
            <a:ext cx="214314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derecha"/>
          <p:cNvSpPr/>
          <p:nvPr/>
        </p:nvSpPr>
        <p:spPr>
          <a:xfrm>
            <a:off x="2143108" y="928670"/>
            <a:ext cx="28575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derecha"/>
          <p:cNvSpPr/>
          <p:nvPr/>
        </p:nvSpPr>
        <p:spPr>
          <a:xfrm>
            <a:off x="3000364" y="928670"/>
            <a:ext cx="28575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derecha"/>
          <p:cNvSpPr/>
          <p:nvPr/>
        </p:nvSpPr>
        <p:spPr>
          <a:xfrm>
            <a:off x="2571736" y="928670"/>
            <a:ext cx="28575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Flecha izquierda"/>
          <p:cNvSpPr/>
          <p:nvPr/>
        </p:nvSpPr>
        <p:spPr>
          <a:xfrm>
            <a:off x="4143372" y="2000240"/>
            <a:ext cx="714380" cy="1428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411" name="Picture 3" descr="Qué es la sinapsis neuronal y tipos de sinapsi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357430"/>
            <a:ext cx="4067175" cy="1952625"/>
          </a:xfrm>
          <a:prstGeom prst="rect">
            <a:avLst/>
          </a:prstGeom>
          <a:noFill/>
        </p:spPr>
      </p:pic>
      <p:sp>
        <p:nvSpPr>
          <p:cNvPr id="17413" name="AutoShape 5" descr="Sinapsis: qué son, tipos y funci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7415" name="AutoShape 7" descr="Sinapsis: qué son, tipos y funci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7417" name="AutoShape 9" descr="Sinapsis: qué son, tipos y funci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419" name="Picture 11" descr="Sinapsis: qué son, tipos y funcione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571480"/>
            <a:ext cx="2286016" cy="1200158"/>
          </a:xfrm>
          <a:prstGeom prst="rect">
            <a:avLst/>
          </a:prstGeom>
          <a:noFill/>
        </p:spPr>
      </p:pic>
      <p:sp>
        <p:nvSpPr>
          <p:cNvPr id="18" name="17 Flecha abajo"/>
          <p:cNvSpPr/>
          <p:nvPr/>
        </p:nvSpPr>
        <p:spPr>
          <a:xfrm rot="1790509">
            <a:off x="6748773" y="2977492"/>
            <a:ext cx="62179" cy="5784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Flecha arriba"/>
          <p:cNvSpPr/>
          <p:nvPr/>
        </p:nvSpPr>
        <p:spPr>
          <a:xfrm>
            <a:off x="7026611" y="1643050"/>
            <a:ext cx="45719" cy="11430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lecha arriba"/>
          <p:cNvSpPr/>
          <p:nvPr/>
        </p:nvSpPr>
        <p:spPr>
          <a:xfrm>
            <a:off x="5857884" y="3643314"/>
            <a:ext cx="45719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lecha arriba"/>
          <p:cNvSpPr/>
          <p:nvPr/>
        </p:nvSpPr>
        <p:spPr>
          <a:xfrm>
            <a:off x="7643834" y="3857628"/>
            <a:ext cx="45719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~PP121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1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6.6|2.6|2.6|10.3|5.5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|10.4|9.3|10|13.7|2.1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.1|2.2|3.2|2.3|1.9|1.4|2.7|3.2|3.8|3|2.4|1.9|2.4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4.8|5.4|2.4|2.4|2.8|2.6|1.3|1.9|2.8|1.9|2.4|1.8|1.8|2.1|1.3|6.8|2.3|4|3.8|1.5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5.7|1.6|2.1|3.2|3.7|1.8|4.1|2.1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3.3|6.6|2.4|2.9|1.4|3.4|1.5|7.2|1.3|2.4|1.1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|5.5|6.1|6.5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9|2.9|4.7|5.5|2|1.4|1.5|15.5|12.8|5.1|5.4|8.7|1.4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2.7|16.2|2.5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404</Words>
  <Application>Microsoft Office PowerPoint</Application>
  <PresentationFormat>Presentación en pantalla (4:3)</PresentationFormat>
  <Paragraphs>89</Paragraphs>
  <Slides>13</Slides>
  <Notes>13</Notes>
  <HiddenSlides>0</HiddenSlides>
  <MMClips>13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Arial</vt:lpstr>
      <vt:lpstr>Calibri</vt:lpstr>
      <vt:lpstr>Tema de Office</vt:lpstr>
      <vt:lpstr>Retroalimentación guía 1</vt:lpstr>
      <vt:lpstr>Presentación de PowerPoint</vt:lpstr>
      <vt:lpstr>Tema 2: Mapa conceptual</vt:lpstr>
      <vt:lpstr>III- ÍTEM DE DESARROLLO</vt:lpstr>
      <vt:lpstr>   2- Respecto al medio interno responda:   </vt:lpstr>
      <vt:lpstr>Presentación de PowerPoint</vt:lpstr>
      <vt:lpstr> 3- Acerca de los subsistemas de relación responda: </vt:lpstr>
      <vt:lpstr>Presentación de PowerPoint</vt:lpstr>
      <vt:lpstr>Presentación de PowerPoint</vt:lpstr>
      <vt:lpstr>IV- Análisis de gráfico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Retroalimentación guía 1</dc:title>
  <dc:creator>Liceo 1 javiera carrera</dc:creator>
  <cp:lastModifiedBy>YaninnaLepin</cp:lastModifiedBy>
  <cp:revision>29</cp:revision>
  <dcterms:created xsi:type="dcterms:W3CDTF">2020-06-07T22:24:17Z</dcterms:created>
  <dcterms:modified xsi:type="dcterms:W3CDTF">2020-06-17T21:54:53Z</dcterms:modified>
</cp:coreProperties>
</file>