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m4a" ContentType="audi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8"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194"/>
  </p:normalViewPr>
  <p:slideViewPr>
    <p:cSldViewPr snapToGrid="0">
      <p:cViewPr varScale="1">
        <p:scale>
          <a:sx n="73" d="100"/>
          <a:sy n="73" d="100"/>
        </p:scale>
        <p:origin x="9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6318C5-6A86-4BF9-BFE1-9A334DC7EB74}" type="datetimeFigureOut">
              <a:rPr lang="en-IE" smtClean="0"/>
              <a:t>15/06/2020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0B44ACD-C957-4567-AB65-5D5604C56954}" type="slidenum">
              <a:rPr lang="en-IE" smtClean="0"/>
              <a:t>‹Nr.›</a:t>
            </a:fld>
            <a:endParaRPr lang="en-IE"/>
          </a:p>
        </p:txBody>
      </p:sp>
    </p:spTree>
    <p:extLst>
      <p:ext uri="{BB962C8B-B14F-4D97-AF65-F5344CB8AC3E}">
        <p14:creationId xmlns:p14="http://schemas.microsoft.com/office/powerpoint/2010/main" val="242899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318C5-6A86-4BF9-BFE1-9A334DC7EB74}" type="datetimeFigureOut">
              <a:rPr lang="en-IE" smtClean="0"/>
              <a:t>15/06/2020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0B44ACD-C957-4567-AB65-5D5604C56954}" type="slidenum">
              <a:rPr lang="en-IE" smtClean="0"/>
              <a:t>‹Nr.›</a:t>
            </a:fld>
            <a:endParaRPr lang="en-IE"/>
          </a:p>
        </p:txBody>
      </p:sp>
    </p:spTree>
    <p:extLst>
      <p:ext uri="{BB962C8B-B14F-4D97-AF65-F5344CB8AC3E}">
        <p14:creationId xmlns:p14="http://schemas.microsoft.com/office/powerpoint/2010/main" val="271356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318C5-6A86-4BF9-BFE1-9A334DC7EB74}" type="datetimeFigureOut">
              <a:rPr lang="en-IE" smtClean="0"/>
              <a:t>15/06/2020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0B44ACD-C957-4567-AB65-5D5604C56954}" type="slidenum">
              <a:rPr lang="en-IE" smtClean="0"/>
              <a:t>‹Nr.›</a:t>
            </a:fld>
            <a:endParaRPr lang="en-I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393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318C5-6A86-4BF9-BFE1-9A334DC7EB74}" type="datetimeFigureOut">
              <a:rPr lang="en-IE" smtClean="0"/>
              <a:t>15/06/2020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0B44ACD-C957-4567-AB65-5D5604C56954}" type="slidenum">
              <a:rPr lang="en-IE" smtClean="0"/>
              <a:t>‹Nr.›</a:t>
            </a:fld>
            <a:endParaRPr lang="en-IE"/>
          </a:p>
        </p:txBody>
      </p:sp>
    </p:spTree>
    <p:extLst>
      <p:ext uri="{BB962C8B-B14F-4D97-AF65-F5344CB8AC3E}">
        <p14:creationId xmlns:p14="http://schemas.microsoft.com/office/powerpoint/2010/main" val="318889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318C5-6A86-4BF9-BFE1-9A334DC7EB74}" type="datetimeFigureOut">
              <a:rPr lang="en-IE" smtClean="0"/>
              <a:t>15/06/2020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0B44ACD-C957-4567-AB65-5D5604C56954}" type="slidenum">
              <a:rPr lang="en-IE" smtClean="0"/>
              <a:t>‹Nr.›</a:t>
            </a:fld>
            <a:endParaRPr lang="en-I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807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318C5-6A86-4BF9-BFE1-9A334DC7EB74}" type="datetimeFigureOut">
              <a:rPr lang="en-IE" smtClean="0"/>
              <a:t>15/06/2020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0B44ACD-C957-4567-AB65-5D5604C56954}" type="slidenum">
              <a:rPr lang="en-IE" smtClean="0"/>
              <a:t>‹Nr.›</a:t>
            </a:fld>
            <a:endParaRPr lang="en-IE"/>
          </a:p>
        </p:txBody>
      </p:sp>
    </p:spTree>
    <p:extLst>
      <p:ext uri="{BB962C8B-B14F-4D97-AF65-F5344CB8AC3E}">
        <p14:creationId xmlns:p14="http://schemas.microsoft.com/office/powerpoint/2010/main" val="1589014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6318C5-6A86-4BF9-BFE1-9A334DC7EB74}" type="datetimeFigureOut">
              <a:rPr lang="en-IE" smtClean="0"/>
              <a:t>15/06/2020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0B44ACD-C957-4567-AB65-5D5604C56954}" type="slidenum">
              <a:rPr lang="en-IE" smtClean="0"/>
              <a:t>‹Nr.›</a:t>
            </a:fld>
            <a:endParaRPr lang="en-IE"/>
          </a:p>
        </p:txBody>
      </p:sp>
    </p:spTree>
    <p:extLst>
      <p:ext uri="{BB962C8B-B14F-4D97-AF65-F5344CB8AC3E}">
        <p14:creationId xmlns:p14="http://schemas.microsoft.com/office/powerpoint/2010/main" val="1678844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6318C5-6A86-4BF9-BFE1-9A334DC7EB74}" type="datetimeFigureOut">
              <a:rPr lang="en-IE" smtClean="0"/>
              <a:t>15/06/2020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0B44ACD-C957-4567-AB65-5D5604C56954}" type="slidenum">
              <a:rPr lang="en-IE" smtClean="0"/>
              <a:t>‹Nr.›</a:t>
            </a:fld>
            <a:endParaRPr lang="en-IE"/>
          </a:p>
        </p:txBody>
      </p:sp>
    </p:spTree>
    <p:extLst>
      <p:ext uri="{BB962C8B-B14F-4D97-AF65-F5344CB8AC3E}">
        <p14:creationId xmlns:p14="http://schemas.microsoft.com/office/powerpoint/2010/main" val="136818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6318C5-6A86-4BF9-BFE1-9A334DC7EB74}" type="datetimeFigureOut">
              <a:rPr lang="en-IE" smtClean="0"/>
              <a:t>15/06/2020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0B44ACD-C957-4567-AB65-5D5604C56954}" type="slidenum">
              <a:rPr lang="en-IE" smtClean="0"/>
              <a:t>‹Nr.›</a:t>
            </a:fld>
            <a:endParaRPr lang="en-IE"/>
          </a:p>
        </p:txBody>
      </p:sp>
    </p:spTree>
    <p:extLst>
      <p:ext uri="{BB962C8B-B14F-4D97-AF65-F5344CB8AC3E}">
        <p14:creationId xmlns:p14="http://schemas.microsoft.com/office/powerpoint/2010/main" val="271992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318C5-6A86-4BF9-BFE1-9A334DC7EB74}" type="datetimeFigureOut">
              <a:rPr lang="en-IE" smtClean="0"/>
              <a:t>15/06/2020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0B44ACD-C957-4567-AB65-5D5604C56954}" type="slidenum">
              <a:rPr lang="en-IE" smtClean="0"/>
              <a:t>‹Nr.›</a:t>
            </a:fld>
            <a:endParaRPr lang="en-IE"/>
          </a:p>
        </p:txBody>
      </p:sp>
    </p:spTree>
    <p:extLst>
      <p:ext uri="{BB962C8B-B14F-4D97-AF65-F5344CB8AC3E}">
        <p14:creationId xmlns:p14="http://schemas.microsoft.com/office/powerpoint/2010/main" val="362974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6318C5-6A86-4BF9-BFE1-9A334DC7EB74}" type="datetimeFigureOut">
              <a:rPr lang="en-IE" smtClean="0"/>
              <a:t>15/06/2020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0B44ACD-C957-4567-AB65-5D5604C56954}" type="slidenum">
              <a:rPr lang="en-IE" smtClean="0"/>
              <a:t>‹Nr.›</a:t>
            </a:fld>
            <a:endParaRPr lang="en-IE"/>
          </a:p>
        </p:txBody>
      </p:sp>
    </p:spTree>
    <p:extLst>
      <p:ext uri="{BB962C8B-B14F-4D97-AF65-F5344CB8AC3E}">
        <p14:creationId xmlns:p14="http://schemas.microsoft.com/office/powerpoint/2010/main" val="36270122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6318C5-6A86-4BF9-BFE1-9A334DC7EB74}" type="datetimeFigureOut">
              <a:rPr lang="en-IE" smtClean="0"/>
              <a:t>15/06/2020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B0B44ACD-C957-4567-AB65-5D5604C56954}" type="slidenum">
              <a:rPr lang="en-IE" smtClean="0"/>
              <a:t>‹Nr.›</a:t>
            </a:fld>
            <a:endParaRPr lang="en-IE"/>
          </a:p>
        </p:txBody>
      </p:sp>
    </p:spTree>
    <p:extLst>
      <p:ext uri="{BB962C8B-B14F-4D97-AF65-F5344CB8AC3E}">
        <p14:creationId xmlns:p14="http://schemas.microsoft.com/office/powerpoint/2010/main" val="258723492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6318C5-6A86-4BF9-BFE1-9A334DC7EB74}" type="datetimeFigureOut">
              <a:rPr lang="en-IE" smtClean="0"/>
              <a:t>15/06/2020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B0B44ACD-C957-4567-AB65-5D5604C56954}" type="slidenum">
              <a:rPr lang="en-IE" smtClean="0"/>
              <a:t>‹Nr.›</a:t>
            </a:fld>
            <a:endParaRPr lang="en-IE"/>
          </a:p>
        </p:txBody>
      </p:sp>
    </p:spTree>
    <p:extLst>
      <p:ext uri="{BB962C8B-B14F-4D97-AF65-F5344CB8AC3E}">
        <p14:creationId xmlns:p14="http://schemas.microsoft.com/office/powerpoint/2010/main" val="424446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318C5-6A86-4BF9-BFE1-9A334DC7EB74}" type="datetimeFigureOut">
              <a:rPr lang="en-IE" smtClean="0"/>
              <a:t>15/06/2020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B0B44ACD-C957-4567-AB65-5D5604C56954}" type="slidenum">
              <a:rPr lang="en-IE" smtClean="0"/>
              <a:t>‹Nr.›</a:t>
            </a:fld>
            <a:endParaRPr lang="en-IE"/>
          </a:p>
        </p:txBody>
      </p:sp>
    </p:spTree>
    <p:extLst>
      <p:ext uri="{BB962C8B-B14F-4D97-AF65-F5344CB8AC3E}">
        <p14:creationId xmlns:p14="http://schemas.microsoft.com/office/powerpoint/2010/main" val="341945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6318C5-6A86-4BF9-BFE1-9A334DC7EB74}" type="datetimeFigureOut">
              <a:rPr lang="en-IE" smtClean="0"/>
              <a:t>15/06/2020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0B44ACD-C957-4567-AB65-5D5604C56954}" type="slidenum">
              <a:rPr lang="en-IE" smtClean="0"/>
              <a:t>‹Nr.›</a:t>
            </a:fld>
            <a:endParaRPr lang="en-IE"/>
          </a:p>
        </p:txBody>
      </p:sp>
    </p:spTree>
    <p:extLst>
      <p:ext uri="{BB962C8B-B14F-4D97-AF65-F5344CB8AC3E}">
        <p14:creationId xmlns:p14="http://schemas.microsoft.com/office/powerpoint/2010/main" val="20969566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0B44ACD-C957-4567-AB65-5D5604C56954}" type="slidenum">
              <a:rPr lang="en-IE" smtClean="0"/>
              <a:t>‹Nr.›</a:t>
            </a:fld>
            <a:endParaRPr lang="en-IE"/>
          </a:p>
        </p:txBody>
      </p:sp>
      <p:sp>
        <p:nvSpPr>
          <p:cNvPr id="5" name="Date Placeholder 4"/>
          <p:cNvSpPr>
            <a:spLocks noGrp="1"/>
          </p:cNvSpPr>
          <p:nvPr>
            <p:ph type="dt" sz="half" idx="10"/>
          </p:nvPr>
        </p:nvSpPr>
        <p:spPr/>
        <p:txBody>
          <a:bodyPr/>
          <a:lstStyle/>
          <a:p>
            <a:fld id="{256318C5-6A86-4BF9-BFE1-9A334DC7EB74}" type="datetimeFigureOut">
              <a:rPr lang="en-IE" smtClean="0"/>
              <a:t>15/06/2020</a:t>
            </a:fld>
            <a:endParaRPr lang="en-IE"/>
          </a:p>
        </p:txBody>
      </p:sp>
    </p:spTree>
    <p:extLst>
      <p:ext uri="{BB962C8B-B14F-4D97-AF65-F5344CB8AC3E}">
        <p14:creationId xmlns:p14="http://schemas.microsoft.com/office/powerpoint/2010/main" val="20379839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6318C5-6A86-4BF9-BFE1-9A334DC7EB74}" type="datetimeFigureOut">
              <a:rPr lang="en-IE" smtClean="0"/>
              <a:t>15/06/2020</a:t>
            </a:fld>
            <a:endParaRPr lang="en-I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B44ACD-C957-4567-AB65-5D5604C56954}" type="slidenum">
              <a:rPr lang="en-IE" smtClean="0"/>
              <a:t>‹Nr.›</a:t>
            </a:fld>
            <a:endParaRPr lang="en-IE"/>
          </a:p>
        </p:txBody>
      </p:sp>
    </p:spTree>
    <p:extLst>
      <p:ext uri="{BB962C8B-B14F-4D97-AF65-F5344CB8AC3E}">
        <p14:creationId xmlns:p14="http://schemas.microsoft.com/office/powerpoint/2010/main" val="300159010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jpg"/><Relationship Id="rId5" Type="http://schemas.openxmlformats.org/officeDocument/2006/relationships/image" Target="../media/image4.png"/><Relationship Id="rId1" Type="http://schemas.microsoft.com/office/2007/relationships/media" Target="../media/media1.m4a"/><Relationship Id="rId2" Type="http://schemas.openxmlformats.org/officeDocument/2006/relationships/audio" Target="../media/media1.m4a"/></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jpg"/><Relationship Id="rId5" Type="http://schemas.openxmlformats.org/officeDocument/2006/relationships/image" Target="../media/image4.png"/><Relationship Id="rId1" Type="http://schemas.microsoft.com/office/2007/relationships/media" Target="../media/media2.m4a"/><Relationship Id="rId2" Type="http://schemas.openxmlformats.org/officeDocument/2006/relationships/audio" Target="../media/media2.m4a"/></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jpg"/><Relationship Id="rId5" Type="http://schemas.openxmlformats.org/officeDocument/2006/relationships/image" Target="../media/image4.png"/><Relationship Id="rId1" Type="http://schemas.microsoft.com/office/2007/relationships/media" Target="../media/media3.m4a"/><Relationship Id="rId2" Type="http://schemas.openxmlformats.org/officeDocument/2006/relationships/audio" Target="../media/media3.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jpg"/><Relationship Id="rId5" Type="http://schemas.openxmlformats.org/officeDocument/2006/relationships/image" Target="../media/image5.jpg"/><Relationship Id="rId6" Type="http://schemas.openxmlformats.org/officeDocument/2006/relationships/image" Target="../media/image4.png"/><Relationship Id="rId1" Type="http://schemas.microsoft.com/office/2007/relationships/media" Target="../media/media4.m4a"/><Relationship Id="rId2" Type="http://schemas.openxmlformats.org/officeDocument/2006/relationships/audio" Target="../media/media4.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tree&#10;&#10;Description automatically generated">
            <a:extLst>
              <a:ext uri="{FF2B5EF4-FFF2-40B4-BE49-F238E27FC236}">
                <a16:creationId xmlns="" xmlns:a16="http://schemas.microsoft.com/office/drawing/2014/main" id="{CBD42BC2-CDB5-4391-82BE-BA5EC5B4E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3" y="1689995"/>
            <a:ext cx="4669281" cy="5257800"/>
          </a:xfrm>
          <a:prstGeom prst="rect">
            <a:avLst/>
          </a:prstGeom>
        </p:spPr>
      </p:pic>
      <p:sp>
        <p:nvSpPr>
          <p:cNvPr id="3" name="Subtitle 2">
            <a:extLst>
              <a:ext uri="{FF2B5EF4-FFF2-40B4-BE49-F238E27FC236}">
                <a16:creationId xmlns="" xmlns:a16="http://schemas.microsoft.com/office/drawing/2014/main" id="{614EC66E-D4B2-4569-BE9A-C0E9444B678B}"/>
              </a:ext>
            </a:extLst>
          </p:cNvPr>
          <p:cNvSpPr>
            <a:spLocks noGrp="1"/>
          </p:cNvSpPr>
          <p:nvPr>
            <p:ph type="subTitle" idx="1"/>
          </p:nvPr>
        </p:nvSpPr>
        <p:spPr>
          <a:xfrm>
            <a:off x="3543301" y="3994446"/>
            <a:ext cx="7766936" cy="1645117"/>
          </a:xfrm>
        </p:spPr>
        <p:txBody>
          <a:bodyPr>
            <a:normAutofit lnSpcReduction="10000"/>
          </a:bodyPr>
          <a:lstStyle/>
          <a:p>
            <a:r>
              <a:rPr lang="x-none" sz="2400" dirty="0"/>
              <a:t>NIVEL </a:t>
            </a:r>
            <a:r>
              <a:rPr lang="x-none" sz="2400" dirty="0" err="1"/>
              <a:t>IV°MEDIO</a:t>
            </a:r>
            <a:endParaRPr lang="x-none" sz="2400" dirty="0"/>
          </a:p>
          <a:p>
            <a:r>
              <a:rPr lang="es-CL" dirty="0"/>
              <a:t>CONFECCIÓN DE PPT INFORMATIVO</a:t>
            </a:r>
          </a:p>
          <a:p>
            <a:r>
              <a:rPr lang="es-CL" dirty="0"/>
              <a:t>Departamento de Filosofía </a:t>
            </a:r>
          </a:p>
          <a:p>
            <a:r>
              <a:rPr lang="en-IE" dirty="0"/>
              <a:t>M. </a:t>
            </a:r>
            <a:r>
              <a:rPr lang="en-IE" dirty="0" err="1"/>
              <a:t>Acuña</a:t>
            </a:r>
            <a:r>
              <a:rPr lang="en-IE" dirty="0"/>
              <a:t>, R. </a:t>
            </a:r>
            <a:r>
              <a:rPr lang="en-IE" dirty="0" err="1"/>
              <a:t>Gárate</a:t>
            </a:r>
            <a:r>
              <a:rPr lang="en-IE" dirty="0"/>
              <a:t>, L. Quiroz</a:t>
            </a:r>
          </a:p>
          <a:p>
            <a:endParaRPr lang="en-IE" dirty="0"/>
          </a:p>
        </p:txBody>
      </p:sp>
      <p:sp>
        <p:nvSpPr>
          <p:cNvPr id="4" name="Rectangle 3">
            <a:extLst>
              <a:ext uri="{FF2B5EF4-FFF2-40B4-BE49-F238E27FC236}">
                <a16:creationId xmlns="" xmlns:a16="http://schemas.microsoft.com/office/drawing/2014/main" id="{4A51377B-5677-4E15-B778-321AB3720A50}"/>
              </a:ext>
            </a:extLst>
          </p:cNvPr>
          <p:cNvSpPr/>
          <p:nvPr/>
        </p:nvSpPr>
        <p:spPr>
          <a:xfrm>
            <a:off x="4222327" y="1856402"/>
            <a:ext cx="7254703" cy="1938992"/>
          </a:xfrm>
          <a:prstGeom prst="rect">
            <a:avLst/>
          </a:prstGeom>
          <a:noFill/>
        </p:spPr>
        <p:txBody>
          <a:bodyPr wrap="square" lIns="91440" tIns="45720" rIns="91440" bIns="45720">
            <a:spAutoFit/>
          </a:bodyPr>
          <a:lstStyle/>
          <a:p>
            <a:pPr algn="ctr"/>
            <a:r>
              <a:rPr lang="x-none" sz="6000" b="1" dirty="0">
                <a:ln w="22225">
                  <a:solidFill>
                    <a:schemeClr val="accent2"/>
                  </a:solidFill>
                  <a:prstDash val="solid"/>
                </a:ln>
                <a:solidFill>
                  <a:schemeClr val="accent2">
                    <a:lumMod val="40000"/>
                    <a:lumOff val="60000"/>
                  </a:schemeClr>
                </a:solidFill>
              </a:rPr>
              <a:t>Retroalimentación </a:t>
            </a:r>
          </a:p>
          <a:p>
            <a:pPr algn="ctr"/>
            <a:r>
              <a:rPr lang="x-none" sz="6000" b="1" dirty="0">
                <a:ln w="22225">
                  <a:solidFill>
                    <a:schemeClr val="accent2"/>
                  </a:solidFill>
                  <a:prstDash val="solid"/>
                </a:ln>
                <a:solidFill>
                  <a:schemeClr val="accent2">
                    <a:lumMod val="40000"/>
                    <a:lumOff val="60000"/>
                  </a:schemeClr>
                </a:solidFill>
              </a:rPr>
              <a:t>1°entrega Filosofía </a:t>
            </a:r>
            <a:endParaRPr lang="en-IE" sz="6000" b="1" dirty="0">
              <a:ln w="22225">
                <a:solidFill>
                  <a:schemeClr val="accent2"/>
                </a:solidFill>
                <a:prstDash val="solid"/>
              </a:ln>
              <a:solidFill>
                <a:schemeClr val="accent2">
                  <a:lumMod val="40000"/>
                  <a:lumOff val="60000"/>
                </a:schemeClr>
              </a:solidFill>
            </a:endParaRPr>
          </a:p>
        </p:txBody>
      </p:sp>
      <p:pic>
        <p:nvPicPr>
          <p:cNvPr id="8" name="Picture 7" descr="Liceo n.º 1 Javiera Carrera - Wikipedia, la enciclopedia libre">
            <a:extLst>
              <a:ext uri="{FF2B5EF4-FFF2-40B4-BE49-F238E27FC236}">
                <a16:creationId xmlns="" xmlns:a16="http://schemas.microsoft.com/office/drawing/2014/main" id="{0D065657-8BC3-40DE-97B4-B0520179450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21542" y="2099383"/>
            <a:ext cx="1506220" cy="145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202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B29BDDF2-066D-49CB-91F9-A55E203C5A74}"/>
              </a:ext>
            </a:extLst>
          </p:cNvPr>
          <p:cNvGraphicFramePr>
            <a:graphicFrameLocks noGrp="1"/>
          </p:cNvGraphicFramePr>
          <p:nvPr>
            <p:extLst>
              <p:ext uri="{D42A27DB-BD31-4B8C-83A1-F6EECF244321}">
                <p14:modId xmlns:p14="http://schemas.microsoft.com/office/powerpoint/2010/main" val="829372237"/>
              </p:ext>
            </p:extLst>
          </p:nvPr>
        </p:nvGraphicFramePr>
        <p:xfrm>
          <a:off x="942975" y="1194070"/>
          <a:ext cx="10172700" cy="2415905"/>
        </p:xfrm>
        <a:graphic>
          <a:graphicData uri="http://schemas.openxmlformats.org/drawingml/2006/table">
            <a:tbl>
              <a:tblPr firstRow="1" firstCol="1" bandRow="1">
                <a:tableStyleId>{5C22544A-7EE6-4342-B048-85BDC9FD1C3A}</a:tableStyleId>
              </a:tblPr>
              <a:tblGrid>
                <a:gridCol w="1790236">
                  <a:extLst>
                    <a:ext uri="{9D8B030D-6E8A-4147-A177-3AD203B41FA5}">
                      <a16:colId xmlns="" xmlns:a16="http://schemas.microsoft.com/office/drawing/2014/main" val="1348052014"/>
                    </a:ext>
                  </a:extLst>
                </a:gridCol>
                <a:gridCol w="7177952">
                  <a:extLst>
                    <a:ext uri="{9D8B030D-6E8A-4147-A177-3AD203B41FA5}">
                      <a16:colId xmlns="" xmlns:a16="http://schemas.microsoft.com/office/drawing/2014/main" val="3989549198"/>
                    </a:ext>
                  </a:extLst>
                </a:gridCol>
                <a:gridCol w="1204512">
                  <a:extLst>
                    <a:ext uri="{9D8B030D-6E8A-4147-A177-3AD203B41FA5}">
                      <a16:colId xmlns="" xmlns:a16="http://schemas.microsoft.com/office/drawing/2014/main" val="2453230748"/>
                    </a:ext>
                  </a:extLst>
                </a:gridCol>
              </a:tblGrid>
              <a:tr h="414777">
                <a:tc>
                  <a:txBody>
                    <a:bodyPr/>
                    <a:lstStyle/>
                    <a:p>
                      <a:pPr>
                        <a:lnSpc>
                          <a:spcPct val="107000"/>
                        </a:lnSpc>
                        <a:spcAft>
                          <a:spcPts val="0"/>
                        </a:spcAft>
                      </a:pPr>
                      <a:r>
                        <a:rPr lang="es-CL" sz="1400">
                          <a:effectLst/>
                        </a:rPr>
                        <a:t>Aspecto</a:t>
                      </a:r>
                      <a:endParaRPr lang="en-IE"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dirty="0">
                          <a:effectLst/>
                        </a:rPr>
                        <a:t>Indicador</a:t>
                      </a:r>
                      <a:endParaRPr lang="en-I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100">
                          <a:effectLst/>
                        </a:rPr>
                        <a:t>Puntaje</a:t>
                      </a:r>
                      <a:endParaRPr lang="en-IE"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1902203561"/>
                  </a:ext>
                </a:extLst>
              </a:tr>
              <a:tr h="594872">
                <a:tc>
                  <a:txBody>
                    <a:bodyPr/>
                    <a:lstStyle/>
                    <a:p>
                      <a:pPr>
                        <a:lnSpc>
                          <a:spcPct val="107000"/>
                        </a:lnSpc>
                        <a:spcAft>
                          <a:spcPts val="0"/>
                        </a:spcAft>
                      </a:pPr>
                      <a:r>
                        <a:rPr lang="es-CL" sz="1400" dirty="0">
                          <a:effectLst/>
                        </a:rPr>
                        <a:t>1)Confección </a:t>
                      </a:r>
                      <a:endParaRPr lang="en-I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dirty="0">
                          <a:effectLst/>
                        </a:rPr>
                        <a:t>El PPT cumple con la cantidad de diapositivas requeridas (15 diapositivas, 0.2 pts. por c/u)</a:t>
                      </a:r>
                      <a:endParaRPr lang="en-I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a:effectLst/>
                        </a:rPr>
                        <a:t>3 puntos</a:t>
                      </a:r>
                      <a:endParaRPr lang="en-IE"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3259197959"/>
                  </a:ext>
                </a:extLst>
              </a:tr>
              <a:tr h="561975">
                <a:tc>
                  <a:txBody>
                    <a:bodyPr/>
                    <a:lstStyle/>
                    <a:p>
                      <a:pPr>
                        <a:lnSpc>
                          <a:spcPct val="107000"/>
                        </a:lnSpc>
                        <a:spcAft>
                          <a:spcPts val="0"/>
                        </a:spcAft>
                      </a:pPr>
                      <a:r>
                        <a:rPr lang="es-CL" sz="1400" dirty="0">
                          <a:effectLst/>
                        </a:rPr>
                        <a:t> </a:t>
                      </a:r>
                      <a:endParaRPr lang="en-I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a:effectLst/>
                        </a:rPr>
                        <a:t>El PPT incorpora imágenes que corresponden a la temática tratada (mínimo 10, 0.2 pts. por imagen)</a:t>
                      </a:r>
                      <a:endParaRPr lang="en-IE"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a:effectLst/>
                        </a:rPr>
                        <a:t>2 puntos</a:t>
                      </a:r>
                      <a:endParaRPr lang="en-IE" sz="1400">
                        <a:effectLst/>
                      </a:endParaRPr>
                    </a:p>
                    <a:p>
                      <a:pPr>
                        <a:lnSpc>
                          <a:spcPct val="107000"/>
                        </a:lnSpc>
                        <a:spcAft>
                          <a:spcPts val="0"/>
                        </a:spcAft>
                      </a:pPr>
                      <a:r>
                        <a:rPr lang="es-CL" sz="1400">
                          <a:effectLst/>
                        </a:rPr>
                        <a:t> </a:t>
                      </a:r>
                      <a:endParaRPr lang="en-IE"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2978460120"/>
                  </a:ext>
                </a:extLst>
              </a:tr>
              <a:tr h="429504">
                <a:tc>
                  <a:txBody>
                    <a:bodyPr/>
                    <a:lstStyle/>
                    <a:p>
                      <a:pPr>
                        <a:lnSpc>
                          <a:spcPct val="107000"/>
                        </a:lnSpc>
                        <a:spcAft>
                          <a:spcPts val="0"/>
                        </a:spcAft>
                      </a:pPr>
                      <a:r>
                        <a:rPr lang="es-CL" sz="1400">
                          <a:effectLst/>
                        </a:rPr>
                        <a:t> </a:t>
                      </a:r>
                      <a:endParaRPr lang="en-IE"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dirty="0">
                          <a:effectLst/>
                        </a:rPr>
                        <a:t>Presenta diversos tamaños de letra en relación a títulos, subtítulos e información</a:t>
                      </a:r>
                      <a:endParaRPr lang="en-I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a:effectLst/>
                        </a:rPr>
                        <a:t>1 punto</a:t>
                      </a:r>
                      <a:endParaRPr lang="en-IE"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507133326"/>
                  </a:ext>
                </a:extLst>
              </a:tr>
              <a:tr h="414777">
                <a:tc>
                  <a:txBody>
                    <a:bodyPr/>
                    <a:lstStyle/>
                    <a:p>
                      <a:pPr>
                        <a:lnSpc>
                          <a:spcPct val="107000"/>
                        </a:lnSpc>
                        <a:spcAft>
                          <a:spcPts val="0"/>
                        </a:spcAft>
                      </a:pPr>
                      <a:r>
                        <a:rPr lang="es-CL" sz="1400">
                          <a:effectLst/>
                        </a:rPr>
                        <a:t> </a:t>
                      </a:r>
                      <a:endParaRPr lang="en-IE"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dirty="0">
                          <a:effectLst/>
                        </a:rPr>
                        <a:t>La primera diapositiva corresponde a la portada, que incluye integrantes del grupo</a:t>
                      </a:r>
                      <a:endParaRPr lang="en-I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dirty="0">
                          <a:effectLst/>
                        </a:rPr>
                        <a:t>1 punto</a:t>
                      </a:r>
                      <a:endParaRPr lang="en-I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3874054276"/>
                  </a:ext>
                </a:extLst>
              </a:tr>
            </a:tbl>
          </a:graphicData>
        </a:graphic>
      </p:graphicFrame>
      <p:sp>
        <p:nvSpPr>
          <p:cNvPr id="5" name="Rectangle 4">
            <a:extLst>
              <a:ext uri="{FF2B5EF4-FFF2-40B4-BE49-F238E27FC236}">
                <a16:creationId xmlns="" xmlns:a16="http://schemas.microsoft.com/office/drawing/2014/main" id="{A5C05D11-6563-49DA-8997-26D6DFEDCBF9}"/>
              </a:ext>
            </a:extLst>
          </p:cNvPr>
          <p:cNvSpPr/>
          <p:nvPr/>
        </p:nvSpPr>
        <p:spPr>
          <a:xfrm>
            <a:off x="1104900" y="104775"/>
            <a:ext cx="9705975" cy="769441"/>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en-US" sz="4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Aspecto</a:t>
            </a: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1: </a:t>
            </a:r>
            <a:r>
              <a:rPr lang="en-US" sz="4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Confección</a:t>
            </a: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del PPT</a:t>
            </a:r>
            <a:endPar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TextBox 5">
            <a:extLst>
              <a:ext uri="{FF2B5EF4-FFF2-40B4-BE49-F238E27FC236}">
                <a16:creationId xmlns="" xmlns:a16="http://schemas.microsoft.com/office/drawing/2014/main" id="{7570F1EA-87A2-4E1C-A9B8-226F5F390B1F}"/>
              </a:ext>
            </a:extLst>
          </p:cNvPr>
          <p:cNvSpPr txBox="1"/>
          <p:nvPr/>
        </p:nvSpPr>
        <p:spPr>
          <a:xfrm>
            <a:off x="942975" y="4038600"/>
            <a:ext cx="10172700" cy="2339102"/>
          </a:xfrm>
          <a:prstGeom prst="rect">
            <a:avLst/>
          </a:prstGeom>
          <a:noFill/>
        </p:spPr>
        <p:txBody>
          <a:bodyPr wrap="square" rtlCol="0">
            <a:spAutoFit/>
          </a:bodyPr>
          <a:lstStyle/>
          <a:p>
            <a:r>
              <a:rPr lang="x-none" sz="2000" dirty="0">
                <a:solidFill>
                  <a:schemeClr val="bg1"/>
                </a:solidFill>
              </a:rPr>
              <a:t>OBSERVACIONES GENERALES:</a:t>
            </a:r>
          </a:p>
          <a:p>
            <a:endParaRPr lang="x-none" dirty="0">
              <a:solidFill>
                <a:schemeClr val="bg1"/>
              </a:solidFill>
            </a:endParaRPr>
          </a:p>
          <a:p>
            <a:r>
              <a:rPr lang="x-none" dirty="0">
                <a:solidFill>
                  <a:schemeClr val="bg1"/>
                </a:solidFill>
              </a:rPr>
              <a:t>-En algunos trabajos, es necesario realizar una mayor síntesis de la información (excesiva cantidad de diapositivas) </a:t>
            </a:r>
          </a:p>
          <a:p>
            <a:endParaRPr lang="x-none" dirty="0">
              <a:solidFill>
                <a:schemeClr val="bg1"/>
              </a:solidFill>
            </a:endParaRPr>
          </a:p>
          <a:p>
            <a:r>
              <a:rPr lang="x-none" dirty="0">
                <a:solidFill>
                  <a:schemeClr val="bg1"/>
                </a:solidFill>
              </a:rPr>
              <a:t>-La mayoría de los trabajos recibidos cumplieron con prácticamente todos los indicadores de este aspecto ¡Muy bien!</a:t>
            </a:r>
          </a:p>
          <a:p>
            <a:endParaRPr lang="en-IE" dirty="0"/>
          </a:p>
        </p:txBody>
      </p:sp>
      <p:pic>
        <p:nvPicPr>
          <p:cNvPr id="7" name="Recorded Sound">
            <a:hlinkClick r:id="" action="ppaction://media"/>
            <a:extLst>
              <a:ext uri="{FF2B5EF4-FFF2-40B4-BE49-F238E27FC236}">
                <a16:creationId xmlns="" xmlns:a16="http://schemas.microsoft.com/office/drawing/2014/main" id="{A280F9EA-CB03-4ED1-9B3A-DB1DD32308D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02200" y="4057650"/>
            <a:ext cx="406400" cy="406400"/>
          </a:xfrm>
          <a:prstGeom prst="rect">
            <a:avLst/>
          </a:prstGeom>
        </p:spPr>
      </p:pic>
    </p:spTree>
    <p:extLst>
      <p:ext uri="{BB962C8B-B14F-4D97-AF65-F5344CB8AC3E}">
        <p14:creationId xmlns:p14="http://schemas.microsoft.com/office/powerpoint/2010/main" val="25877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89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AC968431-DE98-496C-9152-9E472DB3448B}"/>
              </a:ext>
            </a:extLst>
          </p:cNvPr>
          <p:cNvGraphicFramePr>
            <a:graphicFrameLocks noGrp="1"/>
          </p:cNvGraphicFramePr>
          <p:nvPr>
            <p:extLst>
              <p:ext uri="{D42A27DB-BD31-4B8C-83A1-F6EECF244321}">
                <p14:modId xmlns:p14="http://schemas.microsoft.com/office/powerpoint/2010/main" val="3868882371"/>
              </p:ext>
            </p:extLst>
          </p:nvPr>
        </p:nvGraphicFramePr>
        <p:xfrm>
          <a:off x="714371" y="969823"/>
          <a:ext cx="10715625" cy="2739391"/>
        </p:xfrm>
        <a:graphic>
          <a:graphicData uri="http://schemas.openxmlformats.org/drawingml/2006/table">
            <a:tbl>
              <a:tblPr firstRow="1" firstCol="1" bandRow="1">
                <a:tableStyleId>{5C22544A-7EE6-4342-B048-85BDC9FD1C3A}</a:tableStyleId>
              </a:tblPr>
              <a:tblGrid>
                <a:gridCol w="1885783">
                  <a:extLst>
                    <a:ext uri="{9D8B030D-6E8A-4147-A177-3AD203B41FA5}">
                      <a16:colId xmlns="" xmlns:a16="http://schemas.microsoft.com/office/drawing/2014/main" val="859601228"/>
                    </a:ext>
                  </a:extLst>
                </a:gridCol>
                <a:gridCol w="7561043">
                  <a:extLst>
                    <a:ext uri="{9D8B030D-6E8A-4147-A177-3AD203B41FA5}">
                      <a16:colId xmlns="" xmlns:a16="http://schemas.microsoft.com/office/drawing/2014/main" val="1569380251"/>
                    </a:ext>
                  </a:extLst>
                </a:gridCol>
                <a:gridCol w="1268799">
                  <a:extLst>
                    <a:ext uri="{9D8B030D-6E8A-4147-A177-3AD203B41FA5}">
                      <a16:colId xmlns="" xmlns:a16="http://schemas.microsoft.com/office/drawing/2014/main" val="3628211370"/>
                    </a:ext>
                  </a:extLst>
                </a:gridCol>
              </a:tblGrid>
              <a:tr h="427964">
                <a:tc>
                  <a:txBody>
                    <a:bodyPr/>
                    <a:lstStyle/>
                    <a:p>
                      <a:pPr>
                        <a:lnSpc>
                          <a:spcPct val="107000"/>
                        </a:lnSpc>
                        <a:spcAft>
                          <a:spcPts val="0"/>
                        </a:spcAft>
                      </a:pPr>
                      <a:r>
                        <a:rPr lang="es-CL" sz="1400">
                          <a:effectLst/>
                        </a:rPr>
                        <a:t>2)Presentación de la información</a:t>
                      </a:r>
                      <a:endParaRPr lang="en-IE"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a:effectLst/>
                        </a:rPr>
                        <a:t>La información del PPT está presentada con sus propias palabras (en paráfrasis, no “copiado/pegado”) </a:t>
                      </a:r>
                      <a:endParaRPr lang="en-IE"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a:effectLst/>
                        </a:rPr>
                        <a:t>1 punto</a:t>
                      </a:r>
                      <a:endParaRPr lang="en-IE"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1349810036"/>
                  </a:ext>
                </a:extLst>
              </a:tr>
              <a:tr h="209141">
                <a:tc>
                  <a:txBody>
                    <a:bodyPr/>
                    <a:lstStyle/>
                    <a:p>
                      <a:pPr>
                        <a:lnSpc>
                          <a:spcPct val="107000"/>
                        </a:lnSpc>
                        <a:spcAft>
                          <a:spcPts val="0"/>
                        </a:spcAft>
                      </a:pPr>
                      <a:r>
                        <a:rPr lang="es-CL" sz="1400">
                          <a:effectLst/>
                        </a:rPr>
                        <a:t> </a:t>
                      </a:r>
                      <a:endParaRPr lang="en-IE"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a:effectLst/>
                        </a:rPr>
                        <a:t>No presenta faltas ortográficas de ningún tipo (tildes, puntuación, etc.)</a:t>
                      </a:r>
                      <a:endParaRPr lang="en-IE"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a:effectLst/>
                        </a:rPr>
                        <a:t>1 punto</a:t>
                      </a:r>
                      <a:endParaRPr lang="en-IE"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1808859192"/>
                  </a:ext>
                </a:extLst>
              </a:tr>
              <a:tr h="209141">
                <a:tc>
                  <a:txBody>
                    <a:bodyPr/>
                    <a:lstStyle/>
                    <a:p>
                      <a:pPr>
                        <a:lnSpc>
                          <a:spcPct val="107000"/>
                        </a:lnSpc>
                        <a:spcAft>
                          <a:spcPts val="0"/>
                        </a:spcAft>
                      </a:pPr>
                      <a:r>
                        <a:rPr lang="es-CL" sz="1400">
                          <a:effectLst/>
                        </a:rPr>
                        <a:t> </a:t>
                      </a:r>
                      <a:endParaRPr lang="en-IE"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dirty="0">
                          <a:effectLst/>
                        </a:rPr>
                        <a:t>La información presentada es conceptualmente correcta</a:t>
                      </a:r>
                      <a:endParaRPr lang="en-I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a:effectLst/>
                        </a:rPr>
                        <a:t>1 punto</a:t>
                      </a:r>
                      <a:endParaRPr lang="en-IE"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1534643310"/>
                  </a:ext>
                </a:extLst>
              </a:tr>
              <a:tr h="1303257">
                <a:tc>
                  <a:txBody>
                    <a:bodyPr/>
                    <a:lstStyle/>
                    <a:p>
                      <a:pPr>
                        <a:lnSpc>
                          <a:spcPct val="107000"/>
                        </a:lnSpc>
                        <a:spcAft>
                          <a:spcPts val="0"/>
                        </a:spcAft>
                      </a:pPr>
                      <a:r>
                        <a:rPr lang="es-CL" sz="1400" dirty="0">
                          <a:effectLst/>
                        </a:rPr>
                        <a:t> </a:t>
                      </a:r>
                      <a:endParaRPr lang="en-I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dirty="0">
                          <a:effectLst/>
                        </a:rPr>
                        <a:t>El PPT contiene la información requerida:</a:t>
                      </a:r>
                      <a:endParaRPr lang="en-IE" sz="1400" dirty="0">
                        <a:effectLst/>
                      </a:endParaRPr>
                    </a:p>
                    <a:p>
                      <a:pPr>
                        <a:lnSpc>
                          <a:spcPct val="107000"/>
                        </a:lnSpc>
                        <a:spcAft>
                          <a:spcPts val="0"/>
                        </a:spcAft>
                      </a:pPr>
                      <a:r>
                        <a:rPr lang="es-CL" sz="1400" dirty="0">
                          <a:effectLst/>
                        </a:rPr>
                        <a:t>-Qué es la filosofía (1 pt.) y qué temas trata (1 pt.)</a:t>
                      </a:r>
                      <a:endParaRPr lang="en-IE" sz="1400" dirty="0">
                        <a:effectLst/>
                      </a:endParaRPr>
                    </a:p>
                    <a:p>
                      <a:pPr>
                        <a:lnSpc>
                          <a:spcPct val="107000"/>
                        </a:lnSpc>
                        <a:spcAft>
                          <a:spcPts val="0"/>
                        </a:spcAft>
                      </a:pPr>
                      <a:r>
                        <a:rPr lang="es-CL" sz="1400" dirty="0">
                          <a:effectLst/>
                        </a:rPr>
                        <a:t>-Breve historia de la filosofía (1 pt.) </a:t>
                      </a:r>
                      <a:endParaRPr lang="en-IE" sz="1400" dirty="0">
                        <a:effectLst/>
                      </a:endParaRPr>
                    </a:p>
                    <a:p>
                      <a:pPr>
                        <a:lnSpc>
                          <a:spcPct val="107000"/>
                        </a:lnSpc>
                        <a:spcAft>
                          <a:spcPts val="0"/>
                        </a:spcAft>
                      </a:pPr>
                      <a:r>
                        <a:rPr lang="es-CL" sz="1400" dirty="0">
                          <a:effectLst/>
                        </a:rPr>
                        <a:t>-Biografía de Platón, Aristóteles, Descartes, Locke (1 pt. cada uno, total 4 pts.)</a:t>
                      </a:r>
                      <a:endParaRPr lang="en-IE" sz="1400" dirty="0">
                        <a:effectLst/>
                      </a:endParaRPr>
                    </a:p>
                    <a:p>
                      <a:pPr>
                        <a:lnSpc>
                          <a:spcPct val="107000"/>
                        </a:lnSpc>
                        <a:spcAft>
                          <a:spcPts val="0"/>
                        </a:spcAft>
                      </a:pPr>
                      <a:r>
                        <a:rPr lang="es-CL" sz="1400" dirty="0">
                          <a:effectLst/>
                        </a:rPr>
                        <a:t>-Principales aspectos del pensamiento filosófico de: Platón, Aristóteles, Descartes, Locke (1 pt. cada uno, total 4 pts.)</a:t>
                      </a:r>
                      <a:endParaRPr lang="en-I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a:effectLst/>
                        </a:rPr>
                        <a:t>11 puntos</a:t>
                      </a:r>
                      <a:endParaRPr lang="en-IE" sz="1400">
                        <a:effectLst/>
                      </a:endParaRPr>
                    </a:p>
                    <a:p>
                      <a:pPr>
                        <a:lnSpc>
                          <a:spcPct val="107000"/>
                        </a:lnSpc>
                        <a:spcAft>
                          <a:spcPts val="0"/>
                        </a:spcAft>
                      </a:pPr>
                      <a:r>
                        <a:rPr lang="es-CL" sz="1400">
                          <a:effectLst/>
                        </a:rPr>
                        <a:t> </a:t>
                      </a:r>
                      <a:endParaRPr lang="en-IE"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2857366542"/>
                  </a:ext>
                </a:extLst>
              </a:tr>
              <a:tr h="447871">
                <a:tc>
                  <a:txBody>
                    <a:bodyPr/>
                    <a:lstStyle/>
                    <a:p>
                      <a:pPr>
                        <a:lnSpc>
                          <a:spcPct val="107000"/>
                        </a:lnSpc>
                        <a:spcAft>
                          <a:spcPts val="0"/>
                        </a:spcAft>
                      </a:pPr>
                      <a:r>
                        <a:rPr lang="es-CL" sz="1400">
                          <a:effectLst/>
                        </a:rPr>
                        <a:t> </a:t>
                      </a:r>
                      <a:endParaRPr lang="en-IE"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a:effectLst/>
                        </a:rPr>
                        <a:t>El PPT presenta diapositiva final con reflexión propia del grupo (1 pt.) y ésta se refiere al impacto del pensamiento filosófico en nuestra cultura (1 pt.)</a:t>
                      </a:r>
                      <a:endParaRPr lang="en-IE"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dirty="0">
                          <a:effectLst/>
                        </a:rPr>
                        <a:t>2 puntos</a:t>
                      </a:r>
                      <a:endParaRPr lang="en-I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892633535"/>
                  </a:ext>
                </a:extLst>
              </a:tr>
            </a:tbl>
          </a:graphicData>
        </a:graphic>
      </p:graphicFrame>
      <p:sp>
        <p:nvSpPr>
          <p:cNvPr id="5" name="Rectangle 4">
            <a:extLst>
              <a:ext uri="{FF2B5EF4-FFF2-40B4-BE49-F238E27FC236}">
                <a16:creationId xmlns="" xmlns:a16="http://schemas.microsoft.com/office/drawing/2014/main" id="{C6F5102B-1B27-4BD9-BB7B-CF1EF9AE1415}"/>
              </a:ext>
            </a:extLst>
          </p:cNvPr>
          <p:cNvSpPr/>
          <p:nvPr/>
        </p:nvSpPr>
        <p:spPr>
          <a:xfrm>
            <a:off x="161926" y="104775"/>
            <a:ext cx="11820524" cy="769441"/>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en-US" sz="4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Aspecto</a:t>
            </a: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2: </a:t>
            </a:r>
            <a:r>
              <a:rPr lang="en-US" sz="4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Presentación</a:t>
            </a: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de la </a:t>
            </a:r>
            <a:r>
              <a:rPr lang="en-US" sz="4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información</a:t>
            </a:r>
            <a:endPar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TextBox 5">
            <a:extLst>
              <a:ext uri="{FF2B5EF4-FFF2-40B4-BE49-F238E27FC236}">
                <a16:creationId xmlns="" xmlns:a16="http://schemas.microsoft.com/office/drawing/2014/main" id="{A18E2425-9001-41B9-A3B5-81FF217925CE}"/>
              </a:ext>
            </a:extLst>
          </p:cNvPr>
          <p:cNvSpPr txBox="1"/>
          <p:nvPr/>
        </p:nvSpPr>
        <p:spPr>
          <a:xfrm>
            <a:off x="390522" y="3811726"/>
            <a:ext cx="11363325" cy="3170099"/>
          </a:xfrm>
          <a:prstGeom prst="rect">
            <a:avLst/>
          </a:prstGeom>
          <a:noFill/>
        </p:spPr>
        <p:txBody>
          <a:bodyPr wrap="square" rtlCol="0">
            <a:spAutoFit/>
          </a:bodyPr>
          <a:lstStyle/>
          <a:p>
            <a:r>
              <a:rPr lang="x-none" sz="2000" dirty="0">
                <a:solidFill>
                  <a:schemeClr val="bg1"/>
                </a:solidFill>
              </a:rPr>
              <a:t>OBSERVACIONES GENERALES:</a:t>
            </a:r>
          </a:p>
          <a:p>
            <a:r>
              <a:rPr lang="x-none" dirty="0">
                <a:solidFill>
                  <a:schemeClr val="bg1"/>
                </a:solidFill>
              </a:rPr>
              <a:t>En algunos trabajos:</a:t>
            </a:r>
          </a:p>
          <a:p>
            <a:r>
              <a:rPr lang="x-none" dirty="0">
                <a:solidFill>
                  <a:schemeClr val="bg1"/>
                </a:solidFill>
              </a:rPr>
              <a:t>- Hubo faltas ortográficas leves, que algunas veces el corrector de texto no detecta debido al contexto.</a:t>
            </a:r>
          </a:p>
          <a:p>
            <a:r>
              <a:rPr lang="x-none" dirty="0">
                <a:solidFill>
                  <a:schemeClr val="bg1"/>
                </a:solidFill>
              </a:rPr>
              <a:t>- Faltó presentar los temas que trata la filosofía</a:t>
            </a:r>
          </a:p>
          <a:p>
            <a:endParaRPr lang="x-none" dirty="0">
              <a:solidFill>
                <a:schemeClr val="bg1"/>
              </a:solidFill>
            </a:endParaRPr>
          </a:p>
          <a:p>
            <a:r>
              <a:rPr lang="x-none" dirty="0">
                <a:solidFill>
                  <a:schemeClr val="bg1"/>
                </a:solidFill>
              </a:rPr>
              <a:t>En varios trabajos, la reflexión fue la parte más débil, ya que muchos de ellos tenían la característica de resumen mas que de reflexión. En otros, lo planteado no se condice con la información presentada.</a:t>
            </a:r>
          </a:p>
          <a:p>
            <a:endParaRPr lang="x-none" dirty="0">
              <a:solidFill>
                <a:schemeClr val="bg1"/>
              </a:solidFill>
            </a:endParaRPr>
          </a:p>
          <a:p>
            <a:r>
              <a:rPr lang="x-none" dirty="0">
                <a:solidFill>
                  <a:schemeClr val="bg1"/>
                </a:solidFill>
              </a:rPr>
              <a:t>Gran parte de los trabajos contó con todos los indicadores al mayor puntaje. ¡Muy bien!</a:t>
            </a:r>
          </a:p>
          <a:p>
            <a:endParaRPr lang="x-none" dirty="0">
              <a:solidFill>
                <a:schemeClr val="bg1"/>
              </a:solidFill>
            </a:endParaRPr>
          </a:p>
          <a:p>
            <a:endParaRPr lang="en-IE" dirty="0"/>
          </a:p>
        </p:txBody>
      </p:sp>
      <p:pic>
        <p:nvPicPr>
          <p:cNvPr id="7" name="Recorded Sound">
            <a:hlinkClick r:id="" action="ppaction://media"/>
            <a:extLst>
              <a:ext uri="{FF2B5EF4-FFF2-40B4-BE49-F238E27FC236}">
                <a16:creationId xmlns="" xmlns:a16="http://schemas.microsoft.com/office/drawing/2014/main" id="{1ECED8B6-EACB-4EFA-8388-6AD6C84792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73525" y="3868876"/>
            <a:ext cx="406400" cy="406400"/>
          </a:xfrm>
          <a:prstGeom prst="rect">
            <a:avLst/>
          </a:prstGeom>
        </p:spPr>
      </p:pic>
    </p:spTree>
    <p:extLst>
      <p:ext uri="{BB962C8B-B14F-4D97-AF65-F5344CB8AC3E}">
        <p14:creationId xmlns:p14="http://schemas.microsoft.com/office/powerpoint/2010/main" val="191823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67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F9732AEC-2562-4C6D-86E8-1041B558582D}"/>
              </a:ext>
            </a:extLst>
          </p:cNvPr>
          <p:cNvGraphicFramePr>
            <a:graphicFrameLocks noGrp="1"/>
          </p:cNvGraphicFramePr>
          <p:nvPr>
            <p:extLst>
              <p:ext uri="{D42A27DB-BD31-4B8C-83A1-F6EECF244321}">
                <p14:modId xmlns:p14="http://schemas.microsoft.com/office/powerpoint/2010/main" val="868522980"/>
              </p:ext>
            </p:extLst>
          </p:nvPr>
        </p:nvGraphicFramePr>
        <p:xfrm>
          <a:off x="1057276" y="1336008"/>
          <a:ext cx="9867898" cy="1226217"/>
        </p:xfrm>
        <a:graphic>
          <a:graphicData uri="http://schemas.openxmlformats.org/drawingml/2006/table">
            <a:tbl>
              <a:tblPr firstRow="1" firstCol="1" bandRow="1">
                <a:tableStyleId>{5C22544A-7EE6-4342-B048-85BDC9FD1C3A}</a:tableStyleId>
              </a:tblPr>
              <a:tblGrid>
                <a:gridCol w="1736596">
                  <a:extLst>
                    <a:ext uri="{9D8B030D-6E8A-4147-A177-3AD203B41FA5}">
                      <a16:colId xmlns="" xmlns:a16="http://schemas.microsoft.com/office/drawing/2014/main" val="3293559875"/>
                    </a:ext>
                  </a:extLst>
                </a:gridCol>
                <a:gridCol w="6962880">
                  <a:extLst>
                    <a:ext uri="{9D8B030D-6E8A-4147-A177-3AD203B41FA5}">
                      <a16:colId xmlns="" xmlns:a16="http://schemas.microsoft.com/office/drawing/2014/main" val="2884506955"/>
                    </a:ext>
                  </a:extLst>
                </a:gridCol>
                <a:gridCol w="1168422">
                  <a:extLst>
                    <a:ext uri="{9D8B030D-6E8A-4147-A177-3AD203B41FA5}">
                      <a16:colId xmlns="" xmlns:a16="http://schemas.microsoft.com/office/drawing/2014/main" val="2034035068"/>
                    </a:ext>
                  </a:extLst>
                </a:gridCol>
              </a:tblGrid>
              <a:tr h="639822">
                <a:tc>
                  <a:txBody>
                    <a:bodyPr/>
                    <a:lstStyle/>
                    <a:p>
                      <a:pPr>
                        <a:lnSpc>
                          <a:spcPct val="107000"/>
                        </a:lnSpc>
                        <a:spcAft>
                          <a:spcPts val="0"/>
                        </a:spcAft>
                      </a:pPr>
                      <a:r>
                        <a:rPr lang="es-CL" sz="1400">
                          <a:effectLst/>
                        </a:rPr>
                        <a:t>3)Responsabilidad</a:t>
                      </a:r>
                      <a:endParaRPr lang="en-IE"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a:effectLst/>
                        </a:rPr>
                        <a:t>El PPT es entregado en la fecha indicada (10 de abril)</a:t>
                      </a:r>
                      <a:endParaRPr lang="en-IE"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a:effectLst/>
                        </a:rPr>
                        <a:t>1 punto</a:t>
                      </a:r>
                      <a:endParaRPr lang="en-IE"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3702947987"/>
                  </a:ext>
                </a:extLst>
              </a:tr>
              <a:tr h="586395">
                <a:tc>
                  <a:txBody>
                    <a:bodyPr/>
                    <a:lstStyle/>
                    <a:p>
                      <a:pPr>
                        <a:lnSpc>
                          <a:spcPct val="107000"/>
                        </a:lnSpc>
                        <a:spcAft>
                          <a:spcPts val="0"/>
                        </a:spcAft>
                      </a:pPr>
                      <a:r>
                        <a:rPr lang="es-CL" sz="1400" dirty="0">
                          <a:effectLst/>
                        </a:rPr>
                        <a:t> </a:t>
                      </a:r>
                      <a:endParaRPr lang="en-I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dirty="0">
                          <a:effectLst/>
                        </a:rPr>
                        <a:t>El grupo respeta la cantidad de integrantes (4 a 6 estudiantes)</a:t>
                      </a:r>
                      <a:endParaRPr lang="en-I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CL" sz="1400" dirty="0">
                          <a:effectLst/>
                        </a:rPr>
                        <a:t>1 punto</a:t>
                      </a:r>
                      <a:endParaRPr lang="en-I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1571313541"/>
                  </a:ext>
                </a:extLst>
              </a:tr>
            </a:tbl>
          </a:graphicData>
        </a:graphic>
      </p:graphicFrame>
      <p:sp>
        <p:nvSpPr>
          <p:cNvPr id="5" name="Rectangle 4">
            <a:extLst>
              <a:ext uri="{FF2B5EF4-FFF2-40B4-BE49-F238E27FC236}">
                <a16:creationId xmlns="" xmlns:a16="http://schemas.microsoft.com/office/drawing/2014/main" id="{5F411151-409B-462A-BC5D-756091691709}"/>
              </a:ext>
            </a:extLst>
          </p:cNvPr>
          <p:cNvSpPr/>
          <p:nvPr/>
        </p:nvSpPr>
        <p:spPr>
          <a:xfrm>
            <a:off x="733425" y="118892"/>
            <a:ext cx="10515600" cy="769441"/>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en-US" sz="4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Aspecto</a:t>
            </a: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3: </a:t>
            </a:r>
            <a:r>
              <a:rPr lang="en-US" sz="4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Responsabilidad</a:t>
            </a:r>
            <a:endPar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TextBox 5">
            <a:extLst>
              <a:ext uri="{FF2B5EF4-FFF2-40B4-BE49-F238E27FC236}">
                <a16:creationId xmlns="" xmlns:a16="http://schemas.microsoft.com/office/drawing/2014/main" id="{07E7FE0D-034C-4C34-8DA2-618186FB98EF}"/>
              </a:ext>
            </a:extLst>
          </p:cNvPr>
          <p:cNvSpPr txBox="1"/>
          <p:nvPr/>
        </p:nvSpPr>
        <p:spPr>
          <a:xfrm>
            <a:off x="1019177" y="2800350"/>
            <a:ext cx="9867898" cy="1815882"/>
          </a:xfrm>
          <a:prstGeom prst="rect">
            <a:avLst/>
          </a:prstGeom>
          <a:noFill/>
        </p:spPr>
        <p:txBody>
          <a:bodyPr wrap="square" rtlCol="0">
            <a:spAutoFit/>
          </a:bodyPr>
          <a:lstStyle/>
          <a:p>
            <a:r>
              <a:rPr lang="x-none" sz="2000" dirty="0">
                <a:solidFill>
                  <a:schemeClr val="bg1"/>
                </a:solidFill>
              </a:rPr>
              <a:t>OBSERVACIONES GENERALES:</a:t>
            </a:r>
          </a:p>
          <a:p>
            <a:endParaRPr lang="x-none" sz="2000" dirty="0">
              <a:solidFill>
                <a:schemeClr val="bg1"/>
              </a:solidFill>
            </a:endParaRPr>
          </a:p>
          <a:p>
            <a:pPr marL="285750" indent="-285750">
              <a:buFontTx/>
              <a:buChar char="-"/>
            </a:pPr>
            <a:r>
              <a:rPr lang="x-none" dirty="0">
                <a:solidFill>
                  <a:schemeClr val="bg1"/>
                </a:solidFill>
              </a:rPr>
              <a:t>Gran parte de los trabajos cumplió a la perfección los criterios de responsabilidad.</a:t>
            </a:r>
          </a:p>
          <a:p>
            <a:pPr marL="285750" indent="-285750">
              <a:buFontTx/>
              <a:buChar char="-"/>
            </a:pPr>
            <a:endParaRPr lang="x-none" dirty="0">
              <a:solidFill>
                <a:schemeClr val="bg1"/>
              </a:solidFill>
            </a:endParaRPr>
          </a:p>
          <a:p>
            <a:pPr marL="285750" indent="-285750">
              <a:buFontTx/>
              <a:buChar char="-"/>
            </a:pPr>
            <a:r>
              <a:rPr lang="x-none" dirty="0">
                <a:solidFill>
                  <a:schemeClr val="bg1"/>
                </a:solidFill>
              </a:rPr>
              <a:t>En algunos casos puntuales debido al contexto actual, se flexibilizaron dichos criterios.</a:t>
            </a:r>
          </a:p>
          <a:p>
            <a:endParaRPr lang="en-IE" dirty="0"/>
          </a:p>
        </p:txBody>
      </p:sp>
      <p:pic>
        <p:nvPicPr>
          <p:cNvPr id="7" name="Recorded Sound">
            <a:hlinkClick r:id="" action="ppaction://media"/>
            <a:extLst>
              <a:ext uri="{FF2B5EF4-FFF2-40B4-BE49-F238E27FC236}">
                <a16:creationId xmlns="" xmlns:a16="http://schemas.microsoft.com/office/drawing/2014/main" id="{B1F31A0F-4F03-49E2-97D2-31F1CE64D64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92650" y="2819400"/>
            <a:ext cx="406400" cy="406400"/>
          </a:xfrm>
          <a:prstGeom prst="rect">
            <a:avLst/>
          </a:prstGeom>
        </p:spPr>
      </p:pic>
    </p:spTree>
    <p:extLst>
      <p:ext uri="{BB962C8B-B14F-4D97-AF65-F5344CB8AC3E}">
        <p14:creationId xmlns:p14="http://schemas.microsoft.com/office/powerpoint/2010/main" val="220527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47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6FE7742-F555-4EB1-BE8C-2D5118FE4044}"/>
              </a:ext>
            </a:extLst>
          </p:cNvPr>
          <p:cNvSpPr txBox="1"/>
          <p:nvPr/>
        </p:nvSpPr>
        <p:spPr>
          <a:xfrm>
            <a:off x="0" y="495300"/>
            <a:ext cx="12192000" cy="1569660"/>
          </a:xfrm>
          <a:prstGeom prst="rect">
            <a:avLst/>
          </a:prstGeom>
          <a:noFill/>
        </p:spPr>
        <p:txBody>
          <a:bodyPr wrap="square" rtlCol="0">
            <a:spAutoFit/>
          </a:bodyPr>
          <a:lstStyle/>
          <a:p>
            <a:pPr algn="ctr"/>
            <a:r>
              <a:rPr lang="x-none" sz="2800" dirty="0">
                <a:solidFill>
                  <a:schemeClr val="bg1"/>
                </a:solidFill>
              </a:rPr>
              <a:t>Mención especial para aquellos trabajos en los cuales se aprecia</a:t>
            </a:r>
          </a:p>
          <a:p>
            <a:pPr algn="ctr"/>
            <a:r>
              <a:rPr lang="x-none" sz="2800" dirty="0">
                <a:solidFill>
                  <a:schemeClr val="bg1"/>
                </a:solidFill>
              </a:rPr>
              <a:t> una gran dedicación en su realización, estaban realmente muy hermosos. </a:t>
            </a:r>
            <a:r>
              <a:rPr lang="x-none" sz="4000" dirty="0">
                <a:solidFill>
                  <a:schemeClr val="bg1"/>
                </a:solidFill>
              </a:rPr>
              <a:t>¡Gracias! </a:t>
            </a:r>
            <a:endParaRPr lang="en-IE" sz="4000" dirty="0">
              <a:solidFill>
                <a:schemeClr val="bg1"/>
              </a:solidFill>
            </a:endParaRPr>
          </a:p>
        </p:txBody>
      </p:sp>
      <p:pic>
        <p:nvPicPr>
          <p:cNvPr id="6" name="Picture 5" descr="A picture containing accessory, umbrella&#10;&#10;Description automatically generated">
            <a:extLst>
              <a:ext uri="{FF2B5EF4-FFF2-40B4-BE49-F238E27FC236}">
                <a16:creationId xmlns="" xmlns:a16="http://schemas.microsoft.com/office/drawing/2014/main" id="{CF1FF5E8-5B4D-4771-AF0E-3113CD73BA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4625" y="2524125"/>
            <a:ext cx="6391275" cy="3652157"/>
          </a:xfrm>
          <a:prstGeom prst="rect">
            <a:avLst/>
          </a:prstGeom>
        </p:spPr>
      </p:pic>
      <p:pic>
        <p:nvPicPr>
          <p:cNvPr id="2" name="Recorded Sound">
            <a:hlinkClick r:id="" action="ppaction://media"/>
            <a:extLst>
              <a:ext uri="{FF2B5EF4-FFF2-40B4-BE49-F238E27FC236}">
                <a16:creationId xmlns="" xmlns:a16="http://schemas.microsoft.com/office/drawing/2014/main" id="{3D39E87B-948B-4D1C-9720-F0C0214050C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40600" y="1525210"/>
            <a:ext cx="406400" cy="406400"/>
          </a:xfrm>
          <a:prstGeom prst="rect">
            <a:avLst/>
          </a:prstGeom>
        </p:spPr>
      </p:pic>
    </p:spTree>
    <p:extLst>
      <p:ext uri="{BB962C8B-B14F-4D97-AF65-F5344CB8AC3E}">
        <p14:creationId xmlns:p14="http://schemas.microsoft.com/office/powerpoint/2010/main" val="276903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85</TotalTime>
  <Words>504</Words>
  <Application>Microsoft Macintosh PowerPoint</Application>
  <PresentationFormat>Panorámica</PresentationFormat>
  <Paragraphs>71</Paragraphs>
  <Slides>5</Slides>
  <Notes>0</Notes>
  <HiddenSlides>0</HiddenSlides>
  <MMClips>4</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Calibri</vt:lpstr>
      <vt:lpstr>Trebuchet MS</vt:lpstr>
      <vt:lpstr>Wingdings 3</vt:lpstr>
      <vt:lpstr>Facet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Diego Valenzuela</dc:creator>
  <cp:lastModifiedBy>Andrea Céspedes</cp:lastModifiedBy>
  <cp:revision>31</cp:revision>
  <dcterms:created xsi:type="dcterms:W3CDTF">2020-06-01T15:14:19Z</dcterms:created>
  <dcterms:modified xsi:type="dcterms:W3CDTF">2020-06-15T15:54:40Z</dcterms:modified>
</cp:coreProperties>
</file>