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4"/>
  </p:notesMasterIdLst>
  <p:sldIdLst>
    <p:sldId id="256" r:id="rId2"/>
    <p:sldId id="257" r:id="rId3"/>
    <p:sldId id="258" r:id="rId4"/>
    <p:sldId id="259" r:id="rId5"/>
    <p:sldId id="260" r:id="rId6"/>
    <p:sldId id="261" r:id="rId7"/>
    <p:sldId id="262" r:id="rId8"/>
    <p:sldId id="263" r:id="rId9"/>
    <p:sldId id="289" r:id="rId10"/>
    <p:sldId id="264" r:id="rId11"/>
    <p:sldId id="287" r:id="rId12"/>
    <p:sldId id="279"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Sniglet" panose="020B0604020202020204" charset="0"/>
      <p:regular r:id="rId23"/>
    </p:embeddedFont>
    <p:embeddedFont>
      <p:font typeface="Walter Turncoat"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E15B07-8939-468D-A630-F4D3DA8E4B1A}">
  <a:tblStyle styleId="{D9E15B07-8939-468D-A630-F4D3DA8E4B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5" autoAdjust="0"/>
  </p:normalViewPr>
  <p:slideViewPr>
    <p:cSldViewPr snapToGrid="0">
      <p:cViewPr varScale="1">
        <p:scale>
          <a:sx n="90" d="100"/>
          <a:sy n="90"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22412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51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85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850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00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03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69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28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18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937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03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7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311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17" name="Google Shape;17;p4"/>
          <p:cNvSpPr txBox="1"/>
          <p:nvPr/>
        </p:nvSpPr>
        <p:spPr>
          <a:xfrm>
            <a:off x="3593400" y="857569"/>
            <a:ext cx="1957200" cy="6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18" name="Google Shape;18;p4"/>
          <p:cNvSpPr/>
          <p:nvPr/>
        </p:nvSpPr>
        <p:spPr>
          <a:xfrm>
            <a:off x="4128150" y="550650"/>
            <a:ext cx="887711" cy="8491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1" name="Google Shape;31;p7"/>
          <p:cNvSpPr txBox="1">
            <a:spLocks noGrp="1"/>
          </p:cNvSpPr>
          <p:nvPr>
            <p:ph type="body" idx="1"/>
          </p:nvPr>
        </p:nvSpPr>
        <p:spPr>
          <a:xfrm>
            <a:off x="457200"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2" name="Google Shape;32;p7"/>
          <p:cNvSpPr txBox="1">
            <a:spLocks noGrp="1"/>
          </p:cNvSpPr>
          <p:nvPr>
            <p:ph type="body" idx="2"/>
          </p:nvPr>
        </p:nvSpPr>
        <p:spPr>
          <a:xfrm>
            <a:off x="3223964"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3" name="Google Shape;33;p7"/>
          <p:cNvSpPr txBox="1">
            <a:spLocks noGrp="1"/>
          </p:cNvSpPr>
          <p:nvPr>
            <p:ph type="body" idx="3"/>
          </p:nvPr>
        </p:nvSpPr>
        <p:spPr>
          <a:xfrm>
            <a:off x="5990727"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4" name="Google Shape;34;p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1pPr>
            <a:lvl2pPr lvl="1"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2pPr>
            <a:lvl3pPr lvl="2"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3pPr>
            <a:lvl4pPr lvl="3"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4pPr>
            <a:lvl5pPr lvl="4"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5pPr>
            <a:lvl6pPr lvl="5"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6pPr>
            <a:lvl7pPr lvl="6"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7pPr>
            <a:lvl8pPr lvl="7"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8pPr>
            <a:lvl9pPr lvl="8"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lt1"/>
              </a:buClr>
              <a:buSzPts val="2000"/>
              <a:buFont typeface="Sniglet"/>
              <a:buChar char="✘"/>
              <a:defRPr sz="2000">
                <a:solidFill>
                  <a:schemeClr val="lt1"/>
                </a:solidFill>
                <a:latin typeface="Sniglet"/>
                <a:ea typeface="Sniglet"/>
                <a:cs typeface="Sniglet"/>
                <a:sym typeface="Sniglet"/>
              </a:defRPr>
            </a:lvl1pPr>
            <a:lvl2pPr marL="914400" lvl="1"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2pPr>
            <a:lvl3pPr marL="1371600" lvl="2"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3pPr>
            <a:lvl4pPr marL="1828800" lvl="3"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4pPr>
            <a:lvl5pPr marL="2286000" lvl="4"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5pPr>
            <a:lvl6pPr marL="2743200" lvl="5"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6pPr>
            <a:lvl7pPr marL="3200400" lvl="6"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7pPr>
            <a:lvl8pPr marL="3657600" lvl="7"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8pPr>
            <a:lvl9pPr marL="4114800" lvl="8"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chemeClr val="lt1"/>
                </a:solidFill>
                <a:latin typeface="Sniglet"/>
                <a:ea typeface="Sniglet"/>
                <a:cs typeface="Sniglet"/>
                <a:sym typeface="Sniglet"/>
              </a:defRPr>
            </a:lvl1pPr>
            <a:lvl2pPr lvl="1" algn="ctr">
              <a:buNone/>
              <a:defRPr sz="1000">
                <a:solidFill>
                  <a:schemeClr val="lt1"/>
                </a:solidFill>
                <a:latin typeface="Sniglet"/>
                <a:ea typeface="Sniglet"/>
                <a:cs typeface="Sniglet"/>
                <a:sym typeface="Sniglet"/>
              </a:defRPr>
            </a:lvl2pPr>
            <a:lvl3pPr lvl="2" algn="ctr">
              <a:buNone/>
              <a:defRPr sz="1000">
                <a:solidFill>
                  <a:schemeClr val="lt1"/>
                </a:solidFill>
                <a:latin typeface="Sniglet"/>
                <a:ea typeface="Sniglet"/>
                <a:cs typeface="Sniglet"/>
                <a:sym typeface="Sniglet"/>
              </a:defRPr>
            </a:lvl3pPr>
            <a:lvl4pPr lvl="3" algn="ctr">
              <a:buNone/>
              <a:defRPr sz="1000">
                <a:solidFill>
                  <a:schemeClr val="lt1"/>
                </a:solidFill>
                <a:latin typeface="Sniglet"/>
                <a:ea typeface="Sniglet"/>
                <a:cs typeface="Sniglet"/>
                <a:sym typeface="Sniglet"/>
              </a:defRPr>
            </a:lvl4pPr>
            <a:lvl5pPr lvl="4" algn="ctr">
              <a:buNone/>
              <a:defRPr sz="1000">
                <a:solidFill>
                  <a:schemeClr val="lt1"/>
                </a:solidFill>
                <a:latin typeface="Sniglet"/>
                <a:ea typeface="Sniglet"/>
                <a:cs typeface="Sniglet"/>
                <a:sym typeface="Sniglet"/>
              </a:defRPr>
            </a:lvl5pPr>
            <a:lvl6pPr lvl="5" algn="ctr">
              <a:buNone/>
              <a:defRPr sz="1000">
                <a:solidFill>
                  <a:schemeClr val="lt1"/>
                </a:solidFill>
                <a:latin typeface="Sniglet"/>
                <a:ea typeface="Sniglet"/>
                <a:cs typeface="Sniglet"/>
                <a:sym typeface="Sniglet"/>
              </a:defRPr>
            </a:lvl6pPr>
            <a:lvl7pPr lvl="6" algn="ctr">
              <a:buNone/>
              <a:defRPr sz="1000">
                <a:solidFill>
                  <a:schemeClr val="lt1"/>
                </a:solidFill>
                <a:latin typeface="Sniglet"/>
                <a:ea typeface="Sniglet"/>
                <a:cs typeface="Sniglet"/>
                <a:sym typeface="Sniglet"/>
              </a:defRPr>
            </a:lvl7pPr>
            <a:lvl8pPr lvl="7" algn="ctr">
              <a:buNone/>
              <a:defRPr sz="1000">
                <a:solidFill>
                  <a:schemeClr val="lt1"/>
                </a:solidFill>
                <a:latin typeface="Sniglet"/>
                <a:ea typeface="Sniglet"/>
                <a:cs typeface="Sniglet"/>
                <a:sym typeface="Sniglet"/>
              </a:defRPr>
            </a:lvl8pPr>
            <a:lvl9pPr lvl="8" algn="ctr">
              <a:buNone/>
              <a:defRPr sz="1000">
                <a:solidFill>
                  <a:schemeClr val="lt1"/>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685800" y="1991813"/>
            <a:ext cx="7772400" cy="7851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3200" dirty="0"/>
              <a:t>Dictadura Cívico-Militar en Chile</a:t>
            </a:r>
            <a:endParaRPr sz="3200" dirty="0"/>
          </a:p>
        </p:txBody>
      </p:sp>
      <p:grpSp>
        <p:nvGrpSpPr>
          <p:cNvPr id="48" name="Google Shape;48;p11"/>
          <p:cNvGrpSpPr/>
          <p:nvPr/>
        </p:nvGrpSpPr>
        <p:grpSpPr>
          <a:xfrm rot="2194107">
            <a:off x="803001" y="3184731"/>
            <a:ext cx="1014485" cy="642684"/>
            <a:chOff x="238125" y="1918825"/>
            <a:chExt cx="1042450" cy="660400"/>
          </a:xfrm>
        </p:grpSpPr>
        <p:sp>
          <p:nvSpPr>
            <p:cNvPr id="49" name="Google Shape;49;p11"/>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11"/>
          <p:cNvGrpSpPr/>
          <p:nvPr/>
        </p:nvGrpSpPr>
        <p:grpSpPr>
          <a:xfrm rot="-9269861">
            <a:off x="6165721" y="1346512"/>
            <a:ext cx="750220" cy="664172"/>
            <a:chOff x="1113100" y="2199475"/>
            <a:chExt cx="801900" cy="709925"/>
          </a:xfrm>
        </p:grpSpPr>
        <p:sp>
          <p:nvSpPr>
            <p:cNvPr id="52" name="Google Shape;52;p11"/>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11"/>
          <p:cNvSpPr/>
          <p:nvPr/>
        </p:nvSpPr>
        <p:spPr>
          <a:xfrm>
            <a:off x="2497627" y="24970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a:off x="6059300" y="2600050"/>
            <a:ext cx="2058017" cy="101596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p:nvPr/>
        </p:nvSpPr>
        <p:spPr>
          <a:xfrm>
            <a:off x="4045614" y="719848"/>
            <a:ext cx="1052762" cy="922444"/>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a:blip r:embed="rId5"/>
          <a:stretch>
            <a:fillRect/>
          </a:stretch>
        </p:blipFill>
        <p:spPr>
          <a:xfrm>
            <a:off x="2801819" y="3297214"/>
            <a:ext cx="2857500" cy="1600200"/>
          </a:xfrm>
          <a:prstGeom prst="rect">
            <a:avLst/>
          </a:prstGeom>
        </p:spPr>
      </p:pic>
      <p:sp>
        <p:nvSpPr>
          <p:cNvPr id="4" name="AutoShape 2" descr="La vida, Allende, la muerte ‹ El Furgó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5" name="Imagen 4"/>
          <p:cNvPicPr>
            <a:picLocks noChangeAspect="1"/>
          </p:cNvPicPr>
          <p:nvPr/>
        </p:nvPicPr>
        <p:blipFill>
          <a:blip r:embed="rId6"/>
          <a:stretch>
            <a:fillRect/>
          </a:stretch>
        </p:blipFill>
        <p:spPr>
          <a:xfrm>
            <a:off x="632672" y="140730"/>
            <a:ext cx="2886075" cy="1590675"/>
          </a:xfrm>
          <a:prstGeom prst="rect">
            <a:avLst/>
          </a:prstGeom>
        </p:spPr>
      </p:pic>
      <p:pic>
        <p:nvPicPr>
          <p:cNvPr id="6" name="Imagen 5"/>
          <p:cNvPicPr>
            <a:picLocks noChangeAspect="1"/>
          </p:cNvPicPr>
          <p:nvPr/>
        </p:nvPicPr>
        <p:blipFill>
          <a:blip r:embed="rId7"/>
          <a:stretch>
            <a:fillRect/>
          </a:stretch>
        </p:blipFill>
        <p:spPr>
          <a:xfrm>
            <a:off x="6227524" y="45403"/>
            <a:ext cx="2581275" cy="1771650"/>
          </a:xfrm>
          <a:prstGeom prst="rect">
            <a:avLst/>
          </a:prstGeom>
        </p:spPr>
      </p:pic>
      <p:pic>
        <p:nvPicPr>
          <p:cNvPr id="8"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308351" y="402260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89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12000" y="885143"/>
            <a:ext cx="9156000" cy="306659"/>
          </a:xfrm>
          <a:prstGeom prst="rect">
            <a:avLst/>
          </a:prstGeom>
        </p:spPr>
        <p:txBody>
          <a:bodyPr spcFirstLastPara="1" wrap="square" lIns="91425" tIns="91425" rIns="91425" bIns="91425" anchor="t" anchorCtr="0">
            <a:noAutofit/>
          </a:bodyPr>
          <a:lstStyle/>
          <a:p>
            <a:r>
              <a:rPr lang="es-CO" sz="1800" b="1" dirty="0"/>
              <a:t>V. Análisis sobre Derechos Humanos</a:t>
            </a:r>
            <a:r>
              <a:rPr lang="es-CO" b="1" dirty="0"/>
              <a:t>.</a:t>
            </a:r>
            <a:br>
              <a:rPr lang="es-CL" dirty="0"/>
            </a:br>
            <a:endParaRPr dirty="0"/>
          </a:p>
        </p:txBody>
      </p:sp>
      <p:sp>
        <p:nvSpPr>
          <p:cNvPr id="132" name="Google Shape;132;p19"/>
          <p:cNvSpPr txBox="1">
            <a:spLocks noGrp="1"/>
          </p:cNvSpPr>
          <p:nvPr>
            <p:ph type="body" idx="1"/>
          </p:nvPr>
        </p:nvSpPr>
        <p:spPr>
          <a:xfrm>
            <a:off x="261991" y="1375601"/>
            <a:ext cx="2450387" cy="3313339"/>
          </a:xfrm>
          <a:prstGeom prst="rect">
            <a:avLst/>
          </a:prstGeom>
        </p:spPr>
        <p:txBody>
          <a:bodyPr spcFirstLastPara="1" wrap="square" lIns="91425" tIns="91425" rIns="91425" bIns="91425" anchor="t" anchorCtr="0">
            <a:noAutofit/>
          </a:bodyPr>
          <a:lstStyle/>
          <a:p>
            <a:pPr marL="0" indent="0">
              <a:buNone/>
            </a:pPr>
            <a:r>
              <a:rPr lang="es-CO" dirty="0"/>
              <a:t>1. ¿Cómo justifica Pinochet las violaciones a los derechos humanos?, ¿qué piensas al respecto? (2 Pts.)</a:t>
            </a:r>
            <a:endParaRPr lang="es-CL" dirty="0"/>
          </a:p>
          <a:p>
            <a:pPr marL="0" indent="0" algn="just">
              <a:buNone/>
            </a:pPr>
            <a:r>
              <a:rPr lang="es-CO" dirty="0">
                <a:solidFill>
                  <a:srgbClr val="FF0000"/>
                </a:solidFill>
              </a:rPr>
              <a:t>Pinochet justifica las violaciones a los derechos humanos por la llegada al gobierno de la Unidad Popular que había abierto “campo a la agresión ideológica del marxismo-leninismo” y también porque se debía hacer frente a “la actitud débil y demagógica de muchos gobiernos frente al terrorismo”.</a:t>
            </a:r>
            <a:endParaRPr lang="es-CL" dirty="0">
              <a:solidFill>
                <a:srgbClr val="FF0000"/>
              </a:solidFill>
            </a:endParaRPr>
          </a:p>
          <a:p>
            <a:pPr marL="0" lvl="0" indent="0" algn="l" rtl="0">
              <a:spcBef>
                <a:spcPts val="600"/>
              </a:spcBef>
              <a:spcAft>
                <a:spcPts val="0"/>
              </a:spcAft>
              <a:buNone/>
            </a:pPr>
            <a:endParaRPr dirty="0"/>
          </a:p>
        </p:txBody>
      </p:sp>
      <p:sp>
        <p:nvSpPr>
          <p:cNvPr id="133" name="Google Shape;133;p19"/>
          <p:cNvSpPr txBox="1">
            <a:spLocks noGrp="1"/>
          </p:cNvSpPr>
          <p:nvPr>
            <p:ph type="body" idx="2"/>
          </p:nvPr>
        </p:nvSpPr>
        <p:spPr>
          <a:xfrm>
            <a:off x="2815120" y="1375601"/>
            <a:ext cx="3215810" cy="3457374"/>
          </a:xfrm>
          <a:prstGeom prst="rect">
            <a:avLst/>
          </a:prstGeom>
        </p:spPr>
        <p:txBody>
          <a:bodyPr spcFirstLastPara="1" wrap="square" lIns="91425" tIns="91425" rIns="91425" bIns="91425" anchor="t" anchorCtr="0">
            <a:noAutofit/>
          </a:bodyPr>
          <a:lstStyle/>
          <a:p>
            <a:r>
              <a:rPr lang="es-CO" sz="1200" dirty="0"/>
              <a:t>2. Observe las fuentes iconográficas y lea las fuentes secundarias, para responda las preguntas, que a continuación se plantean:</a:t>
            </a:r>
            <a:endParaRPr lang="es-CL" sz="1200" dirty="0"/>
          </a:p>
          <a:p>
            <a:pPr marL="139700" indent="0">
              <a:buNone/>
            </a:pPr>
            <a:r>
              <a:rPr lang="es-CO" sz="1200" dirty="0"/>
              <a:t>A. De las 4 fuentes expuestas, ¿De qué forma se evidencian las distintas acciones emprendidas por grupos e instituciones en defensa de los derechos humanos o de las víctimas durante la dictadura? </a:t>
            </a:r>
            <a:endParaRPr lang="es-CL" sz="1200" dirty="0"/>
          </a:p>
          <a:p>
            <a:r>
              <a:rPr lang="es-CO" sz="1200" b="1" dirty="0">
                <a:solidFill>
                  <a:srgbClr val="FF0000"/>
                </a:solidFill>
              </a:rPr>
              <a:t>A partir de los recursos indicados se pueden destacar las manifestaciones callejeras, la denuncia pública, la producción artística, la creación de la Vicaría de la Solidaridad y el refugio a los perseguidos. </a:t>
            </a:r>
            <a:endParaRPr lang="es-CL" sz="1200" b="1" dirty="0">
              <a:solidFill>
                <a:srgbClr val="FF0000"/>
              </a:solidFill>
            </a:endParaRPr>
          </a:p>
          <a:p>
            <a:pPr marL="0" lvl="0" indent="0" algn="l" rtl="0">
              <a:spcBef>
                <a:spcPts val="600"/>
              </a:spcBef>
              <a:spcAft>
                <a:spcPts val="0"/>
              </a:spcAft>
              <a:buNone/>
            </a:pPr>
            <a:endParaRPr sz="1200" b="1" dirty="0">
              <a:solidFill>
                <a:srgbClr val="FF0000"/>
              </a:solidFill>
            </a:endParaRPr>
          </a:p>
        </p:txBody>
      </p:sp>
      <p:pic>
        <p:nvPicPr>
          <p:cNvPr id="2" name="Imagen 1"/>
          <p:cNvPicPr>
            <a:picLocks noChangeAspect="1"/>
          </p:cNvPicPr>
          <p:nvPr/>
        </p:nvPicPr>
        <p:blipFill>
          <a:blip r:embed="rId5"/>
          <a:stretch>
            <a:fillRect/>
          </a:stretch>
        </p:blipFill>
        <p:spPr>
          <a:xfrm>
            <a:off x="6503685" y="3032270"/>
            <a:ext cx="2324424" cy="1639414"/>
          </a:xfrm>
          <a:prstGeom prst="rect">
            <a:avLst/>
          </a:prstGeom>
        </p:spPr>
      </p:pic>
      <p:sp>
        <p:nvSpPr>
          <p:cNvPr id="134" name="Google Shape;134;p19"/>
          <p:cNvSpPr txBox="1">
            <a:spLocks noGrp="1"/>
          </p:cNvSpPr>
          <p:nvPr>
            <p:ph type="body" idx="3"/>
          </p:nvPr>
        </p:nvSpPr>
        <p:spPr>
          <a:xfrm>
            <a:off x="6719298" y="683845"/>
            <a:ext cx="2108811" cy="414913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100" dirty="0"/>
          </a:p>
        </p:txBody>
      </p:sp>
      <p:sp>
        <p:nvSpPr>
          <p:cNvPr id="135" name="Google Shape;135;p19"/>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4344921" y="482552"/>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24616" y="88514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52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12000" y="885143"/>
            <a:ext cx="9156000" cy="306659"/>
          </a:xfrm>
          <a:prstGeom prst="rect">
            <a:avLst/>
          </a:prstGeom>
        </p:spPr>
        <p:txBody>
          <a:bodyPr spcFirstLastPara="1" wrap="square" lIns="91425" tIns="91425" rIns="91425" bIns="91425" anchor="t" anchorCtr="0">
            <a:noAutofit/>
          </a:bodyPr>
          <a:lstStyle/>
          <a:p>
            <a:r>
              <a:rPr lang="es-CO" sz="1800" b="1" dirty="0"/>
              <a:t>V. Análisis sobre Derechos Humanos</a:t>
            </a:r>
            <a:r>
              <a:rPr lang="es-CO" b="1" dirty="0"/>
              <a:t>.</a:t>
            </a:r>
            <a:br>
              <a:rPr lang="es-CL" dirty="0"/>
            </a:br>
            <a:endParaRPr dirty="0"/>
          </a:p>
        </p:txBody>
      </p:sp>
      <p:sp>
        <p:nvSpPr>
          <p:cNvPr id="132" name="Google Shape;132;p19"/>
          <p:cNvSpPr txBox="1">
            <a:spLocks noGrp="1"/>
          </p:cNvSpPr>
          <p:nvPr>
            <p:ph type="body" idx="1"/>
          </p:nvPr>
        </p:nvSpPr>
        <p:spPr>
          <a:xfrm>
            <a:off x="261991" y="1375601"/>
            <a:ext cx="2450387" cy="3313339"/>
          </a:xfrm>
          <a:prstGeom prst="rect">
            <a:avLst/>
          </a:prstGeom>
        </p:spPr>
        <p:txBody>
          <a:bodyPr spcFirstLastPara="1" wrap="square" lIns="91425" tIns="91425" rIns="91425" bIns="91425" anchor="t" anchorCtr="0">
            <a:noAutofit/>
          </a:bodyPr>
          <a:lstStyle/>
          <a:p>
            <a:pPr marL="0" indent="0">
              <a:buNone/>
            </a:pPr>
            <a:r>
              <a:rPr lang="es-CO" dirty="0"/>
              <a:t>B. Según la última fuente escrita-secundaria, ¿cuáles fueron las dificultades que debieron enfrentar las víctimas de violaciones a los derechos humanos, sus familiares y quienes defendieron sus derechos durante el régimen militar?, ¿cómo se muestra la supresión del Estado de derecho en esta situación?</a:t>
            </a:r>
            <a:endParaRPr lang="es-CL" dirty="0"/>
          </a:p>
          <a:p>
            <a:pPr marL="0" lvl="0" indent="0" algn="l" rtl="0">
              <a:spcBef>
                <a:spcPts val="600"/>
              </a:spcBef>
              <a:spcAft>
                <a:spcPts val="0"/>
              </a:spcAft>
              <a:buNone/>
            </a:pPr>
            <a:endParaRPr dirty="0"/>
          </a:p>
        </p:txBody>
      </p:sp>
      <p:sp>
        <p:nvSpPr>
          <p:cNvPr id="134" name="Google Shape;134;p19"/>
          <p:cNvSpPr txBox="1">
            <a:spLocks noGrp="1"/>
          </p:cNvSpPr>
          <p:nvPr>
            <p:ph type="body" idx="3"/>
          </p:nvPr>
        </p:nvSpPr>
        <p:spPr>
          <a:xfrm>
            <a:off x="6719298" y="683845"/>
            <a:ext cx="2208945" cy="4149130"/>
          </a:xfrm>
          <a:prstGeom prst="rect">
            <a:avLst/>
          </a:prstGeom>
        </p:spPr>
        <p:txBody>
          <a:bodyPr spcFirstLastPara="1" wrap="square" lIns="91425" tIns="91425" rIns="91425" bIns="91425" anchor="t" anchorCtr="0">
            <a:noAutofit/>
          </a:bodyPr>
          <a:lstStyle/>
          <a:p>
            <a:r>
              <a:rPr lang="es-CO" sz="1200" dirty="0">
                <a:solidFill>
                  <a:srgbClr val="FF0000"/>
                </a:solidFill>
              </a:rPr>
              <a:t>Se espera, además de la contribución que cada uno puede realizar para favorecer la reconciliación de la sociedad chilena, valorando la importancia de la verdad y la justicia. </a:t>
            </a:r>
            <a:endParaRPr lang="es-CL" sz="1200" dirty="0">
              <a:solidFill>
                <a:srgbClr val="FF0000"/>
              </a:solidFill>
            </a:endParaRPr>
          </a:p>
          <a:p>
            <a:pPr marL="0" lvl="0" indent="0" algn="l" rtl="0">
              <a:spcBef>
                <a:spcPts val="600"/>
              </a:spcBef>
              <a:spcAft>
                <a:spcPts val="0"/>
              </a:spcAft>
              <a:buNone/>
            </a:pPr>
            <a:endParaRPr sz="1200" dirty="0">
              <a:solidFill>
                <a:srgbClr val="FF0000"/>
              </a:solidFill>
            </a:endParaRPr>
          </a:p>
        </p:txBody>
      </p:sp>
      <p:sp>
        <p:nvSpPr>
          <p:cNvPr id="135" name="Google Shape;135;p19"/>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4344921" y="482552"/>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2" name="Marcador de texto 1"/>
          <p:cNvSpPr>
            <a:spLocks noGrp="1"/>
          </p:cNvSpPr>
          <p:nvPr>
            <p:ph type="body" idx="2"/>
          </p:nvPr>
        </p:nvSpPr>
        <p:spPr>
          <a:xfrm>
            <a:off x="3223963" y="1507925"/>
            <a:ext cx="3104917" cy="3417900"/>
          </a:xfrm>
        </p:spPr>
        <p:txBody>
          <a:bodyPr/>
          <a:lstStyle/>
          <a:p>
            <a:r>
              <a:rPr lang="es-CO" b="1" dirty="0">
                <a:solidFill>
                  <a:srgbClr val="FF0000"/>
                </a:solidFill>
              </a:rPr>
              <a:t>Respecto de las dificultades mencionadas en el documento de Amorós, deberán aludir a los obstáculos interpuestos en el sistema judicial chileno, para impedir el esclarecimiento de las violaciones a los Derechos Humanos, relacionando la falta de imparcialidad en la administración de la justicia como una evidencia de la supresión del Estado de derecho</a:t>
            </a:r>
            <a:r>
              <a:rPr lang="es-CO" dirty="0">
                <a:solidFill>
                  <a:srgbClr val="FF0000"/>
                </a:solidFill>
              </a:rPr>
              <a:t>.</a:t>
            </a:r>
            <a:endParaRPr lang="es-CL" dirty="0">
              <a:solidFill>
                <a:srgbClr val="FF0000"/>
              </a:solidFill>
            </a:endParaRPr>
          </a:p>
        </p:txBody>
      </p:sp>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14170" y="338683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7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a:spLocks noGrp="1"/>
          </p:cNvSpPr>
          <p:nvPr>
            <p:ph type="ctrTitle" idx="4294967295"/>
          </p:nvPr>
        </p:nvSpPr>
        <p:spPr>
          <a:xfrm>
            <a:off x="1771130" y="943264"/>
            <a:ext cx="5872844" cy="72114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dirty="0"/>
              <a:t>Gracias por tu trabajo!</a:t>
            </a:r>
            <a:endParaRPr sz="3200" dirty="0"/>
          </a:p>
        </p:txBody>
      </p:sp>
      <p:sp>
        <p:nvSpPr>
          <p:cNvPr id="298" name="Google Shape;298;p34"/>
          <p:cNvSpPr txBox="1">
            <a:spLocks noGrp="1"/>
          </p:cNvSpPr>
          <p:nvPr>
            <p:ph type="subTitle" idx="4294967295"/>
          </p:nvPr>
        </p:nvSpPr>
        <p:spPr>
          <a:xfrm>
            <a:off x="265043" y="2021068"/>
            <a:ext cx="8065214" cy="2945393"/>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dirty="0"/>
              <a:t>Alguna Duda?</a:t>
            </a:r>
          </a:p>
          <a:p>
            <a:pPr marL="0" lvl="0" indent="0" algn="ctr" rtl="0">
              <a:spcBef>
                <a:spcPts val="600"/>
              </a:spcBef>
              <a:spcAft>
                <a:spcPts val="0"/>
              </a:spcAft>
              <a:buNone/>
            </a:pPr>
            <a:r>
              <a:rPr lang="en" sz="2800" dirty="0"/>
              <a:t>Observa:</a:t>
            </a:r>
          </a:p>
          <a:p>
            <a:pPr marL="0" lvl="0" indent="0" algn="ctr" rtl="0">
              <a:spcBef>
                <a:spcPts val="600"/>
              </a:spcBef>
              <a:spcAft>
                <a:spcPts val="0"/>
              </a:spcAft>
              <a:buNone/>
            </a:pPr>
            <a:r>
              <a:rPr lang="en" sz="2800" dirty="0"/>
              <a:t>Película “Machuca” – </a:t>
            </a:r>
            <a:r>
              <a:rPr lang="es-ES" sz="2800" dirty="0"/>
              <a:t>Serie “Los 80” </a:t>
            </a:r>
          </a:p>
          <a:p>
            <a:pPr marL="0" lvl="0" indent="0" algn="ctr" rtl="0">
              <a:spcBef>
                <a:spcPts val="600"/>
              </a:spcBef>
              <a:spcAft>
                <a:spcPts val="0"/>
              </a:spcAft>
              <a:buNone/>
            </a:pPr>
            <a:r>
              <a:rPr lang="es-ES" sz="2800" dirty="0"/>
              <a:t>“Los Archivos Secretos del Cardenal”</a:t>
            </a:r>
          </a:p>
          <a:p>
            <a:pPr marL="0" lvl="0" indent="0" algn="ctr" rtl="0">
              <a:spcBef>
                <a:spcPts val="600"/>
              </a:spcBef>
              <a:spcAft>
                <a:spcPts val="0"/>
              </a:spcAft>
              <a:buNone/>
            </a:pPr>
            <a:r>
              <a:rPr lang="es-ES" sz="2800" dirty="0"/>
              <a:t>Documental: Los Chicago </a:t>
            </a:r>
            <a:r>
              <a:rPr lang="es-ES" sz="2800" dirty="0" err="1"/>
              <a:t>Boys</a:t>
            </a:r>
            <a:r>
              <a:rPr lang="es-ES" sz="2800" dirty="0"/>
              <a:t> </a:t>
            </a:r>
            <a:endParaRPr sz="2800" dirty="0"/>
          </a:p>
          <a:p>
            <a:pPr marL="0" lvl="0" indent="0" algn="ctr" rtl="0">
              <a:spcBef>
                <a:spcPts val="600"/>
              </a:spcBef>
              <a:spcAft>
                <a:spcPts val="0"/>
              </a:spcAft>
              <a:buNone/>
            </a:pPr>
            <a:endParaRPr dirty="0">
              <a:solidFill>
                <a:schemeClr val="lt1"/>
              </a:solidFill>
            </a:endParaRPr>
          </a:p>
        </p:txBody>
      </p:sp>
      <p:sp>
        <p:nvSpPr>
          <p:cNvPr id="299" name="Google Shape;299;p34"/>
          <p:cNvSpPr/>
          <p:nvPr/>
        </p:nvSpPr>
        <p:spPr>
          <a:xfrm>
            <a:off x="4158886" y="157701"/>
            <a:ext cx="687464" cy="691590"/>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4"/>
          <p:cNvSpPr/>
          <p:nvPr/>
        </p:nvSpPr>
        <p:spPr>
          <a:xfrm>
            <a:off x="3799402" y="20515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6025" y="649187"/>
            <a:ext cx="9026735" cy="4599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1800" dirty="0"/>
              <a:t>I Análisis de Fuentes históricas</a:t>
            </a:r>
            <a:br>
              <a:rPr lang="es-ES" sz="1800" dirty="0"/>
            </a:br>
            <a:r>
              <a:rPr lang="es-ES" sz="1800" dirty="0"/>
              <a:t> </a:t>
            </a:r>
            <a:br>
              <a:rPr lang="es-ES" sz="1800" dirty="0"/>
            </a:br>
            <a:endParaRPr sz="1800" dirty="0"/>
          </a:p>
        </p:txBody>
      </p:sp>
      <p:sp>
        <p:nvSpPr>
          <p:cNvPr id="62" name="Google Shape;62;p12"/>
          <p:cNvSpPr/>
          <p:nvPr/>
        </p:nvSpPr>
        <p:spPr>
          <a:xfrm>
            <a:off x="4136849" y="0"/>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p:cNvSpPr/>
          <p:nvPr/>
        </p:nvSpPr>
        <p:spPr>
          <a:xfrm rot="21431855">
            <a:off x="4341079" y="224652"/>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2"/>
          <p:cNvSpPr txBox="1"/>
          <p:nvPr/>
        </p:nvSpPr>
        <p:spPr>
          <a:xfrm>
            <a:off x="835275" y="1730550"/>
            <a:ext cx="3429600"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200" dirty="0">
              <a:solidFill>
                <a:srgbClr val="FFFFFF"/>
              </a:solidFill>
              <a:latin typeface="Sniglet"/>
              <a:ea typeface="Sniglet"/>
              <a:cs typeface="Sniglet"/>
              <a:sym typeface="Sniglet"/>
            </a:endParaRPr>
          </a:p>
        </p:txBody>
      </p:sp>
      <p:sp>
        <p:nvSpPr>
          <p:cNvPr id="66" name="Google Shape;66;p12"/>
          <p:cNvSpPr txBox="1"/>
          <p:nvPr/>
        </p:nvSpPr>
        <p:spPr>
          <a:xfrm>
            <a:off x="835275" y="3829725"/>
            <a:ext cx="7473300" cy="8265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1200" dirty="0">
                <a:solidFill>
                  <a:srgbClr val="C9DAF8"/>
                </a:solidFill>
                <a:latin typeface="Sniglet"/>
                <a:ea typeface="Sniglet"/>
                <a:cs typeface="Sniglet"/>
                <a:sym typeface="Sniglet"/>
              </a:rPr>
              <a:t>.</a:t>
            </a:r>
            <a:endParaRPr sz="1200" dirty="0">
              <a:solidFill>
                <a:srgbClr val="C9DAF8"/>
              </a:solidFill>
              <a:latin typeface="Sniglet"/>
              <a:ea typeface="Sniglet"/>
              <a:cs typeface="Sniglet"/>
              <a:sym typeface="Sniglet"/>
            </a:endParaRPr>
          </a:p>
          <a:p>
            <a:pPr marL="0" lvl="0" indent="0" algn="l" rtl="0">
              <a:spcBef>
                <a:spcPts val="1000"/>
              </a:spcBef>
              <a:spcAft>
                <a:spcPts val="0"/>
              </a:spcAft>
              <a:buNone/>
            </a:pPr>
            <a:endParaRPr sz="1200" dirty="0">
              <a:solidFill>
                <a:srgbClr val="C9DAF8"/>
              </a:solidFill>
              <a:latin typeface="Sniglet"/>
              <a:ea typeface="Sniglet"/>
              <a:cs typeface="Sniglet"/>
              <a:sym typeface="Sniglet"/>
            </a:endParaRPr>
          </a:p>
          <a:p>
            <a:pPr marL="0" lvl="0" indent="0" algn="l" rtl="0">
              <a:spcBef>
                <a:spcPts val="1000"/>
              </a:spcBef>
              <a:spcAft>
                <a:spcPts val="1000"/>
              </a:spcAft>
              <a:buNone/>
            </a:pPr>
            <a:endParaRPr sz="1200" dirty="0">
              <a:solidFill>
                <a:srgbClr val="C9DAF8"/>
              </a:solidFill>
              <a:latin typeface="Sniglet"/>
              <a:ea typeface="Sniglet"/>
              <a:cs typeface="Sniglet"/>
              <a:sym typeface="Sniglet"/>
            </a:endParaRPr>
          </a:p>
        </p:txBody>
      </p:sp>
      <p:sp>
        <p:nvSpPr>
          <p:cNvPr id="67" name="Google Shape;67;p1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11" name="Google Shape;64;p12"/>
          <p:cNvSpPr txBox="1"/>
          <p:nvPr/>
        </p:nvSpPr>
        <p:spPr>
          <a:xfrm>
            <a:off x="835275" y="1720217"/>
            <a:ext cx="3429600"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200" dirty="0">
              <a:solidFill>
                <a:srgbClr val="FFFFFF"/>
              </a:solidFill>
              <a:latin typeface="Sniglet"/>
              <a:ea typeface="Sniglet"/>
              <a:cs typeface="Sniglet"/>
              <a:sym typeface="Sniglet"/>
            </a:endParaRPr>
          </a:p>
        </p:txBody>
      </p:sp>
      <p:graphicFrame>
        <p:nvGraphicFramePr>
          <p:cNvPr id="4" name="Tabla 3"/>
          <p:cNvGraphicFramePr>
            <a:graphicFrameLocks noGrp="1"/>
          </p:cNvGraphicFramePr>
          <p:nvPr>
            <p:extLst>
              <p:ext uri="{D42A27DB-BD31-4B8C-83A1-F6EECF244321}">
                <p14:modId xmlns:p14="http://schemas.microsoft.com/office/powerpoint/2010/main" val="1582850346"/>
              </p:ext>
            </p:extLst>
          </p:nvPr>
        </p:nvGraphicFramePr>
        <p:xfrm>
          <a:off x="565080" y="1200592"/>
          <a:ext cx="7983018" cy="3753430"/>
        </p:xfrm>
        <a:graphic>
          <a:graphicData uri="http://schemas.openxmlformats.org/drawingml/2006/table">
            <a:tbl>
              <a:tblPr firstRow="1" firstCol="1" bandRow="1">
                <a:tableStyleId>{D9E15B07-8939-468D-A630-F4D3DA8E4B1A}</a:tableStyleId>
              </a:tblPr>
              <a:tblGrid>
                <a:gridCol w="2660739">
                  <a:extLst>
                    <a:ext uri="{9D8B030D-6E8A-4147-A177-3AD203B41FA5}">
                      <a16:colId xmlns:a16="http://schemas.microsoft.com/office/drawing/2014/main" val="20000"/>
                    </a:ext>
                  </a:extLst>
                </a:gridCol>
                <a:gridCol w="2660739">
                  <a:extLst>
                    <a:ext uri="{9D8B030D-6E8A-4147-A177-3AD203B41FA5}">
                      <a16:colId xmlns:a16="http://schemas.microsoft.com/office/drawing/2014/main" val="20001"/>
                    </a:ext>
                  </a:extLst>
                </a:gridCol>
                <a:gridCol w="2661540">
                  <a:extLst>
                    <a:ext uri="{9D8B030D-6E8A-4147-A177-3AD203B41FA5}">
                      <a16:colId xmlns:a16="http://schemas.microsoft.com/office/drawing/2014/main" val="20002"/>
                    </a:ext>
                  </a:extLst>
                </a:gridCol>
              </a:tblGrid>
              <a:tr h="292318">
                <a:tc>
                  <a:txBody>
                    <a:bodyPr/>
                    <a:lstStyle/>
                    <a:p>
                      <a:pPr algn="ctr">
                        <a:lnSpc>
                          <a:spcPct val="107000"/>
                        </a:lnSpc>
                        <a:spcAft>
                          <a:spcPts val="0"/>
                        </a:spcAft>
                      </a:pPr>
                      <a:r>
                        <a:rPr lang="es-CO" sz="1200" dirty="0">
                          <a:solidFill>
                            <a:schemeClr val="bg1"/>
                          </a:solidFill>
                          <a:effectLst/>
                          <a:latin typeface="Comic Sans MS" panose="030F0702030302020204" pitchFamily="66" charset="0"/>
                        </a:rPr>
                        <a:t>CRITERIOS</a:t>
                      </a:r>
                      <a:endParaRPr lang="es-CL" sz="12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5414" marR="55414" marT="0" marB="0"/>
                </a:tc>
                <a:tc>
                  <a:txBody>
                    <a:bodyPr/>
                    <a:lstStyle/>
                    <a:p>
                      <a:pPr algn="just">
                        <a:lnSpc>
                          <a:spcPct val="107000"/>
                        </a:lnSpc>
                        <a:spcAft>
                          <a:spcPts val="0"/>
                        </a:spcAft>
                      </a:pPr>
                      <a:r>
                        <a:rPr lang="es-CO" sz="1200">
                          <a:solidFill>
                            <a:schemeClr val="bg1"/>
                          </a:solidFill>
                          <a:effectLst/>
                          <a:latin typeface="Comic Sans MS" panose="030F0702030302020204" pitchFamily="66" charset="0"/>
                        </a:rPr>
                        <a:t>L. BETHELL</a:t>
                      </a:r>
                      <a:endParaRPr lang="es-CL" sz="12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5414" marR="55414" marT="0" marB="0"/>
                </a:tc>
                <a:tc>
                  <a:txBody>
                    <a:bodyPr/>
                    <a:lstStyle/>
                    <a:p>
                      <a:pPr algn="ctr">
                        <a:lnSpc>
                          <a:spcPct val="107000"/>
                        </a:lnSpc>
                        <a:spcAft>
                          <a:spcPts val="0"/>
                        </a:spcAft>
                      </a:pPr>
                      <a:r>
                        <a:rPr lang="es-CO" sz="1200">
                          <a:solidFill>
                            <a:schemeClr val="bg1"/>
                          </a:solidFill>
                          <a:effectLst/>
                          <a:latin typeface="Comic Sans MS" panose="030F0702030302020204" pitchFamily="66" charset="0"/>
                        </a:rPr>
                        <a:t>C. GAZMURI</a:t>
                      </a:r>
                      <a:endParaRPr lang="es-CL" sz="12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5414" marR="55414" marT="0" marB="0"/>
                </a:tc>
                <a:extLst>
                  <a:ext uri="{0D108BD9-81ED-4DB2-BD59-A6C34878D82A}">
                    <a16:rowId xmlns:a16="http://schemas.microsoft.com/office/drawing/2014/main" val="10000"/>
                  </a:ext>
                </a:extLst>
              </a:tr>
              <a:tr h="1326975">
                <a:tc>
                  <a:txBody>
                    <a:bodyPr/>
                    <a:lstStyle/>
                    <a:p>
                      <a:pPr>
                        <a:lnSpc>
                          <a:spcPct val="107000"/>
                        </a:lnSpc>
                        <a:spcAft>
                          <a:spcPts val="0"/>
                        </a:spcAft>
                      </a:pPr>
                      <a:r>
                        <a:rPr lang="es-CO" sz="1200" dirty="0">
                          <a:solidFill>
                            <a:schemeClr val="bg1"/>
                          </a:solidFill>
                          <a:effectLst/>
                          <a:latin typeface="Comic Sans MS" panose="030F0702030302020204" pitchFamily="66" charset="0"/>
                        </a:rPr>
                        <a:t>Acontecimientos que describe cada autor.</a:t>
                      </a:r>
                      <a:endParaRPr lang="es-CL" sz="12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5414" marR="55414" marT="0" marB="0"/>
                </a:tc>
                <a:tc>
                  <a:txBody>
                    <a:bodyPr/>
                    <a:lstStyle/>
                    <a:p>
                      <a:pPr algn="just">
                        <a:lnSpc>
                          <a:spcPct val="107000"/>
                        </a:lnSpc>
                        <a:spcAft>
                          <a:spcPts val="0"/>
                        </a:spcAft>
                      </a:pPr>
                      <a:r>
                        <a:rPr lang="es-CO" sz="1200" dirty="0">
                          <a:solidFill>
                            <a:srgbClr val="FF0000"/>
                          </a:solidFill>
                          <a:effectLst/>
                          <a:latin typeface="Comic Sans MS" panose="030F0702030302020204" pitchFamily="66" charset="0"/>
                        </a:rPr>
                        <a:t>El denominado “proceso de reorganización nacional” ejecutado por la Junta Militar que gobernó Argentina entre 1976 y 1982</a:t>
                      </a:r>
                      <a:endParaRPr lang="es-CL" sz="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5414" marR="55414" marT="0" marB="0"/>
                </a:tc>
                <a:tc>
                  <a:txBody>
                    <a:bodyPr/>
                    <a:lstStyle/>
                    <a:p>
                      <a:pPr algn="just">
                        <a:lnSpc>
                          <a:spcPct val="107000"/>
                        </a:lnSpc>
                        <a:spcAft>
                          <a:spcPts val="0"/>
                        </a:spcAft>
                      </a:pPr>
                      <a:r>
                        <a:rPr lang="es-CO" sz="1200" dirty="0">
                          <a:solidFill>
                            <a:srgbClr val="FF0000"/>
                          </a:solidFill>
                          <a:effectLst/>
                          <a:latin typeface="Comic Sans MS" panose="030F0702030302020204" pitchFamily="66" charset="0"/>
                        </a:rPr>
                        <a:t>Sobre las consecuencias del golpe de Estado ocurrido en Chile en septiembre de 1973, fundamentalmente en cuanto a la duración de aquella intervención y los efectos políticos del gobierno militar impuesto.</a:t>
                      </a:r>
                      <a:endParaRPr lang="es-CL" sz="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5414" marR="55414" marT="0" marB="0"/>
                </a:tc>
                <a:extLst>
                  <a:ext uri="{0D108BD9-81ED-4DB2-BD59-A6C34878D82A}">
                    <a16:rowId xmlns:a16="http://schemas.microsoft.com/office/drawing/2014/main" val="10001"/>
                  </a:ext>
                </a:extLst>
              </a:tr>
              <a:tr h="2091163">
                <a:tc>
                  <a:txBody>
                    <a:bodyPr/>
                    <a:lstStyle/>
                    <a:p>
                      <a:pPr>
                        <a:lnSpc>
                          <a:spcPct val="107000"/>
                        </a:lnSpc>
                        <a:spcAft>
                          <a:spcPts val="0"/>
                        </a:spcAft>
                      </a:pPr>
                      <a:r>
                        <a:rPr lang="es-CO" sz="1200">
                          <a:solidFill>
                            <a:schemeClr val="bg1"/>
                          </a:solidFill>
                          <a:effectLst/>
                          <a:latin typeface="Comic Sans MS" panose="030F0702030302020204" pitchFamily="66" charset="0"/>
                        </a:rPr>
                        <a:t>Idea principal de cada fuente.</a:t>
                      </a:r>
                      <a:endParaRPr lang="es-CL" sz="12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5414" marR="55414" marT="0" marB="0"/>
                </a:tc>
                <a:tc>
                  <a:txBody>
                    <a:bodyPr/>
                    <a:lstStyle/>
                    <a:p>
                      <a:pPr algn="just">
                        <a:lnSpc>
                          <a:spcPct val="107000"/>
                        </a:lnSpc>
                        <a:spcAft>
                          <a:spcPts val="0"/>
                        </a:spcAft>
                      </a:pPr>
                      <a:r>
                        <a:rPr lang="es-CO" sz="1200" dirty="0">
                          <a:solidFill>
                            <a:srgbClr val="FF0000"/>
                          </a:solidFill>
                          <a:effectLst/>
                          <a:latin typeface="Comic Sans MS" panose="030F0702030302020204" pitchFamily="66" charset="0"/>
                        </a:rPr>
                        <a:t>Explicar el objetivo de los militares argentinos en el poder, de transformar las bases de la sociedad, que según ellos habían originado los males que se disponían a combatir. De esta manera, habría surgido el ideal militar de la revolución regeneradora para eliminar la amenaza subversiva, la corrupción y el caos económico. </a:t>
                      </a:r>
                      <a:endParaRPr lang="es-CL" sz="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5414" marR="55414" marT="0" marB="0"/>
                </a:tc>
                <a:tc>
                  <a:txBody>
                    <a:bodyPr/>
                    <a:lstStyle/>
                    <a:p>
                      <a:pPr algn="just">
                        <a:lnSpc>
                          <a:spcPct val="107000"/>
                        </a:lnSpc>
                        <a:spcAft>
                          <a:spcPts val="0"/>
                        </a:spcAft>
                      </a:pPr>
                      <a:r>
                        <a:rPr lang="es-CO" sz="1200" dirty="0">
                          <a:solidFill>
                            <a:srgbClr val="FF0000"/>
                          </a:solidFill>
                          <a:effectLst/>
                          <a:latin typeface="Comic Sans MS" panose="030F0702030302020204" pitchFamily="66" charset="0"/>
                        </a:rPr>
                        <a:t> Exponer las causas de la imposición de una dictadura de mayor duración a lo previamente establecido por los militares y el carácter restaurador de dicho gobierno. </a:t>
                      </a:r>
                      <a:endParaRPr lang="es-CL" sz="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5414" marR="55414" marT="0" marB="0"/>
                </a:tc>
                <a:extLst>
                  <a:ext uri="{0D108BD9-81ED-4DB2-BD59-A6C34878D82A}">
                    <a16:rowId xmlns:a16="http://schemas.microsoft.com/office/drawing/2014/main" val="10002"/>
                  </a:ext>
                </a:extLst>
              </a:tr>
            </a:tbl>
          </a:graphicData>
        </a:graphic>
      </p:graphicFrame>
      <p:pic>
        <p:nvPicPr>
          <p:cNvPr id="7"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03560" y="4135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2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13"/>
          <p:cNvSpPr/>
          <p:nvPr/>
        </p:nvSpPr>
        <p:spPr>
          <a:xfrm>
            <a:off x="3799402" y="20515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4249880" y="630379"/>
            <a:ext cx="602256" cy="637792"/>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graphicFrame>
        <p:nvGraphicFramePr>
          <p:cNvPr id="2" name="Tabla 1"/>
          <p:cNvGraphicFramePr>
            <a:graphicFrameLocks noGrp="1"/>
          </p:cNvGraphicFramePr>
          <p:nvPr>
            <p:extLst>
              <p:ext uri="{D42A27DB-BD31-4B8C-83A1-F6EECF244321}">
                <p14:modId xmlns:p14="http://schemas.microsoft.com/office/powerpoint/2010/main" val="2947815757"/>
              </p:ext>
            </p:extLst>
          </p:nvPr>
        </p:nvGraphicFramePr>
        <p:xfrm>
          <a:off x="1171254" y="2244693"/>
          <a:ext cx="6564316" cy="1565656"/>
        </p:xfrm>
        <a:graphic>
          <a:graphicData uri="http://schemas.openxmlformats.org/drawingml/2006/table">
            <a:tbl>
              <a:tblPr firstRow="1" firstCol="1" bandRow="1">
                <a:tableStyleId>{D9E15B07-8939-468D-A630-F4D3DA8E4B1A}</a:tableStyleId>
              </a:tblPr>
              <a:tblGrid>
                <a:gridCol w="2346011">
                  <a:extLst>
                    <a:ext uri="{9D8B030D-6E8A-4147-A177-3AD203B41FA5}">
                      <a16:colId xmlns:a16="http://schemas.microsoft.com/office/drawing/2014/main" val="20000"/>
                    </a:ext>
                  </a:extLst>
                </a:gridCol>
                <a:gridCol w="2108835">
                  <a:extLst>
                    <a:ext uri="{9D8B030D-6E8A-4147-A177-3AD203B41FA5}">
                      <a16:colId xmlns:a16="http://schemas.microsoft.com/office/drawing/2014/main" val="20001"/>
                    </a:ext>
                  </a:extLst>
                </a:gridCol>
                <a:gridCol w="2109470">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s-CO" sz="1200" dirty="0">
                          <a:solidFill>
                            <a:schemeClr val="bg1"/>
                          </a:solidFill>
                          <a:effectLst/>
                          <a:latin typeface="Comic Sans MS" panose="030F0702030302020204" pitchFamily="66" charset="0"/>
                        </a:rPr>
                        <a:t>CRITERIOS</a:t>
                      </a:r>
                      <a:endParaRPr lang="es-CL" sz="12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solidFill>
                            <a:schemeClr val="bg1"/>
                          </a:solidFill>
                          <a:effectLst/>
                          <a:latin typeface="Comic Sans MS" panose="030F0702030302020204" pitchFamily="66" charset="0"/>
                        </a:rPr>
                        <a:t>ARGENTINA</a:t>
                      </a:r>
                      <a:endParaRPr lang="es-CL" sz="12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solidFill>
                            <a:schemeClr val="bg1"/>
                          </a:solidFill>
                          <a:effectLst/>
                          <a:latin typeface="Comic Sans MS" panose="030F0702030302020204" pitchFamily="66" charset="0"/>
                        </a:rPr>
                        <a:t>CHILE</a:t>
                      </a:r>
                      <a:endParaRPr lang="es-CL" sz="12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0"/>
                        </a:spcAft>
                      </a:pPr>
                      <a:r>
                        <a:rPr lang="es-CO" sz="1200" dirty="0">
                          <a:solidFill>
                            <a:schemeClr val="bg1"/>
                          </a:solidFill>
                          <a:effectLst/>
                          <a:latin typeface="Comic Sans MS" panose="030F0702030302020204" pitchFamily="66" charset="0"/>
                        </a:rPr>
                        <a:t>Causa del golpe de Estado según los militares</a:t>
                      </a:r>
                      <a:endParaRPr lang="es-CL" sz="12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dirty="0">
                          <a:solidFill>
                            <a:srgbClr val="FF0000"/>
                          </a:solidFill>
                          <a:effectLst/>
                          <a:latin typeface="Comic Sans MS" panose="030F0702030302020204" pitchFamily="66" charset="0"/>
                        </a:rPr>
                        <a:t>Caos imperante en el estilo de gobierno.</a:t>
                      </a:r>
                      <a:endParaRPr lang="es-CL" sz="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solidFill>
                            <a:srgbClr val="FF0000"/>
                          </a:solidFill>
                          <a:effectLst/>
                          <a:latin typeface="Comic Sans MS" panose="030F0702030302020204" pitchFamily="66" charset="0"/>
                        </a:rPr>
                        <a:t>Quiebre de la institucionalidad.</a:t>
                      </a:r>
                      <a:endParaRPr lang="es-CL" sz="12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es-CO" sz="1200" dirty="0">
                          <a:solidFill>
                            <a:schemeClr val="bg1"/>
                          </a:solidFill>
                          <a:effectLst/>
                          <a:latin typeface="Comic Sans MS" panose="030F0702030302020204" pitchFamily="66" charset="0"/>
                        </a:rPr>
                        <a:t>Objetivo</a:t>
                      </a:r>
                      <a:endParaRPr lang="es-CL" sz="12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dirty="0">
                          <a:solidFill>
                            <a:srgbClr val="FF0000"/>
                          </a:solidFill>
                          <a:effectLst/>
                          <a:latin typeface="Comic Sans MS" panose="030F0702030302020204" pitchFamily="66" charset="0"/>
                        </a:rPr>
                        <a:t>Eliminar amenazas subversivas, restablecer el orden, suprimir la corrupción y superar el caos económico.</a:t>
                      </a:r>
                      <a:endParaRPr lang="es-CL" sz="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dirty="0">
                          <a:solidFill>
                            <a:srgbClr val="FF0000"/>
                          </a:solidFill>
                          <a:effectLst/>
                          <a:latin typeface="Comic Sans MS" panose="030F0702030302020204" pitchFamily="66" charset="0"/>
                        </a:rPr>
                        <a:t>Restablecer el orden y tradición de la política constitucional y erradicar la influencia marxista.</a:t>
                      </a:r>
                      <a:endParaRPr lang="es-CL" sz="1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3" name="Rectangle 1"/>
          <p:cNvSpPr>
            <a:spLocks noGrp="1" noChangeArrowheads="1"/>
          </p:cNvSpPr>
          <p:nvPr>
            <p:ph type="subTitle" idx="4294967295"/>
          </p:nvPr>
        </p:nvSpPr>
        <p:spPr bwMode="auto">
          <a:xfrm>
            <a:off x="1151473" y="1290541"/>
            <a:ext cx="655414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ClrTx/>
              <a:buSzTx/>
              <a:buNone/>
            </a:pPr>
            <a:r>
              <a:rPr lang="es-CO" sz="12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2. En la siguiente tabla anota las causas y objetivos, que permiten comparar ambos regímenes militares. (4 pts.)</a:t>
            </a:r>
            <a:endParaRPr lang="es-CO" sz="1200" dirty="0">
              <a:solidFill>
                <a:schemeClr val="bg1"/>
              </a:solidFill>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anose="020B0604020202020204" pitchFamily="34" charset="0"/>
            </a:endParaRPr>
          </a:p>
        </p:txBody>
      </p:sp>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05618" y="405678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2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4"/>
          <p:cNvSpPr txBox="1">
            <a:spLocks noGrp="1"/>
          </p:cNvSpPr>
          <p:nvPr>
            <p:ph type="subTitle" idx="1"/>
          </p:nvPr>
        </p:nvSpPr>
        <p:spPr>
          <a:xfrm>
            <a:off x="685800" y="1448656"/>
            <a:ext cx="7772400" cy="311327"/>
          </a:xfrm>
          <a:prstGeom prst="rect">
            <a:avLst/>
          </a:prstGeom>
        </p:spPr>
        <p:txBody>
          <a:bodyPr spcFirstLastPara="1" wrap="square" lIns="91425" tIns="91425" rIns="91425" bIns="91425" anchor="t" anchorCtr="0">
            <a:noAutofit/>
          </a:bodyPr>
          <a:lstStyle/>
          <a:p>
            <a:pPr marL="0" indent="0"/>
            <a:r>
              <a:rPr lang="es-CO" sz="14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3. De las fuentes responde las siguientes preguntas: </a:t>
            </a:r>
            <a:endParaRPr lang="es-CL"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p>
        </p:txBody>
      </p:sp>
      <p:sp>
        <p:nvSpPr>
          <p:cNvPr id="83" name="Google Shape;83;p14"/>
          <p:cNvSpPr/>
          <p:nvPr/>
        </p:nvSpPr>
        <p:spPr>
          <a:xfrm>
            <a:off x="3904180" y="390418"/>
            <a:ext cx="1445121" cy="1058238"/>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2" name="Rectángulo 1"/>
          <p:cNvSpPr/>
          <p:nvPr/>
        </p:nvSpPr>
        <p:spPr>
          <a:xfrm>
            <a:off x="444841" y="1876571"/>
            <a:ext cx="8006137" cy="2962927"/>
          </a:xfrm>
          <a:prstGeom prst="rect">
            <a:avLst/>
          </a:prstGeom>
        </p:spPr>
        <p:txBody>
          <a:bodyPr wrap="square">
            <a:spAutoFit/>
          </a:bodyPr>
          <a:lstStyle/>
          <a:p>
            <a:pPr algn="just">
              <a:lnSpc>
                <a:spcPct val="107000"/>
              </a:lnSpc>
            </a:pPr>
            <a:r>
              <a:rPr lang="es-CO" sz="12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 </a:t>
            </a:r>
            <a:endParaRPr lang="es-CL"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CO" sz="12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 Señala los 3 aspectos que tienen en común los contextos históricos de ambas fuentes. (3 pts.)</a:t>
            </a:r>
            <a:endParaRPr lang="es-CL"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CO"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Los aspectos comunes de los regímenes militares de Chile y Argentina se relacionan con que ambos tenían objetivos de cambiar radicalmente la situación previa, pues sus integrantes consideraban que los sistemas que los precedían de cierta forma estaban viciados y eran la causa de la crisis que los había obligado a intervenir.</a:t>
            </a:r>
          </a:p>
          <a:p>
            <a:r>
              <a:rPr lang="es-CO" dirty="0">
                <a:solidFill>
                  <a:schemeClr val="bg1"/>
                </a:solidFill>
                <a:latin typeface="Comic Sans MS" panose="030F0702030302020204" pitchFamily="66" charset="0"/>
              </a:rPr>
              <a:t>B. ¿Cuáles son los 2 contextos de la realidad regional en que se insertaron los procesos de Chile y Argentina descritos en las citas? Fundamenta. (3 pts.)</a:t>
            </a:r>
            <a:endParaRPr lang="es-CL" dirty="0">
              <a:solidFill>
                <a:schemeClr val="bg1"/>
              </a:solidFill>
              <a:latin typeface="Comic Sans MS" panose="030F0702030302020204" pitchFamily="66" charset="0"/>
            </a:endParaRPr>
          </a:p>
          <a:p>
            <a:r>
              <a:rPr lang="es-CO" dirty="0">
                <a:solidFill>
                  <a:srgbClr val="FF0000"/>
                </a:solidFill>
                <a:latin typeface="Comic Sans MS" panose="030F0702030302020204" pitchFamily="66" charset="0"/>
              </a:rPr>
              <a:t>La realidad regional en que se insertaron ambos procesos corresponde al contexto de la Guerra Fría y a la intervención de Estados Unidos en la región</a:t>
            </a:r>
            <a:endParaRPr lang="es-CO"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pPr>
            <a:endParaRPr lang="es-CO"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pPr>
            <a:endParaRPr lang="es-CO"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pPr>
            <a:r>
              <a:rPr lang="es-CO"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8625" y="407708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7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1813866" y="718196"/>
            <a:ext cx="5742300" cy="562564"/>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a:t>II Análisis de Testimonios.</a:t>
            </a:r>
            <a:endParaRPr dirty="0"/>
          </a:p>
        </p:txBody>
      </p:sp>
      <p:sp>
        <p:nvSpPr>
          <p:cNvPr id="90" name="Google Shape;90;p1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2" name="Rectángulo 1"/>
          <p:cNvSpPr/>
          <p:nvPr/>
        </p:nvSpPr>
        <p:spPr>
          <a:xfrm>
            <a:off x="369870" y="1438214"/>
            <a:ext cx="8393986" cy="3319498"/>
          </a:xfrm>
          <a:prstGeom prst="rect">
            <a:avLst/>
          </a:prstGeom>
        </p:spPr>
        <p:txBody>
          <a:bodyPr wrap="square">
            <a:spAutoFit/>
          </a:bodyPr>
          <a:lstStyle/>
          <a:p>
            <a:pPr algn="just">
              <a:lnSpc>
                <a:spcPct val="107000"/>
              </a:lnSpc>
            </a:pPr>
            <a:r>
              <a:rPr lang="es-CO"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Texo1</a:t>
            </a:r>
            <a:endParaRPr lang="es-CL"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pPr>
            <a:r>
              <a:rPr lang="es-CO"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¿Qué circunstancias (2) llevaron a este joven a participar en el golpe de Estado de 1973? (2 Pts.)</a:t>
            </a:r>
            <a:endParaRPr lang="es-CL"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pPr>
            <a:r>
              <a:rPr lang="es-CO"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Se espera que el estudiante comprenda e infiera cómo el escenario de conflictividad política y social llevó al enfrentamiento a personas comunes, incluso dentro de las mismas familias, sin que necesariamente hubiese militancia política de por medio. </a:t>
            </a:r>
            <a:endParaRPr lang="es-CL"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pPr>
            <a:r>
              <a:rPr lang="es-CO" dirty="0">
                <a:latin typeface="Comic Sans MS" panose="030F0702030302020204" pitchFamily="66" charset="0"/>
                <a:ea typeface="Calibri" panose="020F0502020204030204" pitchFamily="34" charset="0"/>
                <a:cs typeface="Times New Roman" panose="02020603050405020304" pitchFamily="18" charset="0"/>
              </a:rPr>
              <a:t> </a:t>
            </a:r>
            <a:endParaRPr lang="es-CL"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pPr>
            <a:r>
              <a:rPr lang="es-CO"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2. ¿Qué crees que ocurrió con los conscriptos que participaron en la violencia de Estado durante la dictadura militar? Fundamenta tu respuesta. (2 Pts.)</a:t>
            </a:r>
            <a:endParaRPr lang="es-CL"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pPr>
            <a:r>
              <a:rPr lang="es-CO"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La respuesta puede ser variable, sin embargo, se espera que, por una parte, el estudiante comprenda que muchas de las personas que participaron en el golpe de Estado actuaron por órdenes de militares superiores y las consecuencias de sus actos generaron impacto y trauma en ellos. Por otra parte, muchas las personas obligadas a participar en estas acciones también fueron víctimas de la violencia de Estado por su posición política o por haberse opuesto a acatar los mandatos recibidos. </a:t>
            </a:r>
            <a:endParaRPr lang="es-CL"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83703" y="445291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2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6"/>
          <p:cNvSpPr txBox="1">
            <a:spLocks noGrp="1"/>
          </p:cNvSpPr>
          <p:nvPr>
            <p:ph type="body" idx="1"/>
          </p:nvPr>
        </p:nvSpPr>
        <p:spPr>
          <a:xfrm>
            <a:off x="226031" y="556333"/>
            <a:ext cx="8691938" cy="4081460"/>
          </a:xfrm>
          <a:prstGeom prst="rect">
            <a:avLst/>
          </a:prstGeom>
        </p:spPr>
        <p:txBody>
          <a:bodyPr spcFirstLastPara="1" wrap="square" lIns="91425" tIns="91425" rIns="91425" bIns="91425" anchor="t" anchorCtr="0">
            <a:noAutofit/>
          </a:bodyPr>
          <a:lstStyle/>
          <a:p>
            <a:pPr marL="101600" indent="0">
              <a:buNone/>
            </a:pPr>
            <a:r>
              <a:rPr lang="es-CO" sz="1200" dirty="0">
                <a:latin typeface="Comic Sans MS" panose="030F0702030302020204" pitchFamily="66" charset="0"/>
              </a:rPr>
              <a:t>Texto II</a:t>
            </a:r>
            <a:endParaRPr lang="es-CL" sz="1200" dirty="0">
              <a:latin typeface="Comic Sans MS" panose="030F0702030302020204" pitchFamily="66" charset="0"/>
            </a:endParaRPr>
          </a:p>
          <a:p>
            <a:r>
              <a:rPr lang="es-CO" sz="1200" dirty="0">
                <a:latin typeface="Comic Sans MS" panose="030F0702030302020204" pitchFamily="66" charset="0"/>
              </a:rPr>
              <a:t>1. Explique al menos 3 consecuencia que tuvo la crisis económica de 1982, para los sectores populares. (3 pts.)</a:t>
            </a:r>
            <a:endParaRPr lang="es-CL" sz="1200" dirty="0">
              <a:latin typeface="Comic Sans MS" panose="030F0702030302020204" pitchFamily="66" charset="0"/>
            </a:endParaRPr>
          </a:p>
          <a:p>
            <a:r>
              <a:rPr lang="es-CO" sz="1200" dirty="0">
                <a:solidFill>
                  <a:srgbClr val="FF0000"/>
                </a:solidFill>
                <a:latin typeface="Comic Sans MS" panose="030F0702030302020204" pitchFamily="66" charset="0"/>
              </a:rPr>
              <a:t>La crisis económica de 1982 afectó ostensiblemente a los sectores de más bajos ingresos. El cierre de empresas y fábricas provocó la disminución de los puestos de trabajo y los índices de cesantía llegaron a alcanzar tasas del 30 %, afectando especialmente a los jefes de familia. </a:t>
            </a:r>
            <a:endParaRPr lang="es-CL" sz="1200" dirty="0">
              <a:solidFill>
                <a:srgbClr val="FF0000"/>
              </a:solidFill>
              <a:latin typeface="Comic Sans MS" panose="030F0702030302020204" pitchFamily="66" charset="0"/>
            </a:endParaRPr>
          </a:p>
          <a:p>
            <a:pPr marL="101600" indent="0">
              <a:buNone/>
            </a:pPr>
            <a:endParaRPr lang="es-CL" sz="1200" dirty="0">
              <a:latin typeface="Comic Sans MS" panose="030F0702030302020204" pitchFamily="66" charset="0"/>
            </a:endParaRPr>
          </a:p>
          <a:p>
            <a:r>
              <a:rPr lang="es-CO" sz="1200" dirty="0">
                <a:latin typeface="Comic Sans MS" panose="030F0702030302020204" pitchFamily="66" charset="0"/>
              </a:rPr>
              <a:t>2. Señale al menos 2, aspectos relevantes que tuvieron las ollas comunes durante la crisis económica de 1982. (2 P</a:t>
            </a:r>
            <a:endParaRPr lang="es-CL" sz="1200" dirty="0">
              <a:latin typeface="Comic Sans MS" panose="030F0702030302020204" pitchFamily="66" charset="0"/>
            </a:endParaRPr>
          </a:p>
          <a:p>
            <a:r>
              <a:rPr lang="es-CO" sz="1200" dirty="0">
                <a:solidFill>
                  <a:srgbClr val="FF0000"/>
                </a:solidFill>
                <a:latin typeface="Comic Sans MS" panose="030F0702030302020204" pitchFamily="66" charset="0"/>
              </a:rPr>
              <a:t>La crisis de 1982 provocó el colapso de la economía nacional. La mayor parte del sistema financiero quedó en bancarrota y muchas industrias, imposibilitadas para pagar sus obligaciones, debieron cerrar y declararse en quiebra. Dicha situación repercutió fuertemente en los sectores populares. La falta de empleo llevó a las mujeres de las familias de más bajos ingresos, a organizarse en las llamadas “ollas comunes” y los “comedores populares”, al alero de la Iglesia Católica y la Vicaría de la Solidaridad. Se convirtieron en una forma de subsistencia, pero simultáneamente, permitieron el encuentro de problemáticas comunes entre las mujeres de una población. </a:t>
            </a:r>
            <a:endParaRPr lang="es-CL" sz="1200" dirty="0">
              <a:solidFill>
                <a:srgbClr val="FF0000"/>
              </a:solidFill>
              <a:latin typeface="Comic Sans MS" panose="030F0702030302020204" pitchFamily="66" charset="0"/>
            </a:endParaRPr>
          </a:p>
          <a:p>
            <a:pPr marL="101600" indent="0">
              <a:buNone/>
            </a:pPr>
            <a:endParaRPr lang="es-CL" sz="1200" dirty="0">
              <a:latin typeface="Comic Sans MS" panose="030F0702030302020204" pitchFamily="66" charset="0"/>
            </a:endParaRPr>
          </a:p>
          <a:p>
            <a:r>
              <a:rPr lang="es-CO" sz="1200" dirty="0">
                <a:latin typeface="Comic Sans MS" panose="030F0702030302020204" pitchFamily="66" charset="0"/>
              </a:rPr>
              <a:t>3. Investigue las dos medidas que adoptó la dictadura militar para disminuir el desempleo tras la crisis de 1982. ¿Qué sucedía con los derechos laborales de los trabajadores? (3 pts.)</a:t>
            </a:r>
            <a:endParaRPr lang="es-CL" sz="1200" dirty="0">
              <a:latin typeface="Comic Sans MS" panose="030F0702030302020204" pitchFamily="66" charset="0"/>
            </a:endParaRPr>
          </a:p>
          <a:p>
            <a:r>
              <a:rPr lang="es-CO" sz="1200" dirty="0">
                <a:solidFill>
                  <a:srgbClr val="FF0000"/>
                </a:solidFill>
                <a:latin typeface="Comic Sans MS" panose="030F0702030302020204" pitchFamily="66" charset="0"/>
              </a:rPr>
              <a:t>La dictadura militar implementó una serie de medidas para disminuir las consecuencias generadas por la crisis de 1982, entre ellas, el desempleo. Los más importantes fueron el Programa de Empleo Mínimo (PEM) y Programa Ocupacional para Jefes de Hogar (POJH) que fueron administrados por las municipalidades. Los trabajadores no gozaban de ningún derecho laboral y los salarios que percibían eran extremadamente bajos</a:t>
            </a:r>
            <a:r>
              <a:rPr lang="es-CO" sz="1200" dirty="0">
                <a:latin typeface="Comic Sans MS" panose="030F0702030302020204" pitchFamily="66" charset="0"/>
              </a:rPr>
              <a:t>.</a:t>
            </a:r>
            <a:endParaRPr lang="es-CL" sz="1200" dirty="0">
              <a:latin typeface="Comic Sans MS" panose="030F0702030302020204" pitchFamily="66" charset="0"/>
            </a:endParaRPr>
          </a:p>
          <a:p>
            <a:pPr marL="101600" lvl="0" indent="0" algn="l" rtl="0">
              <a:spcBef>
                <a:spcPts val="600"/>
              </a:spcBef>
              <a:spcAft>
                <a:spcPts val="0"/>
              </a:spcAft>
              <a:buSzPts val="2000"/>
              <a:buNone/>
            </a:pPr>
            <a:endParaRPr dirty="0"/>
          </a:p>
        </p:txBody>
      </p:sp>
      <p:sp>
        <p:nvSpPr>
          <p:cNvPr id="97" name="Google Shape;97;p16"/>
          <p:cNvSpPr/>
          <p:nvPr/>
        </p:nvSpPr>
        <p:spPr>
          <a:xfrm>
            <a:off x="4057656" y="178508"/>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4282290" y="373689"/>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2759" y="27630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5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ctrTitle" idx="4294967295"/>
          </p:nvPr>
        </p:nvSpPr>
        <p:spPr>
          <a:xfrm>
            <a:off x="685800" y="2962332"/>
            <a:ext cx="7772400" cy="69520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t>Dictaduras Latinoamericanas</a:t>
            </a:r>
            <a:endParaRPr sz="6000" dirty="0"/>
          </a:p>
        </p:txBody>
      </p:sp>
      <p:grpSp>
        <p:nvGrpSpPr>
          <p:cNvPr id="106" name="Google Shape;106;p17"/>
          <p:cNvGrpSpPr/>
          <p:nvPr/>
        </p:nvGrpSpPr>
        <p:grpSpPr>
          <a:xfrm rot="-7230029">
            <a:off x="6083565" y="1796211"/>
            <a:ext cx="1516808" cy="960909"/>
            <a:chOff x="238125" y="1918825"/>
            <a:chExt cx="1042450" cy="660400"/>
          </a:xfrm>
        </p:grpSpPr>
        <p:sp>
          <p:nvSpPr>
            <p:cNvPr id="107" name="Google Shape;107;p17"/>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7"/>
          <p:cNvGrpSpPr/>
          <p:nvPr/>
        </p:nvGrpSpPr>
        <p:grpSpPr>
          <a:xfrm rot="4843953" flipH="1">
            <a:off x="2064273" y="1817152"/>
            <a:ext cx="1166676" cy="1032863"/>
            <a:chOff x="1113100" y="2199475"/>
            <a:chExt cx="801900" cy="709925"/>
          </a:xfrm>
        </p:grpSpPr>
        <p:sp>
          <p:nvSpPr>
            <p:cNvPr id="110" name="Google Shape;110;p17"/>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7"/>
          <p:cNvGrpSpPr/>
          <p:nvPr/>
        </p:nvGrpSpPr>
        <p:grpSpPr>
          <a:xfrm rot="2011211">
            <a:off x="2303242" y="687779"/>
            <a:ext cx="1046869" cy="269659"/>
            <a:chOff x="271125" y="812725"/>
            <a:chExt cx="766525" cy="221725"/>
          </a:xfrm>
        </p:grpSpPr>
        <p:sp>
          <p:nvSpPr>
            <p:cNvPr id="113" name="Google Shape;113;p1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7"/>
          <p:cNvSpPr/>
          <p:nvPr/>
        </p:nvSpPr>
        <p:spPr>
          <a:xfrm>
            <a:off x="3497304" y="1252883"/>
            <a:ext cx="2149392" cy="1212066"/>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4098" name="Picture 2" descr="Sudamérica bajo las alas del imperialismo"/>
          <p:cNvPicPr>
            <a:picLocks noChangeAspect="1" noChangeArrowheads="1"/>
          </p:cNvPicPr>
          <p:nvPr/>
        </p:nvPicPr>
        <p:blipFill rotWithShape="1">
          <a:blip r:embed="rId5">
            <a:extLst>
              <a:ext uri="{28A0092B-C50C-407E-A947-70E740481C1C}">
                <a14:useLocalDpi xmlns:a14="http://schemas.microsoft.com/office/drawing/2010/main" val="0"/>
              </a:ext>
            </a:extLst>
          </a:blip>
          <a:srcRect l="12915" r="13201"/>
          <a:stretch/>
        </p:blipFill>
        <p:spPr bwMode="auto">
          <a:xfrm>
            <a:off x="3337516" y="255781"/>
            <a:ext cx="2745265" cy="2918197"/>
          </a:xfrm>
          <a:prstGeom prst="rect">
            <a:avLst/>
          </a:prstGeom>
          <a:noFill/>
          <a:extLst>
            <a:ext uri="{909E8E84-426E-40DD-AFC4-6F175D3DCCD1}">
              <a14:hiddenFill xmlns:a14="http://schemas.microsoft.com/office/drawing/2010/main">
                <a:solidFill>
                  <a:srgbClr val="FFFFFF"/>
                </a:solidFill>
              </a14:hiddenFill>
            </a:ext>
          </a:extLst>
        </p:spPr>
      </p:pic>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68638" y="385012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457200" y="2169650"/>
            <a:ext cx="3994500" cy="275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a:t>
            </a:r>
            <a:endParaRPr dirty="0"/>
          </a:p>
        </p:txBody>
      </p:sp>
      <p:sp>
        <p:nvSpPr>
          <p:cNvPr id="122" name="Google Shape;122;p18"/>
          <p:cNvSpPr txBox="1">
            <a:spLocks noGrp="1"/>
          </p:cNvSpPr>
          <p:nvPr>
            <p:ph type="title"/>
          </p:nvPr>
        </p:nvSpPr>
        <p:spPr>
          <a:xfrm>
            <a:off x="-6025" y="967975"/>
            <a:ext cx="9156000" cy="439585"/>
          </a:xfrm>
          <a:prstGeom prst="rect">
            <a:avLst/>
          </a:prstGeom>
        </p:spPr>
        <p:txBody>
          <a:bodyPr spcFirstLastPara="1" wrap="square" lIns="91425" tIns="91425" rIns="91425" bIns="91425" anchor="t" anchorCtr="0">
            <a:noAutofit/>
          </a:bodyPr>
          <a:lstStyle/>
          <a:p>
            <a:r>
              <a:rPr lang="es-CO" sz="1200" b="1" dirty="0">
                <a:latin typeface="Comic Sans MS" panose="030F0702030302020204" pitchFamily="66" charset="0"/>
              </a:rPr>
              <a:t>III. Investigación.</a:t>
            </a:r>
            <a:br>
              <a:rPr lang="es-CL" sz="1200" dirty="0">
                <a:latin typeface="Comic Sans MS" panose="030F0702030302020204" pitchFamily="66" charset="0"/>
              </a:rPr>
            </a:br>
            <a:r>
              <a:rPr lang="es-CO" sz="1200" dirty="0">
                <a:latin typeface="Comic Sans MS" panose="030F0702030302020204" pitchFamily="66" charset="0"/>
              </a:rPr>
              <a:t>A. Complete el siguiente cuadro comparativo (solo espacios en blanco), entre la situación anterior a 1973 y los cambios efectuados después de esa fecha respecto a: servicios básicos, sistema previsional, relaciones laborales, sistema educacional, sistema de salud, en cuanto a la implementación del Sistema Neoliberal en Chile. (7 Pts.)</a:t>
            </a:r>
            <a:br>
              <a:rPr lang="es-CL" sz="1200" dirty="0">
                <a:latin typeface="Comic Sans MS" panose="030F0702030302020204" pitchFamily="66" charset="0"/>
              </a:rPr>
            </a:br>
            <a:endParaRPr sz="1200" dirty="0">
              <a:latin typeface="Comic Sans MS" panose="030F0702030302020204" pitchFamily="66" charset="0"/>
            </a:endParaRPr>
          </a:p>
        </p:txBody>
      </p:sp>
      <p:sp>
        <p:nvSpPr>
          <p:cNvPr id="123" name="Google Shape;123;p18"/>
          <p:cNvSpPr txBox="1">
            <a:spLocks noGrp="1"/>
          </p:cNvSpPr>
          <p:nvPr>
            <p:ph type="body" idx="2"/>
          </p:nvPr>
        </p:nvSpPr>
        <p:spPr>
          <a:xfrm>
            <a:off x="585627" y="1900719"/>
            <a:ext cx="8101148" cy="302503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124" name="Google Shape;124;p18"/>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4373895" y="50674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graphicFrame>
        <p:nvGraphicFramePr>
          <p:cNvPr id="2" name="Tabla 1"/>
          <p:cNvGraphicFramePr>
            <a:graphicFrameLocks noGrp="1"/>
          </p:cNvGraphicFramePr>
          <p:nvPr>
            <p:extLst>
              <p:ext uri="{D42A27DB-BD31-4B8C-83A1-F6EECF244321}">
                <p14:modId xmlns:p14="http://schemas.microsoft.com/office/powerpoint/2010/main" val="1326160649"/>
              </p:ext>
            </p:extLst>
          </p:nvPr>
        </p:nvGraphicFramePr>
        <p:xfrm>
          <a:off x="585626" y="1974277"/>
          <a:ext cx="7715894" cy="2510293"/>
        </p:xfrm>
        <a:graphic>
          <a:graphicData uri="http://schemas.openxmlformats.org/drawingml/2006/table">
            <a:tbl>
              <a:tblPr firstRow="1" firstCol="1" bandRow="1">
                <a:tableStyleId>{D9E15B07-8939-468D-A630-F4D3DA8E4B1A}</a:tableStyleId>
              </a:tblPr>
              <a:tblGrid>
                <a:gridCol w="2570932">
                  <a:extLst>
                    <a:ext uri="{9D8B030D-6E8A-4147-A177-3AD203B41FA5}">
                      <a16:colId xmlns:a16="http://schemas.microsoft.com/office/drawing/2014/main" val="20000"/>
                    </a:ext>
                  </a:extLst>
                </a:gridCol>
                <a:gridCol w="2572481">
                  <a:extLst>
                    <a:ext uri="{9D8B030D-6E8A-4147-A177-3AD203B41FA5}">
                      <a16:colId xmlns:a16="http://schemas.microsoft.com/office/drawing/2014/main" val="20001"/>
                    </a:ext>
                  </a:extLst>
                </a:gridCol>
                <a:gridCol w="2572481">
                  <a:extLst>
                    <a:ext uri="{9D8B030D-6E8A-4147-A177-3AD203B41FA5}">
                      <a16:colId xmlns:a16="http://schemas.microsoft.com/office/drawing/2014/main" val="20002"/>
                    </a:ext>
                  </a:extLst>
                </a:gridCol>
              </a:tblGrid>
              <a:tr h="357641">
                <a:tc>
                  <a:txBody>
                    <a:bodyPr/>
                    <a:lstStyle/>
                    <a:p>
                      <a:pPr algn="just">
                        <a:lnSpc>
                          <a:spcPct val="107000"/>
                        </a:lnSpc>
                        <a:spcAft>
                          <a:spcPts val="0"/>
                        </a:spcAft>
                      </a:pPr>
                      <a:r>
                        <a:rPr lang="es-CO" sz="11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63" marR="68363" marT="0" marB="0"/>
                </a:tc>
                <a:tc>
                  <a:txBody>
                    <a:bodyPr/>
                    <a:lstStyle/>
                    <a:p>
                      <a:pPr algn="ctr">
                        <a:lnSpc>
                          <a:spcPct val="107000"/>
                        </a:lnSpc>
                        <a:spcAft>
                          <a:spcPts val="0"/>
                        </a:spcAft>
                      </a:pPr>
                      <a:r>
                        <a:rPr lang="es-CO" sz="1100" dirty="0">
                          <a:solidFill>
                            <a:schemeClr val="bg1"/>
                          </a:solidFill>
                          <a:effectLst/>
                          <a:latin typeface="Comic Sans MS" panose="030F0702030302020204" pitchFamily="66" charset="0"/>
                        </a:rPr>
                        <a:t>Situación antes de 1973</a:t>
                      </a:r>
                      <a:endParaRPr lang="es-CL" sz="11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63" marR="68363" marT="0" marB="0"/>
                </a:tc>
                <a:tc>
                  <a:txBody>
                    <a:bodyPr/>
                    <a:lstStyle/>
                    <a:p>
                      <a:pPr algn="ctr">
                        <a:lnSpc>
                          <a:spcPct val="107000"/>
                        </a:lnSpc>
                        <a:spcAft>
                          <a:spcPts val="0"/>
                        </a:spcAft>
                      </a:pPr>
                      <a:r>
                        <a:rPr lang="es-CO" sz="1100" dirty="0">
                          <a:solidFill>
                            <a:schemeClr val="bg1"/>
                          </a:solidFill>
                          <a:effectLst/>
                          <a:latin typeface="Comic Sans MS" panose="030F0702030302020204" pitchFamily="66" charset="0"/>
                        </a:rPr>
                        <a:t>Cambios efectuados después de 1973</a:t>
                      </a:r>
                      <a:endParaRPr lang="es-CL" sz="11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63" marR="68363" marT="0" marB="0"/>
                </a:tc>
                <a:extLst>
                  <a:ext uri="{0D108BD9-81ED-4DB2-BD59-A6C34878D82A}">
                    <a16:rowId xmlns:a16="http://schemas.microsoft.com/office/drawing/2014/main" val="10000"/>
                  </a:ext>
                </a:extLst>
              </a:tr>
              <a:tr h="178821">
                <a:tc>
                  <a:txBody>
                    <a:bodyPr/>
                    <a:lstStyle/>
                    <a:p>
                      <a:pPr algn="just">
                        <a:lnSpc>
                          <a:spcPct val="107000"/>
                        </a:lnSpc>
                        <a:spcAft>
                          <a:spcPts val="0"/>
                        </a:spcAft>
                      </a:pPr>
                      <a:r>
                        <a:rPr lang="es-CO" sz="1100" dirty="0">
                          <a:solidFill>
                            <a:schemeClr val="bg1"/>
                          </a:solidFill>
                          <a:effectLst/>
                          <a:latin typeface="Comic Sans MS" panose="030F0702030302020204" pitchFamily="66" charset="0"/>
                        </a:rPr>
                        <a:t>Servicios básicos</a:t>
                      </a:r>
                      <a:endParaRPr lang="es-CL" sz="11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63" marR="68363" marT="0" marB="0"/>
                </a:tc>
                <a:tc>
                  <a:txBody>
                    <a:bodyPr/>
                    <a:lstStyle/>
                    <a:p>
                      <a:pPr algn="just">
                        <a:lnSpc>
                          <a:spcPct val="107000"/>
                        </a:lnSpc>
                        <a:spcAft>
                          <a:spcPts val="0"/>
                        </a:spcAft>
                      </a:pPr>
                      <a:r>
                        <a:rPr lang="es-CO" sz="1100" b="1" dirty="0">
                          <a:solidFill>
                            <a:srgbClr val="FF0000"/>
                          </a:solidFill>
                          <a:effectLst/>
                        </a:rPr>
                        <a:t>Administrados por el Estado.</a:t>
                      </a:r>
                      <a:endParaRPr lang="es-C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63" marR="68363" marT="0" marB="0"/>
                </a:tc>
                <a:tc>
                  <a:txBody>
                    <a:bodyPr/>
                    <a:lstStyle/>
                    <a:p>
                      <a:pPr algn="just">
                        <a:lnSpc>
                          <a:spcPct val="107000"/>
                        </a:lnSpc>
                        <a:spcAft>
                          <a:spcPts val="0"/>
                        </a:spcAft>
                      </a:pPr>
                      <a:r>
                        <a:rPr lang="es-CO" sz="1100" b="1">
                          <a:solidFill>
                            <a:srgbClr val="FF0000"/>
                          </a:solidFill>
                          <a:effectLst/>
                        </a:rPr>
                        <a:t>Privatización de los servicios.</a:t>
                      </a:r>
                      <a:endParaRPr lang="es-CL"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63" marR="68363" marT="0" marB="0"/>
                </a:tc>
                <a:extLst>
                  <a:ext uri="{0D108BD9-81ED-4DB2-BD59-A6C34878D82A}">
                    <a16:rowId xmlns:a16="http://schemas.microsoft.com/office/drawing/2014/main" val="10001"/>
                  </a:ext>
                </a:extLst>
              </a:tr>
              <a:tr h="536462">
                <a:tc>
                  <a:txBody>
                    <a:bodyPr/>
                    <a:lstStyle/>
                    <a:p>
                      <a:pPr algn="just">
                        <a:lnSpc>
                          <a:spcPct val="107000"/>
                        </a:lnSpc>
                        <a:spcAft>
                          <a:spcPts val="0"/>
                        </a:spcAft>
                      </a:pPr>
                      <a:r>
                        <a:rPr lang="es-CO" sz="1100" dirty="0">
                          <a:solidFill>
                            <a:schemeClr val="bg1"/>
                          </a:solidFill>
                          <a:effectLst/>
                          <a:latin typeface="Comic Sans MS" panose="030F0702030302020204" pitchFamily="66" charset="0"/>
                        </a:rPr>
                        <a:t>Sistema previsional</a:t>
                      </a:r>
                      <a:endParaRPr lang="es-CL" sz="11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63" marR="68363" marT="0" marB="0"/>
                </a:tc>
                <a:tc>
                  <a:txBody>
                    <a:bodyPr/>
                    <a:lstStyle/>
                    <a:p>
                      <a:pPr algn="just">
                        <a:lnSpc>
                          <a:spcPct val="107000"/>
                        </a:lnSpc>
                        <a:spcAft>
                          <a:spcPts val="0"/>
                        </a:spcAft>
                      </a:pPr>
                      <a:r>
                        <a:rPr lang="es-CO" sz="1100" b="1" dirty="0">
                          <a:solidFill>
                            <a:srgbClr val="FF0000"/>
                          </a:solidFill>
                          <a:effectLst/>
                        </a:rPr>
                        <a:t>A cargo de instituciones estatales. Sistema de reparto.</a:t>
                      </a:r>
                      <a:endParaRPr lang="es-C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63" marR="68363" marT="0" marB="0"/>
                </a:tc>
                <a:tc>
                  <a:txBody>
                    <a:bodyPr/>
                    <a:lstStyle/>
                    <a:p>
                      <a:pPr algn="just">
                        <a:lnSpc>
                          <a:spcPct val="107000"/>
                        </a:lnSpc>
                        <a:spcAft>
                          <a:spcPts val="0"/>
                        </a:spcAft>
                      </a:pPr>
                      <a:r>
                        <a:rPr lang="es-CO" sz="1100" b="1" dirty="0">
                          <a:solidFill>
                            <a:srgbClr val="FF0000"/>
                          </a:solidFill>
                          <a:effectLst/>
                        </a:rPr>
                        <a:t>Administración privada de los fondos de pensiones a cargo de las AFP.</a:t>
                      </a:r>
                      <a:endParaRPr lang="es-C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63" marR="68363" marT="0" marB="0"/>
                </a:tc>
                <a:extLst>
                  <a:ext uri="{0D108BD9-81ED-4DB2-BD59-A6C34878D82A}">
                    <a16:rowId xmlns:a16="http://schemas.microsoft.com/office/drawing/2014/main" val="10002"/>
                  </a:ext>
                </a:extLst>
              </a:tr>
              <a:tr h="357641">
                <a:tc>
                  <a:txBody>
                    <a:bodyPr/>
                    <a:lstStyle/>
                    <a:p>
                      <a:pPr algn="just">
                        <a:lnSpc>
                          <a:spcPct val="107000"/>
                        </a:lnSpc>
                        <a:spcAft>
                          <a:spcPts val="0"/>
                        </a:spcAft>
                      </a:pPr>
                      <a:r>
                        <a:rPr lang="es-CO" sz="1100" dirty="0">
                          <a:solidFill>
                            <a:schemeClr val="bg1"/>
                          </a:solidFill>
                          <a:effectLst/>
                          <a:latin typeface="Comic Sans MS" panose="030F0702030302020204" pitchFamily="66" charset="0"/>
                        </a:rPr>
                        <a:t>Relaciones laborales</a:t>
                      </a:r>
                      <a:endParaRPr lang="es-CL" sz="11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63" marR="68363" marT="0" marB="0"/>
                </a:tc>
                <a:tc>
                  <a:txBody>
                    <a:bodyPr/>
                    <a:lstStyle/>
                    <a:p>
                      <a:pPr algn="just">
                        <a:lnSpc>
                          <a:spcPct val="107000"/>
                        </a:lnSpc>
                        <a:spcAft>
                          <a:spcPts val="0"/>
                        </a:spcAft>
                      </a:pPr>
                      <a:r>
                        <a:rPr lang="es-CO" sz="1100" b="1" dirty="0">
                          <a:solidFill>
                            <a:srgbClr val="FF0000"/>
                          </a:solidFill>
                          <a:effectLst/>
                        </a:rPr>
                        <a:t>Regulación estatal de las relaciones.</a:t>
                      </a:r>
                      <a:endParaRPr lang="es-C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63" marR="68363" marT="0" marB="0"/>
                </a:tc>
                <a:tc>
                  <a:txBody>
                    <a:bodyPr/>
                    <a:lstStyle/>
                    <a:p>
                      <a:pPr algn="just">
                        <a:lnSpc>
                          <a:spcPct val="107000"/>
                        </a:lnSpc>
                        <a:spcAft>
                          <a:spcPts val="0"/>
                        </a:spcAft>
                      </a:pPr>
                      <a:r>
                        <a:rPr lang="es-CO" sz="1100" b="1" dirty="0">
                          <a:solidFill>
                            <a:srgbClr val="FF0000"/>
                          </a:solidFill>
                          <a:effectLst/>
                        </a:rPr>
                        <a:t>Desregulación de las relaciones en base a la liberalización económica.</a:t>
                      </a:r>
                      <a:endParaRPr lang="es-C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63" marR="68363" marT="0" marB="0"/>
                </a:tc>
                <a:extLst>
                  <a:ext uri="{0D108BD9-81ED-4DB2-BD59-A6C34878D82A}">
                    <a16:rowId xmlns:a16="http://schemas.microsoft.com/office/drawing/2014/main" val="10003"/>
                  </a:ext>
                </a:extLst>
              </a:tr>
              <a:tr h="536462">
                <a:tc>
                  <a:txBody>
                    <a:bodyPr/>
                    <a:lstStyle/>
                    <a:p>
                      <a:pPr algn="just">
                        <a:lnSpc>
                          <a:spcPct val="107000"/>
                        </a:lnSpc>
                        <a:spcAft>
                          <a:spcPts val="0"/>
                        </a:spcAft>
                      </a:pPr>
                      <a:r>
                        <a:rPr lang="es-CO" sz="1100" dirty="0">
                          <a:solidFill>
                            <a:schemeClr val="bg1"/>
                          </a:solidFill>
                          <a:effectLst/>
                          <a:latin typeface="Comic Sans MS" panose="030F0702030302020204" pitchFamily="66" charset="0"/>
                        </a:rPr>
                        <a:t>Sistema educacional</a:t>
                      </a:r>
                      <a:endParaRPr lang="es-CL" sz="11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63" marR="68363" marT="0" marB="0"/>
                </a:tc>
                <a:tc>
                  <a:txBody>
                    <a:bodyPr/>
                    <a:lstStyle/>
                    <a:p>
                      <a:pPr algn="just">
                        <a:lnSpc>
                          <a:spcPct val="107000"/>
                        </a:lnSpc>
                        <a:spcAft>
                          <a:spcPts val="0"/>
                        </a:spcAft>
                      </a:pPr>
                      <a:r>
                        <a:rPr lang="es-CO" sz="1100" b="1" dirty="0">
                          <a:solidFill>
                            <a:srgbClr val="FF0000"/>
                          </a:solidFill>
                          <a:effectLst/>
                        </a:rPr>
                        <a:t>Mixto, con fuerte presencia estatal.</a:t>
                      </a:r>
                      <a:endParaRPr lang="es-C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63" marR="68363" marT="0" marB="0"/>
                </a:tc>
                <a:tc>
                  <a:txBody>
                    <a:bodyPr/>
                    <a:lstStyle/>
                    <a:p>
                      <a:pPr algn="just">
                        <a:lnSpc>
                          <a:spcPct val="107000"/>
                        </a:lnSpc>
                        <a:spcAft>
                          <a:spcPts val="0"/>
                        </a:spcAft>
                      </a:pPr>
                      <a:r>
                        <a:rPr lang="es-CO" sz="1100" b="1" dirty="0">
                          <a:solidFill>
                            <a:srgbClr val="FF0000"/>
                          </a:solidFill>
                          <a:effectLst/>
                        </a:rPr>
                        <a:t>Municipalización de la educación primaria y secundaria y privatización de la superior.</a:t>
                      </a:r>
                      <a:endParaRPr lang="es-C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63" marR="68363" marT="0" marB="0"/>
                </a:tc>
                <a:extLst>
                  <a:ext uri="{0D108BD9-81ED-4DB2-BD59-A6C34878D82A}">
                    <a16:rowId xmlns:a16="http://schemas.microsoft.com/office/drawing/2014/main" val="10004"/>
                  </a:ext>
                </a:extLst>
              </a:tr>
              <a:tr h="536462">
                <a:tc>
                  <a:txBody>
                    <a:bodyPr/>
                    <a:lstStyle/>
                    <a:p>
                      <a:pPr algn="just">
                        <a:lnSpc>
                          <a:spcPct val="107000"/>
                        </a:lnSpc>
                        <a:spcAft>
                          <a:spcPts val="0"/>
                        </a:spcAft>
                      </a:pPr>
                      <a:r>
                        <a:rPr lang="es-CO" sz="1100" dirty="0">
                          <a:solidFill>
                            <a:schemeClr val="bg1"/>
                          </a:solidFill>
                          <a:effectLst/>
                          <a:latin typeface="Comic Sans MS" panose="030F0702030302020204" pitchFamily="66" charset="0"/>
                        </a:rPr>
                        <a:t>Sistema de salud</a:t>
                      </a:r>
                      <a:endParaRPr lang="es-CL" sz="11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363" marR="68363" marT="0" marB="0"/>
                </a:tc>
                <a:tc>
                  <a:txBody>
                    <a:bodyPr/>
                    <a:lstStyle/>
                    <a:p>
                      <a:pPr algn="just">
                        <a:lnSpc>
                          <a:spcPct val="107000"/>
                        </a:lnSpc>
                        <a:spcAft>
                          <a:spcPts val="0"/>
                        </a:spcAft>
                      </a:pPr>
                      <a:r>
                        <a:rPr lang="es-CO" sz="1100" b="1" dirty="0">
                          <a:solidFill>
                            <a:srgbClr val="FF0000"/>
                          </a:solidFill>
                          <a:effectLst/>
                        </a:rPr>
                        <a:t>Fuerte presencia del sistema público centralizado.</a:t>
                      </a:r>
                      <a:endParaRPr lang="es-C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63" marR="68363" marT="0" marB="0"/>
                </a:tc>
                <a:tc>
                  <a:txBody>
                    <a:bodyPr/>
                    <a:lstStyle/>
                    <a:p>
                      <a:pPr algn="just">
                        <a:lnSpc>
                          <a:spcPct val="107000"/>
                        </a:lnSpc>
                        <a:spcAft>
                          <a:spcPts val="0"/>
                        </a:spcAft>
                      </a:pPr>
                      <a:r>
                        <a:rPr lang="es-CO" sz="1100" b="1" dirty="0">
                          <a:solidFill>
                            <a:srgbClr val="FF0000"/>
                          </a:solidFill>
                          <a:effectLst/>
                        </a:rPr>
                        <a:t>Municipalización de los establecimientos y la creación de un sistema de salud privado.</a:t>
                      </a:r>
                      <a:endParaRPr lang="es-C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63" marR="68363" marT="0" marB="0"/>
                </a:tc>
                <a:extLst>
                  <a:ext uri="{0D108BD9-81ED-4DB2-BD59-A6C34878D82A}">
                    <a16:rowId xmlns:a16="http://schemas.microsoft.com/office/drawing/2014/main" val="10005"/>
                  </a:ext>
                </a:extLst>
              </a:tr>
            </a:tbl>
          </a:graphicData>
        </a:graphic>
      </p:graphicFrame>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54930" y="3583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6025" y="967975"/>
            <a:ext cx="9156000" cy="488600"/>
          </a:xfrm>
          <a:prstGeom prst="rect">
            <a:avLst/>
          </a:prstGeom>
        </p:spPr>
        <p:txBody>
          <a:bodyPr spcFirstLastPara="1" wrap="square" lIns="91425" tIns="91425" rIns="91425" bIns="91425" anchor="t" anchorCtr="0">
            <a:noAutofit/>
          </a:bodyPr>
          <a:lstStyle/>
          <a:p>
            <a:pPr lvl="0"/>
            <a:r>
              <a:rPr lang="es-CO" sz="1600" b="1" dirty="0">
                <a:latin typeface="Comic Sans MS" panose="030F0702030302020204" pitchFamily="66" charset="0"/>
              </a:rPr>
              <a:t>IV. Análisis Iconográfico</a:t>
            </a:r>
            <a:endParaRPr sz="1600" dirty="0"/>
          </a:p>
        </p:txBody>
      </p:sp>
      <p:sp>
        <p:nvSpPr>
          <p:cNvPr id="143" name="Google Shape;143;p20"/>
          <p:cNvSpPr txBox="1">
            <a:spLocks noGrp="1"/>
          </p:cNvSpPr>
          <p:nvPr>
            <p:ph type="body" idx="1"/>
          </p:nvPr>
        </p:nvSpPr>
        <p:spPr>
          <a:xfrm>
            <a:off x="2887038" y="1318061"/>
            <a:ext cx="6030931" cy="3443632"/>
          </a:xfrm>
          <a:prstGeom prst="rect">
            <a:avLst/>
          </a:prstGeom>
        </p:spPr>
        <p:txBody>
          <a:bodyPr spcFirstLastPara="1" wrap="square" lIns="91425" tIns="91425" rIns="91425" bIns="91425" numCol="2" anchor="t" anchorCtr="0">
            <a:normAutofit fontScale="55000" lnSpcReduction="20000"/>
          </a:bodyPr>
          <a:lstStyle/>
          <a:p>
            <a:pPr marL="101600" indent="0">
              <a:buNone/>
            </a:pPr>
            <a:r>
              <a:rPr lang="es-CO" sz="2200" dirty="0">
                <a:latin typeface="Comic Sans MS" panose="030F0702030302020204" pitchFamily="66" charset="0"/>
              </a:rPr>
              <a:t>Observar las 4 fotografías y responder 3 preguntas…</a:t>
            </a:r>
            <a:endParaRPr lang="es-CL" sz="2200" dirty="0">
              <a:latin typeface="Comic Sans MS" panose="030F0702030302020204" pitchFamily="66" charset="0"/>
            </a:endParaRPr>
          </a:p>
          <a:p>
            <a:r>
              <a:rPr lang="es-CO" b="1" dirty="0">
                <a:solidFill>
                  <a:schemeClr val="bg1"/>
                </a:solidFill>
                <a:latin typeface="Comic Sans MS" panose="030F0702030302020204" pitchFamily="66" charset="0"/>
              </a:rPr>
              <a:t>A. Establecer el momento histórico al cual corresponden cada uno de ellos. (4 Pts.)</a:t>
            </a:r>
            <a:endParaRPr lang="es-CL" b="1" dirty="0">
              <a:solidFill>
                <a:schemeClr val="bg1"/>
              </a:solidFill>
              <a:latin typeface="Comic Sans MS" panose="030F0702030302020204" pitchFamily="66" charset="0"/>
            </a:endParaRPr>
          </a:p>
          <a:p>
            <a:r>
              <a:rPr lang="es-CO" b="1" dirty="0">
                <a:solidFill>
                  <a:srgbClr val="FF0000"/>
                </a:solidFill>
                <a:latin typeface="Comic Sans MS" panose="030F0702030302020204" pitchFamily="66" charset="0"/>
              </a:rPr>
              <a:t>1.- Establecimiento de la Junta Militar.</a:t>
            </a:r>
            <a:endParaRPr lang="es-CL" b="1" dirty="0">
              <a:solidFill>
                <a:srgbClr val="FF0000"/>
              </a:solidFill>
              <a:latin typeface="Comic Sans MS" panose="030F0702030302020204" pitchFamily="66" charset="0"/>
            </a:endParaRPr>
          </a:p>
          <a:p>
            <a:r>
              <a:rPr lang="es-CO" b="1" dirty="0">
                <a:solidFill>
                  <a:srgbClr val="FF0000"/>
                </a:solidFill>
                <a:latin typeface="Comic Sans MS" panose="030F0702030302020204" pitchFamily="66" charset="0"/>
              </a:rPr>
              <a:t>2.- 1984, crisis económica. </a:t>
            </a:r>
            <a:endParaRPr lang="es-CL" b="1" dirty="0">
              <a:solidFill>
                <a:srgbClr val="FF0000"/>
              </a:solidFill>
              <a:latin typeface="Comic Sans MS" panose="030F0702030302020204" pitchFamily="66" charset="0"/>
            </a:endParaRPr>
          </a:p>
          <a:p>
            <a:r>
              <a:rPr lang="es-CO" b="1" dirty="0">
                <a:solidFill>
                  <a:srgbClr val="FF0000"/>
                </a:solidFill>
                <a:latin typeface="Comic Sans MS" panose="030F0702030302020204" pitchFamily="66" charset="0"/>
              </a:rPr>
              <a:t>3.- 1988, Plebiscito nacional por la continuidad de Pinochet.</a:t>
            </a:r>
            <a:endParaRPr lang="es-CL" b="1" dirty="0">
              <a:solidFill>
                <a:srgbClr val="FF0000"/>
              </a:solidFill>
              <a:latin typeface="Comic Sans MS" panose="030F0702030302020204" pitchFamily="66" charset="0"/>
            </a:endParaRPr>
          </a:p>
          <a:p>
            <a:r>
              <a:rPr lang="es-CO" b="1" dirty="0">
                <a:solidFill>
                  <a:srgbClr val="FF0000"/>
                </a:solidFill>
                <a:latin typeface="Comic Sans MS" panose="030F0702030302020204" pitchFamily="66" charset="0"/>
              </a:rPr>
              <a:t>4.- 1990, Cambio de mando y fin de la dictadura. </a:t>
            </a:r>
            <a:endParaRPr lang="es-CL" b="1" dirty="0">
              <a:solidFill>
                <a:srgbClr val="FF0000"/>
              </a:solidFill>
              <a:latin typeface="Comic Sans MS" panose="030F0702030302020204" pitchFamily="66" charset="0"/>
            </a:endParaRPr>
          </a:p>
          <a:p>
            <a:pPr marL="101600" indent="0">
              <a:buNone/>
            </a:pPr>
            <a:endParaRPr lang="es-CL" b="1" dirty="0">
              <a:solidFill>
                <a:srgbClr val="FF0000"/>
              </a:solidFill>
              <a:latin typeface="Comic Sans MS" panose="030F0702030302020204" pitchFamily="66" charset="0"/>
            </a:endParaRPr>
          </a:p>
          <a:p>
            <a:r>
              <a:rPr lang="es-CO" b="1" dirty="0">
                <a:solidFill>
                  <a:schemeClr val="bg1"/>
                </a:solidFill>
                <a:latin typeface="Comic Sans MS" panose="030F0702030302020204" pitchFamily="66" charset="0"/>
              </a:rPr>
              <a:t>B. ¿Pueden deducir o extraer alguna información de carácter histórico de alguno de los fotogramas? (1 Pt.) </a:t>
            </a:r>
            <a:endParaRPr lang="es-CL" b="1" dirty="0">
              <a:solidFill>
                <a:schemeClr val="bg1"/>
              </a:solidFill>
              <a:latin typeface="Comic Sans MS" panose="030F0702030302020204" pitchFamily="66" charset="0"/>
            </a:endParaRPr>
          </a:p>
          <a:p>
            <a:r>
              <a:rPr lang="es-CO" b="1" dirty="0">
                <a:solidFill>
                  <a:srgbClr val="FF0000"/>
                </a:solidFill>
                <a:latin typeface="Comic Sans MS" panose="030F0702030302020204" pitchFamily="66" charset="0"/>
              </a:rPr>
              <a:t>1.- Junta militar liderada por Augusto Pinochet.</a:t>
            </a:r>
            <a:endParaRPr lang="es-CL" b="1" dirty="0">
              <a:solidFill>
                <a:srgbClr val="FF0000"/>
              </a:solidFill>
              <a:latin typeface="Comic Sans MS" panose="030F0702030302020204" pitchFamily="66" charset="0"/>
            </a:endParaRPr>
          </a:p>
          <a:p>
            <a:r>
              <a:rPr lang="es-CO" b="1" dirty="0">
                <a:solidFill>
                  <a:srgbClr val="FF0000"/>
                </a:solidFill>
                <a:latin typeface="Comic Sans MS" panose="030F0702030302020204" pitchFamily="66" charset="0"/>
              </a:rPr>
              <a:t>2.- Grupo musical opositor a la dictadura. </a:t>
            </a:r>
            <a:endParaRPr lang="es-CL" b="1" dirty="0">
              <a:solidFill>
                <a:srgbClr val="FF0000"/>
              </a:solidFill>
              <a:latin typeface="Comic Sans MS" panose="030F0702030302020204" pitchFamily="66" charset="0"/>
            </a:endParaRPr>
          </a:p>
          <a:p>
            <a:r>
              <a:rPr lang="es-CO" b="1" dirty="0">
                <a:solidFill>
                  <a:srgbClr val="FF0000"/>
                </a:solidFill>
                <a:latin typeface="Comic Sans MS" panose="030F0702030302020204" pitchFamily="66" charset="0"/>
              </a:rPr>
              <a:t>3.- Participación ciudadana en torno al plebiscito del si y el no.</a:t>
            </a:r>
            <a:endParaRPr lang="es-CL" b="1" dirty="0">
              <a:solidFill>
                <a:srgbClr val="FF0000"/>
              </a:solidFill>
              <a:latin typeface="Comic Sans MS" panose="030F0702030302020204" pitchFamily="66" charset="0"/>
            </a:endParaRPr>
          </a:p>
          <a:p>
            <a:r>
              <a:rPr lang="es-CO" b="1" dirty="0">
                <a:solidFill>
                  <a:srgbClr val="FF0000"/>
                </a:solidFill>
                <a:latin typeface="Comic Sans MS" panose="030F0702030302020204" pitchFamily="66" charset="0"/>
              </a:rPr>
              <a:t>4.- Pinochet entrega el mando a Patricio Aylwin. </a:t>
            </a:r>
            <a:endParaRPr lang="es-CL" b="1" dirty="0">
              <a:solidFill>
                <a:srgbClr val="FF0000"/>
              </a:solidFill>
              <a:latin typeface="Comic Sans MS" panose="030F0702030302020204" pitchFamily="66" charset="0"/>
            </a:endParaRPr>
          </a:p>
          <a:p>
            <a:pPr marL="101600" indent="0">
              <a:buNone/>
            </a:pPr>
            <a:endParaRPr lang="es-CL" b="1" dirty="0">
              <a:solidFill>
                <a:srgbClr val="FF0000"/>
              </a:solidFill>
              <a:latin typeface="Comic Sans MS" panose="030F0702030302020204" pitchFamily="66" charset="0"/>
            </a:endParaRPr>
          </a:p>
          <a:p>
            <a:r>
              <a:rPr lang="es-CO" b="1" dirty="0">
                <a:solidFill>
                  <a:schemeClr val="bg1"/>
                </a:solidFill>
                <a:latin typeface="Comic Sans MS" panose="030F0702030302020204" pitchFamily="66" charset="0"/>
              </a:rPr>
              <a:t>C. </a:t>
            </a:r>
            <a:r>
              <a:rPr lang="es-MX" b="1" dirty="0">
                <a:solidFill>
                  <a:schemeClr val="bg1"/>
                </a:solidFill>
                <a:latin typeface="Comic Sans MS" panose="030F0702030302020204" pitchFamily="66" charset="0"/>
              </a:rPr>
              <a:t>¿Qué opinión tienen de este tipo de material?, ¿Es necesario o solo cumple la función de ser interesante? (2 Pts.)</a:t>
            </a:r>
            <a:endParaRPr lang="es-CL" b="1" dirty="0">
              <a:solidFill>
                <a:schemeClr val="bg1"/>
              </a:solidFill>
              <a:latin typeface="Comic Sans MS" panose="030F0702030302020204" pitchFamily="66" charset="0"/>
            </a:endParaRPr>
          </a:p>
          <a:p>
            <a:r>
              <a:rPr lang="es-CO" b="1" dirty="0">
                <a:solidFill>
                  <a:srgbClr val="FF0000"/>
                </a:solidFill>
                <a:latin typeface="Comic Sans MS" panose="030F0702030302020204" pitchFamily="66" charset="0"/>
              </a:rPr>
              <a:t>Visión personal. La idea es que señalen la importancia que tienen las fuentes históricas en la reconstrucción de nuestra propia historia e identidad. </a:t>
            </a:r>
            <a:endParaRPr lang="es-CL" b="1" dirty="0">
              <a:solidFill>
                <a:srgbClr val="FF0000"/>
              </a:solidFill>
              <a:latin typeface="Comic Sans MS" panose="030F0702030302020204" pitchFamily="66" charset="0"/>
            </a:endParaRPr>
          </a:p>
          <a:p>
            <a:pPr marL="0" lvl="0" indent="0" algn="l" rtl="0">
              <a:spcBef>
                <a:spcPts val="600"/>
              </a:spcBef>
              <a:spcAft>
                <a:spcPts val="0"/>
              </a:spcAft>
              <a:buNone/>
            </a:pPr>
            <a:endParaRPr b="1" dirty="0">
              <a:solidFill>
                <a:srgbClr val="FF0000"/>
              </a:solidFill>
              <a:latin typeface="Comic Sans MS" panose="030F0702030302020204" pitchFamily="66" charset="0"/>
            </a:endParaRPr>
          </a:p>
        </p:txBody>
      </p:sp>
      <p:sp>
        <p:nvSpPr>
          <p:cNvPr id="145" name="Google Shape;145;p20"/>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342533" y="51286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2054560" y="1527858"/>
            <a:ext cx="729738" cy="765839"/>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pic>
        <p:nvPicPr>
          <p:cNvPr id="3" name="Imagen 2"/>
          <p:cNvPicPr>
            <a:picLocks noChangeAspect="1"/>
          </p:cNvPicPr>
          <p:nvPr/>
        </p:nvPicPr>
        <p:blipFill>
          <a:blip r:embed="rId5"/>
          <a:stretch>
            <a:fillRect/>
          </a:stretch>
        </p:blipFill>
        <p:spPr>
          <a:xfrm>
            <a:off x="266192" y="2364980"/>
            <a:ext cx="2518106" cy="1675958"/>
          </a:xfrm>
          <a:prstGeom prst="rect">
            <a:avLst/>
          </a:prstGeom>
        </p:spPr>
      </p:pic>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44657" y="4187734"/>
            <a:ext cx="609600" cy="609600"/>
          </a:xfrm>
          <a:prstGeom prst="rect">
            <a:avLst/>
          </a:prstGeom>
        </p:spPr>
      </p:pic>
    </p:spTree>
    <p:extLst>
      <p:ext uri="{BB962C8B-B14F-4D97-AF65-F5344CB8AC3E}">
        <p14:creationId xmlns:p14="http://schemas.microsoft.com/office/powerpoint/2010/main" val="3305111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0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Ursula template">
  <a:themeElements>
    <a:clrScheme name="Custom 347">
      <a:dk1>
        <a:srgbClr val="000000"/>
      </a:dk1>
      <a:lt1>
        <a:srgbClr val="FFFFFF"/>
      </a:lt1>
      <a:dk2>
        <a:srgbClr val="D1D8DF"/>
      </a:dk2>
      <a:lt2>
        <a:srgbClr val="4F565C"/>
      </a:lt2>
      <a:accent1>
        <a:srgbClr val="63A8DF"/>
      </a:accent1>
      <a:accent2>
        <a:srgbClr val="F8AF2C"/>
      </a:accent2>
      <a:accent3>
        <a:srgbClr val="B2DF4B"/>
      </a:accent3>
      <a:accent4>
        <a:srgbClr val="88D8E6"/>
      </a:accent4>
      <a:accent5>
        <a:srgbClr val="A693C9"/>
      </a:accent5>
      <a:accent6>
        <a:srgbClr val="F7826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1640</Words>
  <Application>Microsoft Office PowerPoint</Application>
  <PresentationFormat>Presentación en pantalla (16:9)</PresentationFormat>
  <Paragraphs>111</Paragraphs>
  <Slides>12</Slides>
  <Notes>12</Notes>
  <HiddenSlides>0</HiddenSlides>
  <MMClips>11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Sniglet</vt:lpstr>
      <vt:lpstr>Calibri</vt:lpstr>
      <vt:lpstr>Comic Sans MS</vt:lpstr>
      <vt:lpstr>Walter Turncoat</vt:lpstr>
      <vt:lpstr>Arial</vt:lpstr>
      <vt:lpstr>Ursula template</vt:lpstr>
      <vt:lpstr>Dictadura Cívico-Militar en Chile</vt:lpstr>
      <vt:lpstr>I Análisis de Fuentes históricas   </vt:lpstr>
      <vt:lpstr>Presentación de PowerPoint</vt:lpstr>
      <vt:lpstr>Presentación de PowerPoint</vt:lpstr>
      <vt:lpstr>Presentación de PowerPoint</vt:lpstr>
      <vt:lpstr>Presentación de PowerPoint</vt:lpstr>
      <vt:lpstr>Dictaduras Latinoamericanas</vt:lpstr>
      <vt:lpstr>III. Investigación. A. Complete el siguiente cuadro comparativo (solo espacios en blanco), entre la situación anterior a 1973 y los cambios efectuados después de esa fecha respecto a: servicios básicos, sistema previsional, relaciones laborales, sistema educacional, sistema de salud, en cuanto a la implementación del Sistema Neoliberal en Chile. (7 Pts.) </vt:lpstr>
      <vt:lpstr>IV. Análisis Iconográfico</vt:lpstr>
      <vt:lpstr>V. Análisis sobre Derechos Humanos. </vt:lpstr>
      <vt:lpstr>V. Análisis sobre Derechos Humanos. </vt:lpstr>
      <vt:lpstr>Gracias por tu trabajo!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Lidia</dc:creator>
  <cp:lastModifiedBy>YaninnaLepin</cp:lastModifiedBy>
  <cp:revision>21</cp:revision>
  <dcterms:modified xsi:type="dcterms:W3CDTF">2020-06-16T18:32:53Z</dcterms:modified>
</cp:coreProperties>
</file>