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m4a" ContentType="audi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57" r:id="rId3"/>
    <p:sldId id="267" r:id="rId4"/>
    <p:sldId id="268" r:id="rId5"/>
    <p:sldId id="270" r:id="rId6"/>
    <p:sldId id="271" r:id="rId7"/>
    <p:sldId id="273" r:id="rId8"/>
    <p:sldId id="272" r:id="rId9"/>
    <p:sldId id="269" r:id="rId10"/>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2" autoAdjust="0"/>
    <p:restoredTop sz="94194" autoAdjust="0"/>
  </p:normalViewPr>
  <p:slideViewPr>
    <p:cSldViewPr>
      <p:cViewPr varScale="1">
        <p:scale>
          <a:sx n="73" d="100"/>
          <a:sy n="73" d="100"/>
        </p:scale>
        <p:origin x="928" y="192"/>
      </p:cViewPr>
      <p:guideLst>
        <p:guide pos="3839"/>
        <p:guide orient="horz" pos="2160"/>
      </p:guideLst>
    </p:cSldViewPr>
  </p:slideViewPr>
  <p:notesTextViewPr>
    <p:cViewPr>
      <p:scale>
        <a:sx n="1" d="1"/>
        <a:sy n="1" d="1"/>
      </p:scale>
      <p:origin x="0" y="0"/>
    </p:cViewPr>
  </p:notesTextViewPr>
  <p:notesViewPr>
    <p:cSldViewPr showGuides="1">
      <p:cViewPr varScale="1">
        <p:scale>
          <a:sx n="76" d="100"/>
          <a:sy n="76" d="100"/>
        </p:scale>
        <p:origin x="31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C2446EEE-9F74-414C-8CF3-76F72C6C9CBB}" type="datetime1">
              <a:rPr lang="es-ES" smtClean="0"/>
              <a:t>12/6/20</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es-ES"/>
              <a:t>‹Nr.›</a:t>
            </a:fld>
            <a:endParaRPr lang="es-ES"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848FC2AD-8B93-45A4-8827-85E82B2F4F55}" type="datetime1">
              <a:rPr lang="es-ES" noProof="0" smtClean="0"/>
              <a:t>12/6/20</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es-ES" noProof="0"/>
              <a:t>‹Nr.›</a:t>
            </a:fld>
            <a:endParaRPr lang="es-ES" noProof="0"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1</a:t>
            </a:fld>
            <a:endParaRPr lang="es-ES" dirty="0"/>
          </a:p>
        </p:txBody>
      </p:sp>
    </p:spTree>
    <p:extLst>
      <p:ext uri="{BB962C8B-B14F-4D97-AF65-F5344CB8AC3E}">
        <p14:creationId xmlns:p14="http://schemas.microsoft.com/office/powerpoint/2010/main" val="341958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2</a:t>
            </a:fld>
            <a:endParaRPr lang="es-ES" dirty="0"/>
          </a:p>
        </p:txBody>
      </p:sp>
    </p:spTree>
    <p:extLst>
      <p:ext uri="{BB962C8B-B14F-4D97-AF65-F5344CB8AC3E}">
        <p14:creationId xmlns:p14="http://schemas.microsoft.com/office/powerpoint/2010/main" val="428567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3</a:t>
            </a:fld>
            <a:endParaRPr lang="es-ES" dirty="0"/>
          </a:p>
        </p:txBody>
      </p:sp>
    </p:spTree>
    <p:extLst>
      <p:ext uri="{BB962C8B-B14F-4D97-AF65-F5344CB8AC3E}">
        <p14:creationId xmlns:p14="http://schemas.microsoft.com/office/powerpoint/2010/main" val="49244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4</a:t>
            </a:fld>
            <a:endParaRPr lang="es-ES" dirty="0"/>
          </a:p>
        </p:txBody>
      </p:sp>
    </p:spTree>
    <p:extLst>
      <p:ext uri="{BB962C8B-B14F-4D97-AF65-F5344CB8AC3E}">
        <p14:creationId xmlns:p14="http://schemas.microsoft.com/office/powerpoint/2010/main" val="278956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5</a:t>
            </a:fld>
            <a:endParaRPr lang="es-ES" dirty="0"/>
          </a:p>
        </p:txBody>
      </p:sp>
    </p:spTree>
    <p:extLst>
      <p:ext uri="{BB962C8B-B14F-4D97-AF65-F5344CB8AC3E}">
        <p14:creationId xmlns:p14="http://schemas.microsoft.com/office/powerpoint/2010/main" val="3197829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6</a:t>
            </a:fld>
            <a:endParaRPr lang="es-ES" dirty="0"/>
          </a:p>
        </p:txBody>
      </p:sp>
    </p:spTree>
    <p:extLst>
      <p:ext uri="{BB962C8B-B14F-4D97-AF65-F5344CB8AC3E}">
        <p14:creationId xmlns:p14="http://schemas.microsoft.com/office/powerpoint/2010/main" val="659635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7</a:t>
            </a:fld>
            <a:endParaRPr lang="es-ES" dirty="0"/>
          </a:p>
        </p:txBody>
      </p:sp>
    </p:spTree>
    <p:extLst>
      <p:ext uri="{BB962C8B-B14F-4D97-AF65-F5344CB8AC3E}">
        <p14:creationId xmlns:p14="http://schemas.microsoft.com/office/powerpoint/2010/main" val="1373004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01F2A70B-78F2-4DCF-B53B-C990D2FAFB8A}" type="slidenum">
              <a:rPr lang="es-ES" smtClean="0"/>
              <a:t>9</a:t>
            </a:fld>
            <a:endParaRPr lang="es-ES" dirty="0"/>
          </a:p>
        </p:txBody>
      </p:sp>
    </p:spTree>
    <p:extLst>
      <p:ext uri="{BB962C8B-B14F-4D97-AF65-F5344CB8AC3E}">
        <p14:creationId xmlns:p14="http://schemas.microsoft.com/office/powerpoint/2010/main" val="129666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2413" y="1905000"/>
            <a:ext cx="9144000" cy="2667000"/>
          </a:xfrm>
        </p:spPr>
        <p:txBody>
          <a:bodyPr rtlCol="0">
            <a:noAutofit/>
          </a:bodyPr>
          <a:lstStyle>
            <a:lvl1pPr rtl="0">
              <a:defRPr sz="5400"/>
            </a:lvl1pPr>
          </a:lstStyle>
          <a:p>
            <a:pPr rtl="0"/>
            <a:r>
              <a:rPr lang="es-ES" noProof="0" smtClean="0"/>
              <a:t>Haga clic para modificar el estilo de título del patrón</a:t>
            </a:r>
            <a:endParaRPr lang="es-ES" noProof="0" dirty="0"/>
          </a:p>
        </p:txBody>
      </p:sp>
      <p:grpSp>
        <p:nvGrpSpPr>
          <p:cNvPr id="256" name="línea" descr="Gráfico de líneas"/>
          <p:cNvGrpSpPr/>
          <p:nvPr/>
        </p:nvGrpSpPr>
        <p:grpSpPr bwMode="invGray">
          <a:xfrm>
            <a:off x="1584896" y="4724400"/>
            <a:ext cx="8631936" cy="64008"/>
            <a:chOff x="-4110038" y="2703513"/>
            <a:chExt cx="17394239" cy="160336"/>
          </a:xfrm>
          <a:solidFill>
            <a:schemeClr val="accent1"/>
          </a:solidFill>
        </p:grpSpPr>
        <p:sp>
          <p:nvSpPr>
            <p:cNvPr id="257" name="Forma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0" name="Forma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1" name="Forma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4" name="Forma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8" name="Forma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5" name="Forma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6" name="Forma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9" name="Forma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0" name="Forma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Forma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0" name="Forma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1" name="Forma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2" name="Forma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8" name="Forma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9" name="Forma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0" name="Forma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1" name="Forma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2" name="Forma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3" name="Forma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9" name="Forma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6" name="Forma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5" name="Forma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9" name="Forma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Subtítulo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grpSp>
        <p:nvGrpSpPr>
          <p:cNvPr id="7" name="línea" descr="Gráfico de líneas"/>
          <p:cNvGrpSpPr/>
          <p:nvPr/>
        </p:nvGrpSpPr>
        <p:grpSpPr bwMode="invGray">
          <a:xfrm>
            <a:off x="1522413" y="1514475"/>
            <a:ext cx="10569575" cy="64008"/>
            <a:chOff x="1522413" y="1514475"/>
            <a:chExt cx="10569575" cy="64008"/>
          </a:xfrm>
        </p:grpSpPr>
        <p:sp>
          <p:nvSpPr>
            <p:cNvPr id="8" name="Forma libre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 name="Forma libre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0" name="Forma libre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vertical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7422E2A2-B648-4842-9ED5-8E4D1828D625}" type="datetime1">
              <a:rPr lang="es-ES" noProof="0" smtClean="0"/>
              <a:t>12/6/20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‹Nr.›</a:t>
            </a:fld>
            <a:endParaRPr lang="es-ES" noProof="0"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y text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361612" y="274639"/>
            <a:ext cx="1371600" cy="5901747"/>
          </a:xfrm>
        </p:spPr>
        <p:txBody>
          <a:bodyPr vert="eaVert" rtlCol="0"/>
          <a:lstStyle>
            <a:lvl1pPr rtl="0">
              <a:defRPr/>
            </a:lvl1pPr>
          </a:lstStyle>
          <a:p>
            <a:pPr rtl="0"/>
            <a:r>
              <a:rPr lang="es-ES" noProof="0" smtClean="0"/>
              <a:t>Haga clic para modificar el estilo de título del patrón</a:t>
            </a:r>
            <a:endParaRPr lang="es-ES" noProof="0" dirty="0"/>
          </a:p>
        </p:txBody>
      </p:sp>
      <p:grpSp>
        <p:nvGrpSpPr>
          <p:cNvPr id="7" name="línea" descr="Gráfico de líneas"/>
          <p:cNvGrpSpPr/>
          <p:nvPr/>
        </p:nvGrpSpPr>
        <p:grpSpPr bwMode="invGray">
          <a:xfrm rot="5400000">
            <a:off x="6864412" y="3472598"/>
            <a:ext cx="6492240" cy="64008"/>
            <a:chOff x="1522413" y="1514475"/>
            <a:chExt cx="10569575" cy="64008"/>
          </a:xfrm>
        </p:grpSpPr>
        <p:sp>
          <p:nvSpPr>
            <p:cNvPr id="8"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0"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3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4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5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vertical 2"/>
          <p:cNvSpPr>
            <a:spLocks noGrp="1"/>
          </p:cNvSpPr>
          <p:nvPr>
            <p:ph type="body" orient="vert" idx="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186AB9F2-CD8F-42EB-A63E-2B03D1B74C56}" type="datetime1">
              <a:rPr lang="es-ES" noProof="0" smtClean="0"/>
              <a:t>12/6/20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‹Nr.›</a:t>
            </a:fld>
            <a:endParaRPr lang="es-ES" noProof="0"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smtClean="0"/>
              <a:t>Haga clic para modificar el estilo de título del patrón</a:t>
            </a:r>
            <a:endParaRPr lang="es-ES" noProof="0" dirty="0"/>
          </a:p>
        </p:txBody>
      </p:sp>
      <p:grpSp>
        <p:nvGrpSpPr>
          <p:cNvPr id="167" name="línea" descr="Gráfico de líneas"/>
          <p:cNvGrpSpPr/>
          <p:nvPr/>
        </p:nvGrpSpPr>
        <p:grpSpPr bwMode="invGray">
          <a:xfrm>
            <a:off x="1522413" y="1514475"/>
            <a:ext cx="10569575" cy="64008"/>
            <a:chOff x="1522413" y="1514475"/>
            <a:chExt cx="10569575" cy="64008"/>
          </a:xfrm>
        </p:grpSpPr>
        <p:sp>
          <p:nvSpPr>
            <p:cNvPr id="168"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3"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4"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5"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6"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7"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8"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9"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0"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41"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contenido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C8ACC39B-F8AD-4C56-AD8F-A56798AE1A49}" type="datetime1">
              <a:rPr lang="es-ES" noProof="0" smtClean="0"/>
              <a:t>12/6/20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‹Nr.›</a:t>
            </a:fld>
            <a:endParaRPr lang="es-ES" noProof="0"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3" y="1905000"/>
            <a:ext cx="9144000" cy="2667000"/>
          </a:xfrm>
        </p:spPr>
        <p:txBody>
          <a:bodyPr rtlCol="0" anchor="b">
            <a:noAutofit/>
          </a:bodyPr>
          <a:lstStyle>
            <a:lvl1pPr algn="l" rtl="0">
              <a:defRPr sz="4400" b="0" cap="none" baseline="0"/>
            </a:lvl1pPr>
          </a:lstStyle>
          <a:p>
            <a:pPr rtl="0"/>
            <a:r>
              <a:rPr lang="es-ES" noProof="0" smtClean="0"/>
              <a:t>Haga clic para modificar el estilo de título del patrón</a:t>
            </a:r>
            <a:endParaRPr lang="es-ES" noProof="0" dirty="0"/>
          </a:p>
        </p:txBody>
      </p:sp>
      <p:grpSp>
        <p:nvGrpSpPr>
          <p:cNvPr id="255" name="línea" descr="Gráfico de líneas"/>
          <p:cNvGrpSpPr/>
          <p:nvPr/>
        </p:nvGrpSpPr>
        <p:grpSpPr bwMode="invGray">
          <a:xfrm>
            <a:off x="1584896" y="4724400"/>
            <a:ext cx="8631936" cy="64008"/>
            <a:chOff x="-4110038" y="2703513"/>
            <a:chExt cx="17394239" cy="160336"/>
          </a:xfrm>
          <a:solidFill>
            <a:schemeClr val="accent1"/>
          </a:solidFill>
        </p:grpSpPr>
        <p:sp>
          <p:nvSpPr>
            <p:cNvPr id="256" name="Forma libre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7" name="Forma libre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8" name="Forma libre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59" name="Forma libre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0" name="Forma libre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1" name="Forma libre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2" name="Forma libre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3" name="Forma libre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4" name="Forma libre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5" name="Forma libre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6" name="Forma libre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7" name="Forma libre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8" name="Forma libre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69" name="Forma libre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0" name="Forma libre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1" name="Forma libre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2" name="Forma libre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3" name="Forma libre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4" name="Forma libre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5" name="Forma libre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6" name="Forma libre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7" name="Forma libre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8" name="Forma libre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79" name="Forma libre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0" name="Forma libre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1" name="Forma libre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2" name="Forma libre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3" name="Forma libre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4" name="Forma libre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5" name="Forma libre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6" name="Forma libre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7" name="Forma libre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8" name="Forma libre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89" name="Forma libre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0" name="Forma libre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1" name="Forma libre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2" name="Forma libre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3" name="Forma libre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4" name="Forma libre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5" name="Forma libre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6" name="Forma libre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7" name="Forma libre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8" name="Forma libre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99" name="Forma libre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0" name="Forma libre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1" name="Forma libre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2" name="Forma libre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3" name="Forma libre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4" name="Forma libre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5" name="Forma libre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6" name="Forma libre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7" name="Forma libre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8" name="Forma libre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09" name="Forma libre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0" name="Forma libre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1" name="Forma libre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2" name="Forma libre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3" name="Forma libre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4" name="Forma libre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5" name="Forma libre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6" name="Forma libre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7" name="Forma libre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8" name="Forma libre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19" name="Forma libre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0" name="Forma libre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1" name="Forma libre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2" name="Forma libre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3" name="Forma libre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4" name="Forma libre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5" name="Forma libre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6" name="Forma libre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7" name="Forma libre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8" name="Forma libre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29" name="Forma libre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0" name="Forma libre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1" name="Forma libre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2" name="Forma libre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3" name="Forma libre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4" name="Forma libre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5" name="Forma libre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6" name="Forma libre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7" name="Forma libre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8" name="Forma libre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39" name="Forma libre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0" name="Forma libre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1" name="Forma libre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2" name="Forma libre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3" name="Forma libre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4" name="Forma libre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5" name="Forma libre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6" name="Forma libre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7" name="Forma libre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8" name="Forma libre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49" name="Forma libre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0" name="Forma libre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1" name="Forma libre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2" name="Forma libre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3" name="Forma libre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4" name="Forma libre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5" name="Forma libre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6" name="Forma libre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7" name="Forma libre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8" name="Forma libre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59" name="Forma libre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0" name="Forma libre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1" name="Forma libre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2" name="Forma libre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3" name="Forma libre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4" name="Forma libre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5" name="Forma libre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6" name="Forma libre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7" name="Forma libre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8" name="Forma libre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69" name="Forma libre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0" name="Forma libre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1" name="Forma libre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2" name="Forma libre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3" name="Forma libre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4" name="Forma libre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5" name="Forma libre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6" name="Forma libre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7" name="Forma libre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378" name="Forma libre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p>
          </p:txBody>
        </p:sp>
      </p:grpSp>
      <p:sp>
        <p:nvSpPr>
          <p:cNvPr id="3" name="Marcador de posición de texto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noProof="0" smtClean="0"/>
              <a:t>Haga clic para modificar el estilo de texto del patrón</a:t>
            </a:r>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p>
            <a:pPr rtl="0"/>
            <a:fld id="{79A5F5A5-C1AF-4E1F-BBE9-77A0324E6A16}" type="datetime1">
              <a:rPr lang="es-ES" noProof="0" smtClean="0"/>
              <a:t>12/6/20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25BA54BD-C84D-46CE-8B72-31BFB26ABA43}" type="slidenum">
              <a:rPr lang="es-ES" noProof="0"/>
              <a:t>‹Nr.›</a:t>
            </a:fld>
            <a:endParaRPr lang="es-ES" noProof="0"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smtClean="0"/>
              <a:t>Haga clic para modificar el estilo de título del patrón</a:t>
            </a:r>
            <a:endParaRPr lang="es-ES" noProof="0" dirty="0"/>
          </a:p>
        </p:txBody>
      </p:sp>
      <p:grpSp>
        <p:nvGrpSpPr>
          <p:cNvPr id="158" name="línea" descr="Gráfico de líneas"/>
          <p:cNvGrpSpPr/>
          <p:nvPr/>
        </p:nvGrpSpPr>
        <p:grpSpPr bwMode="invGray">
          <a:xfrm>
            <a:off x="1522413" y="1514475"/>
            <a:ext cx="10569575" cy="64008"/>
            <a:chOff x="1522413" y="1514475"/>
            <a:chExt cx="10569575" cy="64008"/>
          </a:xfrm>
        </p:grpSpPr>
        <p:sp>
          <p:nvSpPr>
            <p:cNvPr id="159"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0"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1"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contenido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4" name="Marcador de posición de contenido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FEBAF46A-8BB1-4F24-A11E-0306615E93F5}" type="datetime1">
              <a:rPr lang="es-ES" noProof="0" smtClean="0"/>
              <a:t>12/6/20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‹Nr.›</a:t>
            </a:fld>
            <a:endParaRPr lang="es-ES" noProof="0"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lstStyle>
            <a:lvl1pPr rtl="0">
              <a:defRPr/>
            </a:lvl1pPr>
          </a:lstStyle>
          <a:p>
            <a:pPr rtl="0"/>
            <a:r>
              <a:rPr lang="es-ES" noProof="0" smtClean="0"/>
              <a:t>Haga clic para modificar el estilo de título del patrón</a:t>
            </a:r>
            <a:endParaRPr lang="es-ES" noProof="0" dirty="0"/>
          </a:p>
        </p:txBody>
      </p:sp>
      <p:grpSp>
        <p:nvGrpSpPr>
          <p:cNvPr id="160" name="línea" descr="Gráfico de líneas"/>
          <p:cNvGrpSpPr/>
          <p:nvPr/>
        </p:nvGrpSpPr>
        <p:grpSpPr bwMode="invGray">
          <a:xfrm>
            <a:off x="1522413" y="1514475"/>
            <a:ext cx="10569575" cy="64008"/>
            <a:chOff x="1522413" y="1514475"/>
            <a:chExt cx="10569575" cy="64008"/>
          </a:xfrm>
        </p:grpSpPr>
        <p:sp>
          <p:nvSpPr>
            <p:cNvPr id="161" name="Forma libre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1"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2"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3"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4"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3" name="Marcador de posición de texto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smtClean="0"/>
              <a:t>Haga clic para modificar el estilo de texto del patrón</a:t>
            </a:r>
          </a:p>
        </p:txBody>
      </p:sp>
      <p:sp>
        <p:nvSpPr>
          <p:cNvPr id="4" name="Marcador de posición de contenido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5" name="Marcador de posición de texto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smtClean="0"/>
              <a:t>Haga clic para modificar el estilo de texto del patrón</a:t>
            </a:r>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p>
            <a:pPr rtl="0"/>
            <a:fld id="{D4829AD9-EA14-4AE8-BB2F-1A8BF56A3E5B}" type="datetime1">
              <a:rPr lang="es-ES" noProof="0" smtClean="0"/>
              <a:t>12/6/20</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25BA54BD-C84D-46CE-8B72-31BFB26ABA43}" type="slidenum">
              <a:rPr lang="es-ES" noProof="0"/>
              <a:t>‹Nr.›</a:t>
            </a:fld>
            <a:endParaRPr lang="es-ES" noProof="0" dirty="0"/>
          </a:p>
        </p:txBody>
      </p:sp>
      <p:sp>
        <p:nvSpPr>
          <p:cNvPr id="85" name="Marcador de posición de contenido 3"/>
          <p:cNvSpPr>
            <a:spLocks noGrp="1"/>
          </p:cNvSpPr>
          <p:nvPr>
            <p:ph sz="half" idx="13"/>
          </p:nvPr>
        </p:nvSpPr>
        <p:spPr>
          <a:xfrm>
            <a:off x="6246812"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grpSp>
        <p:nvGrpSpPr>
          <p:cNvPr id="156" name="línea" descr="Gráfico de líneas"/>
          <p:cNvGrpSpPr/>
          <p:nvPr/>
        </p:nvGrpSpPr>
        <p:grpSpPr bwMode="invGray">
          <a:xfrm>
            <a:off x="1522413" y="1514475"/>
            <a:ext cx="10569575" cy="64008"/>
            <a:chOff x="1522413" y="1514475"/>
            <a:chExt cx="10569575" cy="64008"/>
          </a:xfrm>
        </p:grpSpPr>
        <p:sp>
          <p:nvSpPr>
            <p:cNvPr id="157" name="Forma libre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8" name="Forma libre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59" name="Forma libre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0"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1"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2"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3"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4"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5"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6"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7"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8"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69"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0"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1"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2"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3"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4"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5"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6"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7"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8"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79"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0"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1"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2"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3"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4"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5"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6"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7"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8"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89"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0"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1"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2"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3"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4"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5"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6"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7"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8"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199"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0"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1"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2"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3"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4"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5"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6"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7"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8"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09"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0"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1"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2"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3"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4"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5"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6"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7"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8"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19"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0"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1"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2"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3"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4"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5"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6"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7"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8"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29"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230"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p>
            <a:pPr rtl="0"/>
            <a:fld id="{D996EFD6-A265-4329-83FB-237234CCC851}" type="datetime1">
              <a:rPr lang="es-ES" noProof="0" smtClean="0"/>
              <a:t>12/6/20</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25BA54BD-C84D-46CE-8B72-31BFB26ABA43}" type="slidenum">
              <a:rPr lang="es-ES" noProof="0"/>
              <a:t>‹Nr.›</a:t>
            </a:fld>
            <a:endParaRPr lang="es-ES" noProof="0"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endParaRPr lang="es-ES" noProof="0" dirty="0"/>
          </a:p>
        </p:txBody>
      </p:sp>
      <p:sp>
        <p:nvSpPr>
          <p:cNvPr id="2" name="Marcador de posición de fecha 1"/>
          <p:cNvSpPr>
            <a:spLocks noGrp="1"/>
          </p:cNvSpPr>
          <p:nvPr>
            <p:ph type="dt" sz="half" idx="10"/>
          </p:nvPr>
        </p:nvSpPr>
        <p:spPr/>
        <p:txBody>
          <a:bodyPr rtlCol="0"/>
          <a:lstStyle/>
          <a:p>
            <a:pPr rtl="0"/>
            <a:fld id="{51EEC8E5-6135-4EEA-A5FA-4E382F0E51FD}" type="datetime1">
              <a:rPr lang="es-ES" noProof="0" smtClean="0"/>
              <a:t>12/6/20</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25BA54BD-C84D-46CE-8B72-31BFB26ABA43}" type="slidenum">
              <a:rPr lang="es-ES" noProof="0"/>
              <a:t>‹Nr.›</a:t>
            </a:fld>
            <a:endParaRPr lang="es-ES" noProof="0"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4" name="Marcador de posición de texto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smtClean="0"/>
              <a:t>Haga clic para modificar el estilo de texto del patrón</a:t>
            </a:r>
          </a:p>
        </p:txBody>
      </p:sp>
      <p:sp>
        <p:nvSpPr>
          <p:cNvPr id="3" name="Marcador de posición de contenido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grpSp>
        <p:nvGrpSpPr>
          <p:cNvPr id="615" name="marco" descr="Gráfico de cuadro"/>
          <p:cNvGrpSpPr/>
          <p:nvPr/>
        </p:nvGrpSpPr>
        <p:grpSpPr bwMode="invGray">
          <a:xfrm>
            <a:off x="4417839" y="1630821"/>
            <a:ext cx="6291028" cy="4575885"/>
            <a:chOff x="4417839" y="1630821"/>
            <a:chExt cx="6291028" cy="4575885"/>
          </a:xfrm>
        </p:grpSpPr>
        <p:grpSp>
          <p:nvGrpSpPr>
            <p:cNvPr id="616" name="Grupo 615"/>
            <p:cNvGrpSpPr/>
            <p:nvPr/>
          </p:nvGrpSpPr>
          <p:grpSpPr bwMode="invGray">
            <a:xfrm>
              <a:off x="5414491" y="1630821"/>
              <a:ext cx="5294376" cy="4114800"/>
              <a:chOff x="3310555" y="716546"/>
              <a:chExt cx="5294376" cy="4114800"/>
            </a:xfrm>
          </p:grpSpPr>
          <p:grpSp>
            <p:nvGrpSpPr>
              <p:cNvPr id="768" name="Grupo 767"/>
              <p:cNvGrpSpPr/>
              <p:nvPr/>
            </p:nvGrpSpPr>
            <p:grpSpPr bwMode="invGray">
              <a:xfrm flipH="1">
                <a:off x="3310555" y="737968"/>
                <a:ext cx="5294376" cy="54864"/>
                <a:chOff x="1522413" y="1514475"/>
                <a:chExt cx="10569575" cy="64008"/>
              </a:xfrm>
              <a:solidFill>
                <a:schemeClr val="accent1"/>
              </a:solidFill>
            </p:grpSpPr>
            <p:sp>
              <p:nvSpPr>
                <p:cNvPr id="844" name="Forma libre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5" name="Forma libre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6" name="Forma libre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7"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8"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9"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0"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1"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2"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3"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4"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5"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6"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7"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8"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9"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0"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1"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2"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3"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4"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5"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6"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7"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8"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9"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0"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1"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2"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3"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4"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5"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6"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7"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8"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9"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0"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1"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2"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3"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4"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5"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6"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7"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8"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9"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0"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1"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2"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3"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4"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5"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6"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7"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8"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9"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0"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1"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2"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3"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4"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5"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6"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7"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8"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9"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0"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1"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2"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3"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4"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5"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6"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7"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769" name="Grupo 768"/>
              <p:cNvGrpSpPr/>
              <p:nvPr/>
            </p:nvGrpSpPr>
            <p:grpSpPr bwMode="invGray">
              <a:xfrm rot="16200000" flipH="1">
                <a:off x="6492229" y="2755658"/>
                <a:ext cx="4114800" cy="36576"/>
                <a:chOff x="1522413" y="1514475"/>
                <a:chExt cx="10569575" cy="64008"/>
              </a:xfrm>
              <a:solidFill>
                <a:schemeClr val="accent1"/>
              </a:solidFill>
            </p:grpSpPr>
            <p:sp>
              <p:nvSpPr>
                <p:cNvPr id="770" name="Forma libre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1" name="Forma libre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2" name="Forma libre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3"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4"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5"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6"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7"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8"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9"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0"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1"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2"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3"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4"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5"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6"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7"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8"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9"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0"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1"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2"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3"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4"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5"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6"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7"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8"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9"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0"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1"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2"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3"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4"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5"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6"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7"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8"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9"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0"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1"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2"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3"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4"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5"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6"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7"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8"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9"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0"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1"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2"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3"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4"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5"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6"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7"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8"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9"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0"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1"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2"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3"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4"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5"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6"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7"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8"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9"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0"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1"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2"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3"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nvGrpSpPr>
            <p:cNvPr id="617" name="Grupo 616"/>
            <p:cNvGrpSpPr/>
            <p:nvPr/>
          </p:nvGrpSpPr>
          <p:grpSpPr bwMode="invGray">
            <a:xfrm rot="10800000">
              <a:off x="4417839" y="2091906"/>
              <a:ext cx="5294376" cy="4114800"/>
              <a:chOff x="3310555" y="716546"/>
              <a:chExt cx="5294376" cy="4114800"/>
            </a:xfrm>
          </p:grpSpPr>
          <p:grpSp>
            <p:nvGrpSpPr>
              <p:cNvPr id="618" name="Grupo 617"/>
              <p:cNvGrpSpPr/>
              <p:nvPr/>
            </p:nvGrpSpPr>
            <p:grpSpPr bwMode="invGray">
              <a:xfrm flipH="1">
                <a:off x="3310555" y="737968"/>
                <a:ext cx="5294376" cy="54864"/>
                <a:chOff x="1522413" y="1514475"/>
                <a:chExt cx="10569575" cy="64008"/>
              </a:xfrm>
              <a:solidFill>
                <a:schemeClr val="accent1"/>
              </a:solidFill>
            </p:grpSpPr>
            <p:sp>
              <p:nvSpPr>
                <p:cNvPr id="694" name="Forma libre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5" name="Forma libre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6" name="Forma libre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7"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8"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9"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0"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1"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2"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3"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4"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5"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6"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7"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8"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9"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0"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1"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2"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3"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4"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5"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6"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7"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8"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9"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0"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1"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2"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3"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4"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5"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6"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7"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8"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9"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0"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1"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2"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3"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4"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5"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6"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7"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8"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9"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0"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1"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2"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3"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4"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5"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6"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7"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8"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9"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0"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1"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2"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3"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4"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5"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6"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7"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8"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9"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0"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1"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2"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3"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4"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5"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6"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7"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619" name="Grupo 618"/>
              <p:cNvGrpSpPr/>
              <p:nvPr/>
            </p:nvGrpSpPr>
            <p:grpSpPr bwMode="invGray">
              <a:xfrm rot="16200000" flipH="1">
                <a:off x="6492229" y="2755658"/>
                <a:ext cx="4114800" cy="36576"/>
                <a:chOff x="1522413" y="1514475"/>
                <a:chExt cx="10569575" cy="64008"/>
              </a:xfrm>
              <a:solidFill>
                <a:schemeClr val="accent1"/>
              </a:solidFill>
            </p:grpSpPr>
            <p:sp>
              <p:nvSpPr>
                <p:cNvPr id="620" name="Forma libre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1" name="Forma libre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2" name="Forma libre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3"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4"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5"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6"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7"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8"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9"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0"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1"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2"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3"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4"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5"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6"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7"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8"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9"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0"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1"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2"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3"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4"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5"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6"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7"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8"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9"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0"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1"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2"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3"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4"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5"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6"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7"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8"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9"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0"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1"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2"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3"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4"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5"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6"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7"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8"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9"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0"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1"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2"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3"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4"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5"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6"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7"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8"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9"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0"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1"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2"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3"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4"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5"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6"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7"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8"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9"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0"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1"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2"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3"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2EAA01AB-145F-4AE5-A1D5-362BC05CA7CC}" type="datetime1">
              <a:rPr lang="es-ES" noProof="0" smtClean="0"/>
              <a:t>12/6/20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‹Nr.›</a:t>
            </a:fld>
            <a:endParaRPr lang="es-ES" noProof="0"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quiera agregar."/>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grpSp>
        <p:nvGrpSpPr>
          <p:cNvPr id="614" name="marco" descr="Gráfico de cuadro"/>
          <p:cNvGrpSpPr/>
          <p:nvPr/>
        </p:nvGrpSpPr>
        <p:grpSpPr bwMode="invGray">
          <a:xfrm flipH="1">
            <a:off x="1447500" y="1630821"/>
            <a:ext cx="6291028" cy="4575885"/>
            <a:chOff x="4417839" y="1630821"/>
            <a:chExt cx="6291028" cy="4575885"/>
          </a:xfrm>
        </p:grpSpPr>
        <p:grpSp>
          <p:nvGrpSpPr>
            <p:cNvPr id="615" name="Grupo 614"/>
            <p:cNvGrpSpPr/>
            <p:nvPr/>
          </p:nvGrpSpPr>
          <p:grpSpPr bwMode="invGray">
            <a:xfrm>
              <a:off x="5414491" y="1630821"/>
              <a:ext cx="5294376" cy="4114800"/>
              <a:chOff x="3310555" y="716546"/>
              <a:chExt cx="5294376" cy="4114800"/>
            </a:xfrm>
          </p:grpSpPr>
          <p:grpSp>
            <p:nvGrpSpPr>
              <p:cNvPr id="767" name="Grupo 766"/>
              <p:cNvGrpSpPr/>
              <p:nvPr/>
            </p:nvGrpSpPr>
            <p:grpSpPr bwMode="invGray">
              <a:xfrm flipH="1">
                <a:off x="3310555" y="737968"/>
                <a:ext cx="5294376" cy="54864"/>
                <a:chOff x="1522413" y="1514475"/>
                <a:chExt cx="10569575" cy="64008"/>
              </a:xfrm>
              <a:solidFill>
                <a:schemeClr val="accent1"/>
              </a:solidFill>
            </p:grpSpPr>
            <p:sp>
              <p:nvSpPr>
                <p:cNvPr id="843" name="Forma libre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4" name="Forma libre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5" name="Forma libre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6"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7"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8"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9"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0"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1"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2"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3"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4"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5"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6"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7"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8"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59"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0"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1"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2"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3"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4"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5"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6"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7"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8"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69"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0"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1"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2"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3"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4"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5"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6"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7"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8"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79"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0"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1"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2"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3"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4"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5"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6"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7"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8"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89"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0"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1"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2"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3"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4"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5"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6"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7"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8"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99"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0"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1"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2"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3"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4"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5"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6"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7"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8"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09"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0"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1"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2"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3"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4"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5"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916"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768" name="Grupo 767"/>
              <p:cNvGrpSpPr/>
              <p:nvPr/>
            </p:nvGrpSpPr>
            <p:grpSpPr bwMode="invGray">
              <a:xfrm rot="16200000" flipH="1">
                <a:off x="6492229" y="2755658"/>
                <a:ext cx="4114800" cy="36576"/>
                <a:chOff x="1522413" y="1514475"/>
                <a:chExt cx="10569575" cy="64008"/>
              </a:xfrm>
              <a:solidFill>
                <a:schemeClr val="accent1"/>
              </a:solidFill>
            </p:grpSpPr>
            <p:sp>
              <p:nvSpPr>
                <p:cNvPr id="769" name="Forma libre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0" name="Forma libre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1" name="Forma libre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2"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3"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4"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5"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6"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7"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8"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79"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0"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1"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2"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3"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4"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5"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6"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7"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8"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89"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0"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1"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2"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3"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4"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5"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6"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7"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8"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99"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0"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1"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2"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3"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4"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5"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6"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7"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8"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09"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0"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1"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2"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3"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4"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5"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6"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7"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8"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19"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0"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1"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2"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3"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4"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5"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6"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7"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8"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29"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0"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1"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2"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3"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4"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5"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6"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7"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8"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39"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0"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1"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842"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nvGrpSpPr>
            <p:cNvPr id="616" name="Grupo 615"/>
            <p:cNvGrpSpPr/>
            <p:nvPr/>
          </p:nvGrpSpPr>
          <p:grpSpPr bwMode="invGray">
            <a:xfrm rot="10800000">
              <a:off x="4417839" y="2091906"/>
              <a:ext cx="5294376" cy="4114800"/>
              <a:chOff x="3310555" y="716546"/>
              <a:chExt cx="5294376" cy="4114800"/>
            </a:xfrm>
          </p:grpSpPr>
          <p:grpSp>
            <p:nvGrpSpPr>
              <p:cNvPr id="617" name="Grupo 616"/>
              <p:cNvGrpSpPr/>
              <p:nvPr/>
            </p:nvGrpSpPr>
            <p:grpSpPr bwMode="invGray">
              <a:xfrm flipH="1">
                <a:off x="3310555" y="737968"/>
                <a:ext cx="5294376" cy="54864"/>
                <a:chOff x="1522413" y="1514475"/>
                <a:chExt cx="10569575" cy="64008"/>
              </a:xfrm>
              <a:solidFill>
                <a:schemeClr val="accent1"/>
              </a:solidFill>
            </p:grpSpPr>
            <p:sp>
              <p:nvSpPr>
                <p:cNvPr id="693" name="Forma libre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4" name="Forma libre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5" name="Forma libre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6" name="Forma libre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7" name="Forma libre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8" name="Forma libre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9" name="Forma libre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0" name="Forma libre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1" name="Forma libre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2" name="Forma libre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3" name="Forma libre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4" name="Forma libre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5" name="Forma libre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6" name="Forma libre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7" name="Forma libre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8" name="Forma libre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09" name="Forma libre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0" name="Forma libre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1" name="Forma libre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2" name="Forma libre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3" name="Forma libre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4" name="Forma libre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5" name="Forma libre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6" name="Forma libre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7" name="Forma libre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8" name="Forma libre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19" name="Forma libre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0" name="Forma libre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1" name="Forma libre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2" name="Forma libre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3" name="Forma libre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4" name="Forma libre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5" name="Forma libre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6" name="Forma libre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7" name="Forma libre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8" name="Forma libre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29" name="Forma libre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0" name="Forma libre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1" name="Forma libre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2" name="Forma libre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3" name="Forma libre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4" name="Forma libre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5" name="Forma libre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6" name="Forma libre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7" name="Forma libre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8" name="Forma libre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39" name="Forma libre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0" name="Forma libre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1" name="Forma libre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2" name="Forma libre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3" name="Forma libre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4" name="Forma libre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5" name="Forma libre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6" name="Forma libre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7" name="Forma libre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8" name="Forma libre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49" name="Forma libre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0" name="Forma libre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1" name="Forma libre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2" name="Forma libre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3" name="Forma libre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4" name="Forma libre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5" name="Forma libre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6" name="Forma libre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7" name="Forma libre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8" name="Forma libre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59" name="Forma libre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0" name="Forma libre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1" name="Forma libre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2" name="Forma libre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3" name="Forma libre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4" name="Forma libre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5" name="Forma libre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766" name="Forma libre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nvGrpSpPr>
              <p:cNvPr id="618" name="Grupo 617"/>
              <p:cNvGrpSpPr/>
              <p:nvPr/>
            </p:nvGrpSpPr>
            <p:grpSpPr bwMode="invGray">
              <a:xfrm rot="16200000" flipH="1">
                <a:off x="6492229" y="2755658"/>
                <a:ext cx="4114800" cy="36576"/>
                <a:chOff x="1522413" y="1514475"/>
                <a:chExt cx="10569575" cy="64008"/>
              </a:xfrm>
              <a:solidFill>
                <a:schemeClr val="accent1"/>
              </a:solidFill>
            </p:grpSpPr>
            <p:sp>
              <p:nvSpPr>
                <p:cNvPr id="619" name="Forma libre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0" name="Forma libre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1" name="Forma libre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2" name="Forma libre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3" name="Forma libre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4" name="Forma libre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5" name="Forma libre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6" name="Forma libre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7" name="Forma libre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8" name="Forma libre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29" name="Forma libre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0" name="Forma libre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1" name="Forma libre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2" name="Forma libre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3" name="Forma libre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4" name="Forma libre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5" name="Forma libre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6" name="Forma libre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7" name="Forma libre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8" name="Forma libre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39" name="Forma libre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0" name="Forma libre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1" name="Forma libre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2" name="Forma libre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3" name="Forma libre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4" name="Forma libre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5" name="Forma libre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6" name="Forma libre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7" name="Forma libre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8" name="Forma libre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49" name="Forma libre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0" name="Forma libre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1" name="Forma libre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2" name="Forma libre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3" name="Forma libre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4" name="Forma libre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5" name="Forma libre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6" name="Forma libre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7" name="Forma libre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8" name="Forma libre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59" name="Forma libre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0" name="Forma libre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1" name="Forma libre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2" name="Forma libre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3" name="Forma libre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4" name="Forma libre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5" name="Forma libre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6" name="Forma libre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7" name="Forma libre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8" name="Forma libre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69" name="Forma libre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0" name="Forma libre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1" name="Forma libre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2" name="Forma libre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3" name="Forma libre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4" name="Forma libre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5" name="Forma libre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6" name="Forma libre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7" name="Forma libre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8" name="Forma libre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79" name="Forma libre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0" name="Forma libre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1" name="Forma libre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2" name="Forma libre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3" name="Forma libre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4" name="Forma libre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5" name="Forma libre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6" name="Forma libre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7" name="Forma libre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8" name="Forma libre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89" name="Forma libre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0" name="Forma libre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1" name="Forma libre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sp>
              <p:nvSpPr>
                <p:cNvPr id="692" name="Forma libre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s-ES" noProof="0" dirty="0">
                    <a:ln>
                      <a:noFill/>
                    </a:ln>
                  </a:endParaRPr>
                </a:p>
              </p:txBody>
            </p:sp>
          </p:grpSp>
        </p:grpSp>
      </p:grpSp>
      <p:sp>
        <p:nvSpPr>
          <p:cNvPr id="4" name="Marcador de posición de texto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smtClean="0"/>
              <a:t>Haga clic para modificar el estilo de texto del patrón</a:t>
            </a:r>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p>
            <a:pPr rtl="0"/>
            <a:fld id="{AFD16348-E405-42B1-89B5-964AA77FE073}" type="datetime1">
              <a:rPr lang="es-ES" noProof="0" smtClean="0"/>
              <a:t>12/6/20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5BA54BD-C84D-46CE-8B72-31BFB26ABA43}" type="slidenum">
              <a:rPr lang="es-ES" noProof="0"/>
              <a:t>‹Nr.›</a:t>
            </a:fld>
            <a:endParaRPr lang="es-ES" noProof="0"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es-ES" dirty="0"/>
              <a:t>Haga clic para modificar el estilo de título del patrón</a:t>
            </a:r>
            <a:endParaRPr lang="es-ES" noProof="0" dirty="0"/>
          </a:p>
        </p:txBody>
      </p:sp>
      <p:sp>
        <p:nvSpPr>
          <p:cNvPr id="3" name="Marcador de posición de texto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s-ES" dirty="0"/>
              <a:t>Editar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s-ES" noProof="0" dirty="0"/>
          </a:p>
        </p:txBody>
      </p:sp>
      <p:sp>
        <p:nvSpPr>
          <p:cNvPr id="4" name="Marcador de posición de fecha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EA5BF5C-F4C1-4C94-BD5F-F847F8EB8117}" type="datetime1">
              <a:rPr lang="es-ES" noProof="0" smtClean="0"/>
              <a:t>12/6/20</a:t>
            </a:fld>
            <a:endParaRPr lang="es-ES" noProof="0" dirty="0"/>
          </a:p>
        </p:txBody>
      </p:sp>
      <p:sp>
        <p:nvSpPr>
          <p:cNvPr id="6" name="Marcador de posición de número de diapositiva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es-ES" noProof="0" smtClean="0"/>
              <a:pPr rtl="0"/>
              <a:t>‹Nr.›</a:t>
            </a:fld>
            <a:endParaRPr lang="es-ES" noProof="0"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2.png"/><Relationship Id="rId6" Type="http://schemas.openxmlformats.org/officeDocument/2006/relationships/image" Target="../media/image3.png"/><Relationship Id="rId1" Type="http://schemas.microsoft.com/office/2007/relationships/media" Target="../media/media1.m4a"/><Relationship Id="rId2" Type="http://schemas.openxmlformats.org/officeDocument/2006/relationships/audio" Target="../media/media1.m4a"/></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4.png"/><Relationship Id="rId6" Type="http://schemas.openxmlformats.org/officeDocument/2006/relationships/image" Target="../media/image3.png"/><Relationship Id="rId1" Type="http://schemas.microsoft.com/office/2007/relationships/media" Target="../media/media2.m4a"/><Relationship Id="rId2" Type="http://schemas.openxmlformats.org/officeDocument/2006/relationships/audio" Target="../media/media2.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5.png"/><Relationship Id="rId6" Type="http://schemas.openxmlformats.org/officeDocument/2006/relationships/image" Target="../media/image3.png"/><Relationship Id="rId1" Type="http://schemas.microsoft.com/office/2007/relationships/media" Target="../media/media3.m4a"/><Relationship Id="rId2" Type="http://schemas.openxmlformats.org/officeDocument/2006/relationships/audio" Target="../media/media3.m4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4.xml"/><Relationship Id="rId5" Type="http://schemas.openxmlformats.org/officeDocument/2006/relationships/image" Target="../media/image6.png"/><Relationship Id="rId6" Type="http://schemas.openxmlformats.org/officeDocument/2006/relationships/image" Target="../media/image3.png"/><Relationship Id="rId1" Type="http://schemas.microsoft.com/office/2007/relationships/media" Target="../media/media4.m4a"/><Relationship Id="rId2" Type="http://schemas.openxmlformats.org/officeDocument/2006/relationships/audio" Target="../media/media4.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5.xml"/><Relationship Id="rId5" Type="http://schemas.openxmlformats.org/officeDocument/2006/relationships/image" Target="../media/image6.png"/><Relationship Id="rId6" Type="http://schemas.openxmlformats.org/officeDocument/2006/relationships/image" Target="../media/image3.png"/><Relationship Id="rId1" Type="http://schemas.microsoft.com/office/2007/relationships/media" Target="../media/media5.m4a"/><Relationship Id="rId2" Type="http://schemas.openxmlformats.org/officeDocument/2006/relationships/audio" Target="../media/media5.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6.xml"/><Relationship Id="rId5" Type="http://schemas.openxmlformats.org/officeDocument/2006/relationships/image" Target="../media/image6.png"/><Relationship Id="rId6" Type="http://schemas.openxmlformats.org/officeDocument/2006/relationships/image" Target="../media/image3.png"/><Relationship Id="rId1" Type="http://schemas.microsoft.com/office/2007/relationships/media" Target="../media/media6.m4a"/><Relationship Id="rId2" Type="http://schemas.openxmlformats.org/officeDocument/2006/relationships/audio" Target="../media/media6.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7.xml"/><Relationship Id="rId5" Type="http://schemas.openxmlformats.org/officeDocument/2006/relationships/image" Target="../media/image7.png"/><Relationship Id="rId6" Type="http://schemas.openxmlformats.org/officeDocument/2006/relationships/image" Target="../media/image3.png"/><Relationship Id="rId1" Type="http://schemas.microsoft.com/office/2007/relationships/media" Target="../media/media7.m4a"/><Relationship Id="rId2" Type="http://schemas.openxmlformats.org/officeDocument/2006/relationships/audio" Target="../media/media7.m4a"/></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8.png"/><Relationship Id="rId5" Type="http://schemas.openxmlformats.org/officeDocument/2006/relationships/image" Target="../media/image3.png"/><Relationship Id="rId1" Type="http://schemas.microsoft.com/office/2007/relationships/media" Target="../media/media8.m4a"/><Relationship Id="rId2" Type="http://schemas.openxmlformats.org/officeDocument/2006/relationships/audio" Target="../media/media8.m4a"/></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8.xml"/><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3.png"/><Relationship Id="rId1" Type="http://schemas.microsoft.com/office/2007/relationships/media" Target="../media/media9.m4a"/><Relationship Id="rId2" Type="http://schemas.openxmlformats.org/officeDocument/2006/relationships/audio" Target="../media/media9.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1765" y="1905000"/>
            <a:ext cx="6768752" cy="2667000"/>
          </a:xfrm>
        </p:spPr>
        <p:txBody>
          <a:bodyPr rtlCol="0"/>
          <a:lstStyle/>
          <a:p>
            <a:pPr rtl="0"/>
            <a:r>
              <a:rPr lang="es-ES" dirty="0" smtClean="0"/>
              <a:t>RETROALIMENTACIÓN</a:t>
            </a:r>
            <a:br>
              <a:rPr lang="es-ES" dirty="0" smtClean="0"/>
            </a:br>
            <a:r>
              <a:rPr lang="es-ES" dirty="0" smtClean="0"/>
              <a:t>LITERATURA E IDENTIDAD</a:t>
            </a:r>
            <a:endParaRPr lang="es-ES" dirty="0"/>
          </a:p>
        </p:txBody>
      </p:sp>
      <p:sp>
        <p:nvSpPr>
          <p:cNvPr id="3" name="Subtítulo 2"/>
          <p:cNvSpPr>
            <a:spLocks noGrp="1"/>
          </p:cNvSpPr>
          <p:nvPr>
            <p:ph type="subTitle" idx="1"/>
          </p:nvPr>
        </p:nvSpPr>
        <p:spPr/>
        <p:txBody>
          <a:bodyPr rtlCol="0">
            <a:normAutofit lnSpcReduction="10000"/>
          </a:bodyPr>
          <a:lstStyle/>
          <a:p>
            <a:pPr rtl="0"/>
            <a:r>
              <a:rPr lang="es-ES" dirty="0" smtClean="0"/>
              <a:t>TALLER 1</a:t>
            </a:r>
          </a:p>
          <a:p>
            <a:pPr rtl="0"/>
            <a:endParaRPr lang="es-ES" dirty="0"/>
          </a:p>
          <a:p>
            <a:pPr rtl="0"/>
            <a:r>
              <a:rPr lang="es-ES" dirty="0" smtClean="0"/>
              <a:t>PROFESORES DE ASIGNATURA</a:t>
            </a:r>
            <a:endParaRPr lang="es-ES" dirty="0"/>
          </a:p>
        </p:txBody>
      </p:sp>
      <p:pic>
        <p:nvPicPr>
          <p:cNvPr id="4" name="Imagen 3"/>
          <p:cNvPicPr>
            <a:picLocks noChangeAspect="1"/>
          </p:cNvPicPr>
          <p:nvPr/>
        </p:nvPicPr>
        <p:blipFill>
          <a:blip r:embed="rId5"/>
          <a:stretch>
            <a:fillRect/>
          </a:stretch>
        </p:blipFill>
        <p:spPr>
          <a:xfrm rot="1010965">
            <a:off x="6834199" y="2686964"/>
            <a:ext cx="5040107" cy="2828060"/>
          </a:xfrm>
          <a:prstGeom prst="rect">
            <a:avLst/>
          </a:prstGeom>
        </p:spPr>
      </p:pic>
      <p:pic>
        <p:nvPicPr>
          <p:cNvPr id="5" name="1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25717" y="5029200"/>
            <a:ext cx="609600" cy="609600"/>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6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dirty="0" smtClean="0"/>
              <a:t>NUESTRO OBJETIVO</a:t>
            </a:r>
            <a:endParaRPr lang="es-ES" dirty="0"/>
          </a:p>
        </p:txBody>
      </p:sp>
      <p:sp>
        <p:nvSpPr>
          <p:cNvPr id="14" name="Marcador de posición de contenido 13"/>
          <p:cNvSpPr>
            <a:spLocks noGrp="1"/>
          </p:cNvSpPr>
          <p:nvPr>
            <p:ph idx="1"/>
          </p:nvPr>
        </p:nvSpPr>
        <p:spPr/>
        <p:txBody>
          <a:bodyPr rtlCol="0">
            <a:normAutofit/>
          </a:bodyPr>
          <a:lstStyle/>
          <a:p>
            <a:pPr marL="0" indent="0">
              <a:buNone/>
            </a:pPr>
            <a:r>
              <a:rPr lang="es-CL" dirty="0" smtClean="0"/>
              <a:t>El </a:t>
            </a:r>
            <a:r>
              <a:rPr lang="es-CL" dirty="0"/>
              <a:t>objetivo de la evaluación era </a:t>
            </a:r>
            <a:r>
              <a:rPr lang="es-CL" b="1" i="1" dirty="0"/>
              <a:t>Comprenden y valoran la significación e importancia del tema de la identidad</a:t>
            </a:r>
            <a:r>
              <a:rPr lang="es-CL" dirty="0"/>
              <a:t> </a:t>
            </a:r>
            <a:r>
              <a:rPr lang="es-CL" b="1" i="1" dirty="0"/>
              <a:t>en algunos de sus aspectos y manifestaciones literarias</a:t>
            </a:r>
            <a:r>
              <a:rPr lang="es-CL" dirty="0"/>
              <a:t> con la intención de evaluar contenidos como:</a:t>
            </a:r>
            <a:endParaRPr lang="es-ES" dirty="0"/>
          </a:p>
          <a:p>
            <a:pPr lvl="0"/>
            <a:r>
              <a:rPr lang="es-CL" dirty="0"/>
              <a:t>Concepto de identidad </a:t>
            </a:r>
            <a:endParaRPr lang="es-ES" dirty="0"/>
          </a:p>
          <a:p>
            <a:pPr lvl="0"/>
            <a:r>
              <a:rPr lang="es-CL" dirty="0"/>
              <a:t>Representaciones de la identidad</a:t>
            </a:r>
            <a:endParaRPr lang="es-ES" dirty="0"/>
          </a:p>
          <a:p>
            <a:pPr lvl="0"/>
            <a:r>
              <a:rPr lang="es-CL" dirty="0"/>
              <a:t>Identidad de género ¿Quiénes somos?: hacia una definición de la sociedad chilena contemporánea</a:t>
            </a:r>
            <a:r>
              <a:rPr lang="es-CL" dirty="0" smtClean="0"/>
              <a:t>.</a:t>
            </a:r>
            <a:endParaRPr lang="es-ES" dirty="0"/>
          </a:p>
        </p:txBody>
      </p:sp>
      <p:pic>
        <p:nvPicPr>
          <p:cNvPr id="2" name="Imagen 1"/>
          <p:cNvPicPr>
            <a:picLocks noChangeAspect="1"/>
          </p:cNvPicPr>
          <p:nvPr/>
        </p:nvPicPr>
        <p:blipFill>
          <a:blip r:embed="rId5"/>
          <a:stretch>
            <a:fillRect/>
          </a:stretch>
        </p:blipFill>
        <p:spPr>
          <a:xfrm>
            <a:off x="5518348" y="255895"/>
            <a:ext cx="1984535" cy="1290265"/>
          </a:xfrm>
          <a:prstGeom prst="rect">
            <a:avLst/>
          </a:prstGeom>
        </p:spPr>
      </p:pic>
      <p:pic>
        <p:nvPicPr>
          <p:cNvPr id="3"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66620" y="3429000"/>
            <a:ext cx="609600" cy="609600"/>
          </a:xfrm>
          <a:prstGeom prst="rect">
            <a:avLst/>
          </a:prstGeom>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2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dirty="0" smtClean="0"/>
              <a:t>ASPECTOS LOGRADOS</a:t>
            </a:r>
            <a:endParaRPr lang="es-ES" dirty="0"/>
          </a:p>
        </p:txBody>
      </p:sp>
      <p:sp>
        <p:nvSpPr>
          <p:cNvPr id="3" name="Marcador de contenido 2"/>
          <p:cNvSpPr>
            <a:spLocks noGrp="1"/>
          </p:cNvSpPr>
          <p:nvPr>
            <p:ph idx="1"/>
          </p:nvPr>
        </p:nvSpPr>
        <p:spPr>
          <a:xfrm>
            <a:off x="405780" y="1905000"/>
            <a:ext cx="9793088" cy="4267200"/>
          </a:xfrm>
        </p:spPr>
        <p:txBody>
          <a:bodyPr>
            <a:normAutofit fontScale="85000" lnSpcReduction="10000"/>
          </a:bodyPr>
          <a:lstStyle/>
          <a:p>
            <a:pPr lvl="0"/>
            <a:r>
              <a:rPr lang="es-CL" dirty="0"/>
              <a:t>Las estudiantes </a:t>
            </a:r>
            <a:r>
              <a:rPr lang="es-ES" dirty="0"/>
              <a:t>desarrollan las ideas </a:t>
            </a:r>
            <a:r>
              <a:rPr lang="es-ES" dirty="0" smtClean="0"/>
              <a:t>presentadas y logran entregar ejemplos acordes.</a:t>
            </a:r>
            <a:endParaRPr lang="es-ES" dirty="0"/>
          </a:p>
          <a:p>
            <a:pPr lvl="0"/>
            <a:r>
              <a:rPr lang="es-CL" dirty="0"/>
              <a:t>Se observa un desarrollo personal acerca de las preguntas planteadas. </a:t>
            </a:r>
            <a:endParaRPr lang="es-ES" dirty="0"/>
          </a:p>
          <a:p>
            <a:pPr lvl="0"/>
            <a:r>
              <a:rPr lang="es-CL" dirty="0"/>
              <a:t>Establecieron una relación entre las preguntas y su propia cotidianeidad.</a:t>
            </a:r>
            <a:endParaRPr lang="es-ES" dirty="0"/>
          </a:p>
          <a:p>
            <a:pPr lvl="0"/>
            <a:r>
              <a:rPr lang="es-ES" dirty="0"/>
              <a:t>Del mismo modo, se puede afirmar que el trabajo de los textos líricos (canciones) en base a la identidad, lograron cumplir con los requerimientos del análisis</a:t>
            </a:r>
            <a:r>
              <a:rPr lang="es-ES" dirty="0" smtClean="0"/>
              <a:t>.</a:t>
            </a:r>
            <a:endParaRPr lang="es-ES" dirty="0"/>
          </a:p>
          <a:p>
            <a:pPr lvl="0"/>
            <a:r>
              <a:rPr lang="es-CL" dirty="0"/>
              <a:t>Se  acercaron a </a:t>
            </a:r>
            <a:r>
              <a:rPr lang="es-CL" dirty="0" smtClean="0"/>
              <a:t>la  </a:t>
            </a:r>
            <a:r>
              <a:rPr lang="es-CL" dirty="0"/>
              <a:t>respuestas esperables, con una redacción propia, no son frases hechas.</a:t>
            </a:r>
            <a:endParaRPr lang="es-ES" dirty="0"/>
          </a:p>
          <a:p>
            <a:pPr lvl="0"/>
            <a:r>
              <a:rPr lang="es-CL" dirty="0"/>
              <a:t>Identificaron y reconocen en el texto, con claridad cuáles son los símbolos que surgen desde el movimiento social ocurrido en el país y critican el abuso, la represión injustificada, la falta de expectativas de muchos </a:t>
            </a:r>
            <a:r>
              <a:rPr lang="es-CL" dirty="0" smtClean="0"/>
              <a:t>chilenos y la </a:t>
            </a:r>
            <a:r>
              <a:rPr lang="es-CL" dirty="0"/>
              <a:t>falta de </a:t>
            </a:r>
            <a:r>
              <a:rPr lang="es-CL" dirty="0" smtClean="0"/>
              <a:t>oportunidades.</a:t>
            </a:r>
            <a:endParaRPr lang="es-ES" dirty="0"/>
          </a:p>
          <a:p>
            <a:pPr lvl="0"/>
            <a:r>
              <a:rPr lang="es-CL" dirty="0"/>
              <a:t>Son capaces de criticar  alguna situación anómala, pero a la vez proponen alguna solución.</a:t>
            </a:r>
            <a:endParaRPr lang="es-ES" dirty="0"/>
          </a:p>
          <a:p>
            <a:endParaRPr lang="es-ES" dirty="0"/>
          </a:p>
        </p:txBody>
      </p:sp>
      <p:pic>
        <p:nvPicPr>
          <p:cNvPr id="4" name="Imagen 3"/>
          <p:cNvPicPr>
            <a:picLocks noChangeAspect="1"/>
          </p:cNvPicPr>
          <p:nvPr/>
        </p:nvPicPr>
        <p:blipFill>
          <a:blip r:embed="rId5"/>
          <a:stretch>
            <a:fillRect/>
          </a:stretch>
        </p:blipFill>
        <p:spPr>
          <a:xfrm rot="1336659">
            <a:off x="9923113" y="36755"/>
            <a:ext cx="2257425" cy="2028825"/>
          </a:xfrm>
          <a:prstGeom prst="rect">
            <a:avLst/>
          </a:prstGeom>
        </p:spPr>
      </p:pic>
      <p:pic>
        <p:nvPicPr>
          <p:cNvPr id="5"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86500" y="746367"/>
            <a:ext cx="609600" cy="609600"/>
          </a:xfrm>
          <a:prstGeom prst="rect">
            <a:avLst/>
          </a:prstGeom>
        </p:spPr>
      </p:pic>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95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ASPECTOS POR MEJORAR</a:t>
            </a:r>
            <a:endParaRPr lang="es-ES" dirty="0"/>
          </a:p>
        </p:txBody>
      </p:sp>
      <p:sp>
        <p:nvSpPr>
          <p:cNvPr id="5" name="Marcador de posición de contenido 4"/>
          <p:cNvSpPr>
            <a:spLocks noGrp="1"/>
          </p:cNvSpPr>
          <p:nvPr>
            <p:ph sz="half" idx="1"/>
          </p:nvPr>
        </p:nvSpPr>
        <p:spPr>
          <a:xfrm>
            <a:off x="477789" y="1905000"/>
            <a:ext cx="7272808" cy="4267200"/>
          </a:xfrm>
        </p:spPr>
        <p:txBody>
          <a:bodyPr rtlCol="0">
            <a:normAutofit fontScale="70000" lnSpcReduction="20000"/>
          </a:bodyPr>
          <a:lstStyle/>
          <a:p>
            <a:pPr marL="0" indent="0">
              <a:buNone/>
            </a:pPr>
            <a:endParaRPr lang="es-ES" dirty="0"/>
          </a:p>
          <a:p>
            <a:r>
              <a:rPr lang="es-CL" dirty="0"/>
              <a:t>PREGUNTA Nº1 </a:t>
            </a:r>
            <a:endParaRPr lang="es-ES" dirty="0"/>
          </a:p>
          <a:p>
            <a:pPr marL="0" indent="0">
              <a:buNone/>
            </a:pPr>
            <a:endParaRPr lang="es-ES" dirty="0"/>
          </a:p>
          <a:p>
            <a:r>
              <a:rPr lang="es-CL" b="1" dirty="0"/>
              <a:t>Señale cómo crees que estas nuevas representaciones simbólicas surgidas desde el estallido social, logran </a:t>
            </a:r>
            <a:r>
              <a:rPr lang="es-CL" b="1" dirty="0" err="1"/>
              <a:t>resignificar</a:t>
            </a:r>
            <a:r>
              <a:rPr lang="es-CL" b="1" dirty="0"/>
              <a:t> nuestra identidad. Nombre dos nuevas representaciones simbólicas para justificar su respuesta.</a:t>
            </a:r>
            <a:endParaRPr lang="es-ES" dirty="0"/>
          </a:p>
          <a:p>
            <a:pPr marL="0" indent="0">
              <a:buNone/>
            </a:pPr>
            <a:endParaRPr lang="es-ES" dirty="0"/>
          </a:p>
          <a:p>
            <a:r>
              <a:rPr lang="es-ES" dirty="0"/>
              <a:t>En esta pregunta, la mayoría de las estudiantes en sus respuestas hace referencia a las  representaciones simbólicas presentes el texto estímulo, sin desarrollar la idea de nombrar nuevas representaciones, enumerándolas pero sin profundizar mucho en ello. Además,  hay una vaga información de cómo estas nuevas representaciones simbólicas logran </a:t>
            </a:r>
            <a:r>
              <a:rPr lang="es-ES" dirty="0" err="1"/>
              <a:t>resignificar</a:t>
            </a:r>
            <a:r>
              <a:rPr lang="es-ES" dirty="0"/>
              <a:t> nuestra identidad, pues en la guía se planteó que la identidad se forja a partir de construcciones sociales y que irá variando con el tiempo e ideado por un colectivo. </a:t>
            </a:r>
          </a:p>
        </p:txBody>
      </p:sp>
      <p:pic>
        <p:nvPicPr>
          <p:cNvPr id="6" name="Imagen 5"/>
          <p:cNvPicPr>
            <a:picLocks noChangeAspect="1"/>
          </p:cNvPicPr>
          <p:nvPr/>
        </p:nvPicPr>
        <p:blipFill>
          <a:blip r:embed="rId5"/>
          <a:stretch>
            <a:fillRect/>
          </a:stretch>
        </p:blipFill>
        <p:spPr>
          <a:xfrm rot="1022126">
            <a:off x="7756672" y="2974555"/>
            <a:ext cx="4085405" cy="2128089"/>
          </a:xfrm>
          <a:prstGeom prst="rect">
            <a:avLst/>
          </a:prstGeom>
        </p:spPr>
      </p:pic>
      <p:pic>
        <p:nvPicPr>
          <p:cNvPr id="3"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29772" y="785019"/>
            <a:ext cx="609600" cy="609600"/>
          </a:xfrm>
          <a:prstGeom prst="rect">
            <a:avLst/>
          </a:prstGeom>
        </p:spPr>
      </p:pic>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57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ASPECTOS POR MEJORAR</a:t>
            </a:r>
            <a:endParaRPr lang="es-ES" dirty="0"/>
          </a:p>
        </p:txBody>
      </p:sp>
      <p:sp>
        <p:nvSpPr>
          <p:cNvPr id="5" name="Marcador de posición de contenido 4"/>
          <p:cNvSpPr>
            <a:spLocks noGrp="1"/>
          </p:cNvSpPr>
          <p:nvPr>
            <p:ph sz="half" idx="1"/>
          </p:nvPr>
        </p:nvSpPr>
        <p:spPr>
          <a:xfrm>
            <a:off x="477789" y="1905000"/>
            <a:ext cx="7272808" cy="4267200"/>
          </a:xfrm>
        </p:spPr>
        <p:txBody>
          <a:bodyPr rtlCol="0">
            <a:normAutofit fontScale="85000" lnSpcReduction="20000"/>
          </a:bodyPr>
          <a:lstStyle/>
          <a:p>
            <a:pPr marL="0" indent="0">
              <a:buNone/>
            </a:pPr>
            <a:endParaRPr lang="es-ES" dirty="0"/>
          </a:p>
          <a:p>
            <a:r>
              <a:rPr lang="es-CL" dirty="0"/>
              <a:t>PREGUNTA </a:t>
            </a:r>
            <a:r>
              <a:rPr lang="es-CL" dirty="0" smtClean="0"/>
              <a:t>Nº2</a:t>
            </a:r>
            <a:endParaRPr lang="es-ES" dirty="0"/>
          </a:p>
          <a:p>
            <a:r>
              <a:rPr lang="es-CL" b="1" dirty="0"/>
              <a:t>¿Qué argumentos le darías para tratar de lograr en ella o él una valorización y sentido </a:t>
            </a:r>
            <a:r>
              <a:rPr lang="es-CL" b="1" dirty="0" err="1"/>
              <a:t>identitario</a:t>
            </a:r>
            <a:r>
              <a:rPr lang="es-CL" b="1" dirty="0"/>
              <a:t> de Chile? (dos argumentos</a:t>
            </a:r>
            <a:r>
              <a:rPr lang="es-CL" b="1" dirty="0" smtClean="0"/>
              <a:t>)</a:t>
            </a:r>
            <a:endParaRPr lang="es-ES" dirty="0"/>
          </a:p>
          <a:p>
            <a:endParaRPr lang="es-ES" dirty="0"/>
          </a:p>
          <a:p>
            <a:r>
              <a:rPr lang="es-CL" dirty="0"/>
              <a:t>Más que dar ideas de cómo aportar a otros para tener un sentido </a:t>
            </a:r>
            <a:r>
              <a:rPr lang="es-CL" dirty="0" err="1"/>
              <a:t>identitario</a:t>
            </a:r>
            <a:r>
              <a:rPr lang="es-CL" dirty="0"/>
              <a:t>, narran algunos hechos en los cuales se demuestran situaciones que les incomodan y están vigentes en  nuestro país como por ejemplo: la continua violación de los D.D.H.H por parte de carabineros o cómo el pueblo indígena es avasallado de manera permanente y sin causa. Solo, de forma somera, señalan la lucha encarnizada que tuvo este pueblo para conseguir tener una fracción de tierra, no para sacar provecho de ella, sino que para cuidarla</a:t>
            </a:r>
            <a:r>
              <a:rPr lang="es-CL" dirty="0" smtClean="0"/>
              <a:t>.</a:t>
            </a:r>
          </a:p>
        </p:txBody>
      </p:sp>
      <p:pic>
        <p:nvPicPr>
          <p:cNvPr id="6" name="Imagen 5"/>
          <p:cNvPicPr>
            <a:picLocks noChangeAspect="1"/>
          </p:cNvPicPr>
          <p:nvPr/>
        </p:nvPicPr>
        <p:blipFill>
          <a:blip r:embed="rId5"/>
          <a:stretch>
            <a:fillRect/>
          </a:stretch>
        </p:blipFill>
        <p:spPr>
          <a:xfrm rot="1022126">
            <a:off x="7756672" y="2974555"/>
            <a:ext cx="4085405" cy="2128089"/>
          </a:xfrm>
          <a:prstGeom prst="rect">
            <a:avLst/>
          </a:prstGeom>
        </p:spPr>
      </p:pic>
      <p:pic>
        <p:nvPicPr>
          <p:cNvPr id="3"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35323" y="785181"/>
            <a:ext cx="609600" cy="609600"/>
          </a:xfrm>
          <a:prstGeom prst="rect">
            <a:avLst/>
          </a:prstGeom>
        </p:spPr>
      </p:pic>
    </p:spTree>
    <p:extLst>
      <p:ext uri="{BB962C8B-B14F-4D97-AF65-F5344CB8AC3E}">
        <p14:creationId xmlns:p14="http://schemas.microsoft.com/office/powerpoint/2010/main" val="39584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2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ASPECTOS POR MEJORAR</a:t>
            </a:r>
            <a:endParaRPr lang="es-ES" dirty="0"/>
          </a:p>
        </p:txBody>
      </p:sp>
      <p:sp>
        <p:nvSpPr>
          <p:cNvPr id="5" name="Marcador de posición de contenido 4"/>
          <p:cNvSpPr>
            <a:spLocks noGrp="1"/>
          </p:cNvSpPr>
          <p:nvPr>
            <p:ph sz="half" idx="1"/>
          </p:nvPr>
        </p:nvSpPr>
        <p:spPr>
          <a:xfrm>
            <a:off x="477789" y="1905000"/>
            <a:ext cx="7272808" cy="4267200"/>
          </a:xfrm>
        </p:spPr>
        <p:txBody>
          <a:bodyPr rtlCol="0">
            <a:normAutofit fontScale="92500" lnSpcReduction="20000"/>
          </a:bodyPr>
          <a:lstStyle/>
          <a:p>
            <a:pPr marL="0" indent="0">
              <a:buNone/>
            </a:pPr>
            <a:endParaRPr lang="es-ES" dirty="0"/>
          </a:p>
          <a:p>
            <a:r>
              <a:rPr lang="es-CL" dirty="0"/>
              <a:t>PREGUNTA </a:t>
            </a:r>
            <a:r>
              <a:rPr lang="es-CL" dirty="0" smtClean="0"/>
              <a:t>Nº3</a:t>
            </a:r>
            <a:endParaRPr lang="es-ES" dirty="0"/>
          </a:p>
          <a:p>
            <a:r>
              <a:rPr lang="es-CL" b="1" dirty="0"/>
              <a:t>Explique ¿Cuál es “la mentalidad televisiva” a la que hace referencia el hablante? </a:t>
            </a:r>
            <a:r>
              <a:rPr lang="es-CL" b="1" dirty="0" smtClean="0"/>
              <a:t>Refiérase </a:t>
            </a:r>
            <a:r>
              <a:rPr lang="es-CL" b="1" dirty="0"/>
              <a:t>al estereotipo que representa la frase. </a:t>
            </a:r>
            <a:endParaRPr lang="es-ES" dirty="0"/>
          </a:p>
          <a:p>
            <a:r>
              <a:rPr lang="es-CL" dirty="0"/>
              <a:t>En esta respuesta, algunas de las estudiantes no lograron identificar al hablante (algunas estudiantes señalan a </a:t>
            </a:r>
            <a:r>
              <a:rPr lang="es-CL" u="sng" dirty="0"/>
              <a:t>la</a:t>
            </a:r>
            <a:r>
              <a:rPr lang="es-CL" dirty="0"/>
              <a:t> joven como hablante) por lo que su respuesta no es acertada. Por otra parte, también equivocan el reconocimiento del estereotipo (algunas estudiantes se refieren a la idea de masculinidad que admira la mujer de la canción y no a la propia mujer que idealiza al hombre a partir de una idea de masculinidad promovida por medios masivos como la televisión</a:t>
            </a:r>
            <a:r>
              <a:rPr lang="es-CL" dirty="0" smtClean="0"/>
              <a:t>.</a:t>
            </a:r>
            <a:endParaRPr lang="es-ES" dirty="0"/>
          </a:p>
        </p:txBody>
      </p:sp>
      <p:pic>
        <p:nvPicPr>
          <p:cNvPr id="6" name="Imagen 5"/>
          <p:cNvPicPr>
            <a:picLocks noChangeAspect="1"/>
          </p:cNvPicPr>
          <p:nvPr/>
        </p:nvPicPr>
        <p:blipFill>
          <a:blip r:embed="rId5"/>
          <a:stretch>
            <a:fillRect/>
          </a:stretch>
        </p:blipFill>
        <p:spPr>
          <a:xfrm rot="1022126">
            <a:off x="7756672" y="2974555"/>
            <a:ext cx="4085405" cy="2128089"/>
          </a:xfrm>
          <a:prstGeom prst="rect">
            <a:avLst/>
          </a:prstGeom>
        </p:spPr>
      </p:pic>
      <p:pic>
        <p:nvPicPr>
          <p:cNvPr id="3"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31592" y="731860"/>
            <a:ext cx="609600" cy="609600"/>
          </a:xfrm>
          <a:prstGeom prst="rect">
            <a:avLst/>
          </a:prstGeom>
        </p:spPr>
      </p:pic>
    </p:spTree>
    <p:extLst>
      <p:ext uri="{BB962C8B-B14F-4D97-AF65-F5344CB8AC3E}">
        <p14:creationId xmlns:p14="http://schemas.microsoft.com/office/powerpoint/2010/main" val="323836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12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ASPECTOS POR MEJORAR EN GENERAL</a:t>
            </a:r>
            <a:endParaRPr lang="es-ES" dirty="0"/>
          </a:p>
        </p:txBody>
      </p:sp>
      <p:sp>
        <p:nvSpPr>
          <p:cNvPr id="5" name="Marcador de posición de contenido 4"/>
          <p:cNvSpPr>
            <a:spLocks noGrp="1"/>
          </p:cNvSpPr>
          <p:nvPr>
            <p:ph sz="half" idx="1"/>
          </p:nvPr>
        </p:nvSpPr>
        <p:spPr>
          <a:xfrm>
            <a:off x="477789" y="1905000"/>
            <a:ext cx="7272808" cy="4267200"/>
          </a:xfrm>
        </p:spPr>
        <p:txBody>
          <a:bodyPr rtlCol="0">
            <a:normAutofit/>
          </a:bodyPr>
          <a:lstStyle/>
          <a:p>
            <a:pPr marL="0" indent="0">
              <a:buNone/>
            </a:pPr>
            <a:r>
              <a:rPr lang="es-CL" dirty="0"/>
              <a:t> </a:t>
            </a:r>
            <a:endParaRPr lang="es-ES" dirty="0"/>
          </a:p>
          <a:p>
            <a:pPr lvl="0"/>
            <a:r>
              <a:rPr lang="es-ES" dirty="0"/>
              <a:t>Ortografía acentual y puntual.</a:t>
            </a:r>
          </a:p>
          <a:p>
            <a:pPr lvl="0"/>
            <a:r>
              <a:rPr lang="es-ES" dirty="0"/>
              <a:t>Desarrollar secuencias argumentativas que hicieran sostenibles las respuestas a las preguntas.</a:t>
            </a:r>
          </a:p>
          <a:p>
            <a:pPr lvl="0"/>
            <a:r>
              <a:rPr lang="es-ES" dirty="0"/>
              <a:t>E</a:t>
            </a:r>
            <a:r>
              <a:rPr lang="es-CL" dirty="0" err="1"/>
              <a:t>nfatizar</a:t>
            </a:r>
            <a:r>
              <a:rPr lang="es-CL" dirty="0"/>
              <a:t> con mayor exactitud lo que se les está preguntando, pues tienden a salirse un poco del tema solicitado. Además, reiteran algunos vocablos y los conectores</a:t>
            </a:r>
            <a:r>
              <a:rPr lang="es-CL" dirty="0" smtClean="0"/>
              <a:t>.</a:t>
            </a:r>
            <a:endParaRPr lang="es-ES" dirty="0"/>
          </a:p>
        </p:txBody>
      </p:sp>
      <p:pic>
        <p:nvPicPr>
          <p:cNvPr id="3" name="Imagen 2"/>
          <p:cNvPicPr>
            <a:picLocks noChangeAspect="1"/>
          </p:cNvPicPr>
          <p:nvPr/>
        </p:nvPicPr>
        <p:blipFill>
          <a:blip r:embed="rId5"/>
          <a:stretch>
            <a:fillRect/>
          </a:stretch>
        </p:blipFill>
        <p:spPr>
          <a:xfrm rot="1052526">
            <a:off x="8029493" y="2128305"/>
            <a:ext cx="3196754" cy="2333752"/>
          </a:xfrm>
          <a:prstGeom prst="rect">
            <a:avLst/>
          </a:prstGeom>
        </p:spPr>
      </p:pic>
      <p:pic>
        <p:nvPicPr>
          <p:cNvPr id="4"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21603" y="810982"/>
            <a:ext cx="609600" cy="609600"/>
          </a:xfrm>
          <a:prstGeom prst="rect">
            <a:avLst/>
          </a:prstGeom>
        </p:spPr>
      </p:pic>
    </p:spTree>
    <p:extLst>
      <p:ext uri="{BB962C8B-B14F-4D97-AF65-F5344CB8AC3E}">
        <p14:creationId xmlns:p14="http://schemas.microsoft.com/office/powerpoint/2010/main" val="58266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9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SÍNTESIS DE CONTENIDOS</a:t>
            </a:r>
            <a:endParaRPr lang="es-ES" dirty="0"/>
          </a:p>
        </p:txBody>
      </p:sp>
      <p:sp>
        <p:nvSpPr>
          <p:cNvPr id="3" name="Marcador de contenido 2"/>
          <p:cNvSpPr>
            <a:spLocks noGrp="1"/>
          </p:cNvSpPr>
          <p:nvPr>
            <p:ph sz="half" idx="1"/>
          </p:nvPr>
        </p:nvSpPr>
        <p:spPr>
          <a:xfrm>
            <a:off x="405781" y="1905000"/>
            <a:ext cx="6912768" cy="4267200"/>
          </a:xfrm>
        </p:spPr>
        <p:txBody>
          <a:bodyPr>
            <a:normAutofit fontScale="85000" lnSpcReduction="10000"/>
          </a:bodyPr>
          <a:lstStyle/>
          <a:p>
            <a:pPr marL="0" indent="0">
              <a:buNone/>
            </a:pPr>
            <a:endParaRPr lang="es-ES" dirty="0"/>
          </a:p>
          <a:p>
            <a:r>
              <a:rPr lang="es-ES" dirty="0"/>
              <a:t>La identidad es un </a:t>
            </a:r>
            <a:r>
              <a:rPr lang="es-ES" b="1" dirty="0"/>
              <a:t>proceso de construcción</a:t>
            </a:r>
            <a:r>
              <a:rPr lang="es-ES" dirty="0"/>
              <a:t> que excede los límites del sujeto individual, siendo determinante el </a:t>
            </a:r>
            <a:r>
              <a:rPr lang="es-ES" b="1" dirty="0"/>
              <a:t>entorno social</a:t>
            </a:r>
            <a:r>
              <a:rPr lang="es-ES" dirty="0"/>
              <a:t> en el que dicho proceso está inserto. Como construcción, la formación de la identidad, es un </a:t>
            </a:r>
            <a:r>
              <a:rPr lang="es-ES" b="1" dirty="0"/>
              <a:t>fenómeno acumulativo, inacabado e inestable</a:t>
            </a:r>
            <a:r>
              <a:rPr lang="es-ES" dirty="0"/>
              <a:t>, a partir de la experiencia; proceso que se desarrolla con y desde él o los otros, existiendo un constante diálogo con el entorno social. La configuración de la identidad incorporaría la dimensión social en contextos y experiencias históricas determinadas; por lo que al cambiar el entorno sociocultural, se transforma la identidad, adquiriendo un carácter dinámico, </a:t>
            </a:r>
            <a:r>
              <a:rPr lang="es-ES" dirty="0" err="1"/>
              <a:t>resignificándose</a:t>
            </a:r>
            <a:r>
              <a:rPr lang="es-ES" dirty="0"/>
              <a:t>, o sea, entregando nuevos significados que variarán con el tiempo. </a:t>
            </a:r>
          </a:p>
          <a:p>
            <a:r>
              <a:rPr lang="es-CL" dirty="0"/>
              <a:t> </a:t>
            </a:r>
            <a:endParaRPr lang="es-ES" dirty="0"/>
          </a:p>
          <a:p>
            <a:endParaRPr lang="es-ES" dirty="0"/>
          </a:p>
        </p:txBody>
      </p:sp>
      <p:pic>
        <p:nvPicPr>
          <p:cNvPr id="5" name="Imagen 4"/>
          <p:cNvPicPr>
            <a:picLocks noChangeAspect="1"/>
          </p:cNvPicPr>
          <p:nvPr/>
        </p:nvPicPr>
        <p:blipFill>
          <a:blip r:embed="rId4"/>
          <a:stretch>
            <a:fillRect/>
          </a:stretch>
        </p:blipFill>
        <p:spPr>
          <a:xfrm>
            <a:off x="7174532" y="274638"/>
            <a:ext cx="4608512" cy="6381328"/>
          </a:xfrm>
          <a:prstGeom prst="rect">
            <a:avLst/>
          </a:prstGeom>
        </p:spPr>
      </p:pic>
      <p:pic>
        <p:nvPicPr>
          <p:cNvPr id="4"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38228" y="5562600"/>
            <a:ext cx="609600" cy="609600"/>
          </a:xfrm>
          <a:prstGeom prst="rect">
            <a:avLst/>
          </a:prstGeom>
        </p:spPr>
      </p:pic>
    </p:spTree>
    <p:extLst>
      <p:ext uri="{BB962C8B-B14F-4D97-AF65-F5344CB8AC3E}">
        <p14:creationId xmlns:p14="http://schemas.microsoft.com/office/powerpoint/2010/main" val="150528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81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CONSEJOS</a:t>
            </a:r>
            <a:endParaRPr lang="es-ES" dirty="0"/>
          </a:p>
        </p:txBody>
      </p:sp>
      <p:sp>
        <p:nvSpPr>
          <p:cNvPr id="6" name="Marcador de posición de contenido 5"/>
          <p:cNvSpPr>
            <a:spLocks noGrp="1"/>
          </p:cNvSpPr>
          <p:nvPr>
            <p:ph sz="half" idx="2"/>
          </p:nvPr>
        </p:nvSpPr>
        <p:spPr>
          <a:xfrm>
            <a:off x="909836" y="1295400"/>
            <a:ext cx="6696744" cy="5229944"/>
          </a:xfrm>
        </p:spPr>
        <p:txBody>
          <a:bodyPr rtlCol="0">
            <a:normAutofit fontScale="70000" lnSpcReduction="20000"/>
          </a:bodyPr>
          <a:lstStyle/>
          <a:p>
            <a:pPr marL="0" indent="0">
              <a:buNone/>
            </a:pPr>
            <a:endParaRPr lang="es-ES" dirty="0"/>
          </a:p>
          <a:p>
            <a:pPr lvl="0"/>
            <a:r>
              <a:rPr lang="es-CL" dirty="0"/>
              <a:t>Leer con mayor atención los enunciados de las preguntas y trabajar más la planificación, revisión y edición de sus textos. </a:t>
            </a:r>
            <a:endParaRPr lang="es-ES" dirty="0"/>
          </a:p>
          <a:p>
            <a:pPr lvl="0"/>
            <a:r>
              <a:rPr lang="es-CL" dirty="0"/>
              <a:t>No olviden utilizar la rúbrica como una pauta que orienta el desarrollo del instrumento de evaluación. Recuerden que este instrumento indica todos aquellos aspectos que deben ser abordados y cumplidos en las evaluaciones, por lo que les recomendamos que la lean rigurosamente antes de contestar el instrumento evaluativo.</a:t>
            </a:r>
            <a:endParaRPr lang="es-ES" dirty="0"/>
          </a:p>
          <a:p>
            <a:pPr lvl="0"/>
            <a:r>
              <a:rPr lang="es-CL" dirty="0"/>
              <a:t>Para próximas evaluaciones les sugerimos desarrollar en mayor medida ideas propias y en el caso de usar información extraída de libros, páginas webs u otros, parafrasear la información o indicar la fuente. </a:t>
            </a:r>
            <a:endParaRPr lang="es-ES" dirty="0"/>
          </a:p>
          <a:p>
            <a:pPr lvl="0"/>
            <a:r>
              <a:rPr lang="es-CL" dirty="0"/>
              <a:t>También les sugerimos evitar la enumeración de ideas, salvo que el enunciado de la pregunta lo solicite. Lo ideal es que logre desarrollar un texto. Relacione las oraciones y párrafos para evitar interrupciones bruscas entre una idea y la siguiente. Esto lo puedes lograr usando conectores y signos de puntuación. </a:t>
            </a:r>
            <a:endParaRPr lang="es-ES" dirty="0"/>
          </a:p>
          <a:p>
            <a:pPr lvl="0"/>
            <a:r>
              <a:rPr lang="es-CL" dirty="0"/>
              <a:t>Finalmente, les proponemos repasar las reglas de acentuación ya que esto nos asegurará una mejor expresión escrita y lograremos que nuestros textos sean comprendidos por otros</a:t>
            </a:r>
            <a:r>
              <a:rPr lang="es-CL" dirty="0" smtClean="0"/>
              <a:t>.</a:t>
            </a:r>
            <a:endParaRPr lang="es-ES" dirty="0"/>
          </a:p>
        </p:txBody>
      </p:sp>
      <p:pic>
        <p:nvPicPr>
          <p:cNvPr id="5" name="Imagen 4"/>
          <p:cNvPicPr>
            <a:picLocks noChangeAspect="1"/>
          </p:cNvPicPr>
          <p:nvPr/>
        </p:nvPicPr>
        <p:blipFill>
          <a:blip r:embed="rId5"/>
          <a:stretch>
            <a:fillRect/>
          </a:stretch>
        </p:blipFill>
        <p:spPr>
          <a:xfrm>
            <a:off x="7750596" y="404664"/>
            <a:ext cx="2143125" cy="2799754"/>
          </a:xfrm>
          <a:prstGeom prst="rect">
            <a:avLst/>
          </a:prstGeom>
        </p:spPr>
      </p:pic>
      <p:pic>
        <p:nvPicPr>
          <p:cNvPr id="7" name="Imagen 6"/>
          <p:cNvPicPr>
            <a:picLocks noChangeAspect="1"/>
          </p:cNvPicPr>
          <p:nvPr/>
        </p:nvPicPr>
        <p:blipFill>
          <a:blip r:embed="rId6"/>
          <a:stretch>
            <a:fillRect/>
          </a:stretch>
        </p:blipFill>
        <p:spPr>
          <a:xfrm>
            <a:off x="8566325" y="3334444"/>
            <a:ext cx="2114550" cy="2162175"/>
          </a:xfrm>
          <a:prstGeom prst="rect">
            <a:avLst/>
          </a:prstGeom>
        </p:spPr>
      </p:pic>
      <p:pic>
        <p:nvPicPr>
          <p:cNvPr id="3"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781652" y="5589240"/>
            <a:ext cx="609600" cy="609600"/>
          </a:xfrm>
          <a:prstGeom prst="rect">
            <a:avLst/>
          </a:prstGeom>
        </p:spPr>
      </p:pic>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05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16 x 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500_TF02804846_TF02804846" id="{65FD6923-A55A-4D8A-AB6E-792F5126A260}" vid="{862C69AA-365A-4DD1-97BC-168A1699736E}"/>
    </a:ext>
  </a:extLst>
</a:theme>
</file>

<file path=ppt/theme/theme2.xml><?xml version="1.0" encoding="utf-8"?>
<a:theme xmlns:a="http://schemas.openxmlformats.org/drawingml/2006/main" name="Tema d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de pizarra para el ámbito educativo (panorámica)</Template>
  <TotalTime>163</TotalTime>
  <Words>720</Words>
  <Application>Microsoft Macintosh PowerPoint</Application>
  <PresentationFormat>Personalizado</PresentationFormat>
  <Paragraphs>59</Paragraphs>
  <Slides>9</Slides>
  <Notes>8</Notes>
  <HiddenSlides>0</HiddenSlides>
  <MMClips>9</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Consolas</vt:lpstr>
      <vt:lpstr>Corbel</vt:lpstr>
      <vt:lpstr>Pizarra 16 x 9</vt:lpstr>
      <vt:lpstr>RETROALIMENTACIÓN LITERATURA E IDENTIDAD</vt:lpstr>
      <vt:lpstr>NUESTRO OBJETIVO</vt:lpstr>
      <vt:lpstr>ASPECTOS LOGRADOS</vt:lpstr>
      <vt:lpstr>ASPECTOS POR MEJORAR</vt:lpstr>
      <vt:lpstr>ASPECTOS POR MEJORAR</vt:lpstr>
      <vt:lpstr>ASPECTOS POR MEJORAR</vt:lpstr>
      <vt:lpstr>ASPECTOS POR MEJORAR EN GENERAL</vt:lpstr>
      <vt:lpstr>SÍNTESIS DE CONTENIDOS</vt:lpstr>
      <vt:lpstr>CONSEJOS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RETROALIMENTACIÓN LITERATURA E IDENTIDAD</dc:title>
  <dc:creator>Usuario de Windows</dc:creator>
  <cp:lastModifiedBy>Andrea Céspedes</cp:lastModifiedBy>
  <cp:revision>8</cp:revision>
  <dcterms:created xsi:type="dcterms:W3CDTF">2020-06-11T08:09:14Z</dcterms:created>
  <dcterms:modified xsi:type="dcterms:W3CDTF">2020-06-12T03:06:44Z</dcterms:modified>
</cp:coreProperties>
</file>