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0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5F8C"/>
    <a:srgbClr val="8C2735"/>
    <a:srgbClr val="B6B2CE"/>
    <a:srgbClr val="99628F"/>
    <a:srgbClr val="F1B55D"/>
    <a:srgbClr val="692555"/>
    <a:srgbClr val="C4459C"/>
    <a:srgbClr val="0F376A"/>
    <a:srgbClr val="7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/>
    <p:restoredTop sz="94655"/>
  </p:normalViewPr>
  <p:slideViewPr>
    <p:cSldViewPr snapToGrid="0" snapToObjects="1">
      <p:cViewPr>
        <p:scale>
          <a:sx n="86" d="100"/>
          <a:sy n="86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F7F65-C913-A644-9D64-8548D893A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794842-3104-AF41-A9E5-34B0F1E28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91A3CF-1DFC-B740-95EB-DF991021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6A7BFC-FE72-584A-AFB2-32BF2B6C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0DE570-3848-A14F-A32F-37162D97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510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55CB7-317D-AD4A-91E7-E22E1324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5D86B6-37E4-D049-88CA-2E125569D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D74C1E-4DD5-CA4A-AD57-C8CAFEBB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09BBF-2B01-5A43-A3A4-C8C22DBF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517A18-5CE4-5946-B9E1-54FECC92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55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079BB0-B719-5C4A-A192-1D09E082D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80083A-9588-B841-BE04-ABEDE8843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CD18BC-F4B4-2448-BB86-7F2495A6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023240-2C19-D444-BFED-40885C8D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144BA-C753-DB42-BFE3-26CD7A5E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544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DC019-D379-9E42-A1F2-6D5C30CE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97F025-2D72-3846-8FAE-773440BD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083323-D3CD-C840-8369-3363481D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770005-CDE4-DE40-891C-D5D646A5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2D7F79-53C4-7642-87A4-53D62D67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3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59C4E-6CBB-8141-8ADE-8E3826E4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0A1ACA-258F-5543-99AF-F30B72B52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296C33-0598-2541-87AA-8D40D52F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62EBF7-D470-F544-8C53-ED8C8674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4B98BA-8CCF-6146-9CB7-39EEDFC1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6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82460-C544-0148-B5A4-27540203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0CEC58-3C17-B845-9FA0-E929A4F40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373673-F943-CB47-851C-05B17B4CB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99283-0253-BF4F-9FA2-4D31B768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5C4F2C-141D-2449-B216-3DFC6EE0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B9FBA2-1B52-454B-A8FF-A98A6C6C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558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CC110-9ADB-DE43-80A3-30338C5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FDBA8F-C399-9A4F-B287-0082D2656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87EC9E-7861-4A44-8F94-16045AA59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7D480A-63FC-664B-9801-61EDE739E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E7DF9E-F698-D644-92ED-8EE0A1895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1420D0-2D6B-2941-B183-3FE0448E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80ECA90-593A-E740-AEAD-08893681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D4D9E0-A74D-5840-9A82-B0741B9A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506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449DF-C97C-7E40-8F0E-BF88F98D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1F7CE1-37DD-7243-9130-3AB5CFCE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EB1667-8120-7744-BFE5-241825AB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9719F2-DAF1-7B42-BB89-D7DB87B7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735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62D38B-7382-EF40-9D96-F72CFF00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475F59-F746-6045-BEF5-92341254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12BA5A-FE33-EE4B-9398-2B68BA5D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79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B1126-8330-EE48-A9DF-CC165A5E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2346B6-171A-FE42-B604-9B7827D9B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B4C7C3-67B5-1A4E-AEC7-3EC690313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D5B9C1-6692-0D40-82A8-A8BDEBC6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8B4BAA-C1FF-324F-A25D-06BE8F48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FA8B01-E747-8A43-8B82-0AAA3FD2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581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6F79C-2CA6-4D46-B971-4A80E875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DFE0D7-9441-F546-890F-CEB3590F9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58AD84-A396-B741-B6D8-C253764FF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97B825-658D-4049-85FE-C7C1E1E3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68CCB-B620-794C-987E-48C943F3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04421E-FFFC-6A49-BC67-898DC49B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055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8ABDA1-83E5-1349-A815-2A601382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91B696-B442-1B42-99F6-8D7DFF34C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5D258-E569-3141-8D1D-8238CEDE2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9C274-C1B7-DB4C-8EB3-FBB209B49F50}" type="datetimeFigureOut">
              <a:rPr lang="es-CL" smtClean="0"/>
              <a:t>11-06-2020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4A1F2C-4269-BE4A-A4A7-8DAD4514D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F341E0-FC8D-CE43-BF02-76337712F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4012-AFE9-314B-B6E8-76C966F4BD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401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4.tiff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9.tiff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audio" Target="../media/media2.m4a"/><Relationship Id="rId7" Type="http://schemas.openxmlformats.org/officeDocument/2006/relationships/image" Target="../media/image5.tif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tif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25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8.m4a"/><Relationship Id="rId7" Type="http://schemas.openxmlformats.org/officeDocument/2006/relationships/image" Target="../media/image2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tiff"/><Relationship Id="rId5" Type="http://schemas.openxmlformats.org/officeDocument/2006/relationships/image" Target="../media/image26.tif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audio" Target="../media/media9.m4a"/><Relationship Id="rId7" Type="http://schemas.openxmlformats.org/officeDocument/2006/relationships/image" Target="../media/image30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E0FF46B-908D-5C49-AB19-8911E6CE186F}"/>
              </a:ext>
            </a:extLst>
          </p:cNvPr>
          <p:cNvSpPr txBox="1"/>
          <p:nvPr/>
        </p:nvSpPr>
        <p:spPr>
          <a:xfrm>
            <a:off x="1451427" y="1290701"/>
            <a:ext cx="8998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dirty="0">
                <a:solidFill>
                  <a:srgbClr val="002060"/>
                </a:solidFill>
              </a:rPr>
              <a:t>Ciencias de la Salud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44B45A-9DD2-A144-8E15-150DDE61BBF0}"/>
              </a:ext>
            </a:extLst>
          </p:cNvPr>
          <p:cNvSpPr txBox="1"/>
          <p:nvPr/>
        </p:nvSpPr>
        <p:spPr>
          <a:xfrm>
            <a:off x="1690912" y="2413320"/>
            <a:ext cx="8519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>
                <a:solidFill>
                  <a:srgbClr val="002B7F"/>
                </a:solidFill>
              </a:rPr>
              <a:t>Unidad 1</a:t>
            </a:r>
          </a:p>
          <a:p>
            <a:pPr algn="ctr"/>
            <a:r>
              <a:rPr lang="es-CL" sz="4800" dirty="0">
                <a:solidFill>
                  <a:srgbClr val="002B7F"/>
                </a:solidFill>
              </a:rPr>
              <a:t>Salud, Sociedad y Estilos de Vida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81555C-4CA8-144B-9849-B084C766AC51}"/>
              </a:ext>
            </a:extLst>
          </p:cNvPr>
          <p:cNvSpPr txBox="1"/>
          <p:nvPr/>
        </p:nvSpPr>
        <p:spPr>
          <a:xfrm>
            <a:off x="1320798" y="3997603"/>
            <a:ext cx="9260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38A9"/>
                </a:solidFill>
              </a:rPr>
              <a:t>Tema</a:t>
            </a:r>
          </a:p>
          <a:p>
            <a:pPr algn="ctr"/>
            <a:r>
              <a:rPr lang="es-CL" sz="3600" dirty="0">
                <a:solidFill>
                  <a:srgbClr val="0038A9"/>
                </a:solidFill>
              </a:rPr>
              <a:t>Efecto del consumo y abuso de drogas sobre la salud de las personas</a:t>
            </a:r>
          </a:p>
        </p:txBody>
      </p:sp>
      <p:pic>
        <p:nvPicPr>
          <p:cNvPr id="13" name="Imagen 12" descr="Imagen que contiene cuchillo, tabla&#10;&#10;Descripción generada automáticamente">
            <a:extLst>
              <a:ext uri="{FF2B5EF4-FFF2-40B4-BE49-F238E27FC236}">
                <a16:creationId xmlns:a16="http://schemas.microsoft.com/office/drawing/2014/main" id="{9BB38A3B-EB4E-AF49-A746-5D30EC99D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7" y="130806"/>
            <a:ext cx="2548621" cy="866419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868E70A-7147-8A41-8118-C6FC4C93D169}"/>
              </a:ext>
            </a:extLst>
          </p:cNvPr>
          <p:cNvCxnSpPr>
            <a:cxnSpLocks/>
          </p:cNvCxnSpPr>
          <p:nvPr/>
        </p:nvCxnSpPr>
        <p:spPr>
          <a:xfrm flipV="1">
            <a:off x="46487" y="971386"/>
            <a:ext cx="11898770" cy="1132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iapo 1" descr="Diapo 1">
            <a:hlinkClick r:id="" action="ppaction://media"/>
            <a:extLst>
              <a:ext uri="{FF2B5EF4-FFF2-40B4-BE49-F238E27FC236}">
                <a16:creationId xmlns:a16="http://schemas.microsoft.com/office/drawing/2014/main" id="{674A681C-822F-554A-83C7-356219583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998" y="591439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3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4"/>
    </mc:Choice>
    <mc:Fallback xmlns="">
      <p:transition spd="slow" advTm="2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2" objId="2"/>
        <p14:stopEvt time="200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3663483C-2E7A-FD46-A586-4709D6FA79D6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B2D88D1A-50BF-0B4D-AEBC-FC9C72FC9CA0}"/>
              </a:ext>
            </a:extLst>
          </p:cNvPr>
          <p:cNvSpPr txBox="1"/>
          <p:nvPr/>
        </p:nvSpPr>
        <p:spPr>
          <a:xfrm>
            <a:off x="4274819" y="127615"/>
            <a:ext cx="36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Marihuana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E209C08-8298-CC42-AB67-2196AB74552A}"/>
              </a:ext>
            </a:extLst>
          </p:cNvPr>
          <p:cNvGrpSpPr/>
          <p:nvPr/>
        </p:nvGrpSpPr>
        <p:grpSpPr>
          <a:xfrm>
            <a:off x="524901" y="769070"/>
            <a:ext cx="1692448" cy="2279340"/>
            <a:chOff x="545556" y="1121970"/>
            <a:chExt cx="1993900" cy="255257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10C2E21-FA11-A64E-A970-88C387C9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205" y="1544079"/>
              <a:ext cx="1746281" cy="2130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6574106-4EDB-A143-A3E6-C604B6215B11}"/>
                </a:ext>
              </a:extLst>
            </p:cNvPr>
            <p:cNvSpPr txBox="1"/>
            <p:nvPr/>
          </p:nvSpPr>
          <p:spPr>
            <a:xfrm>
              <a:off x="545556" y="1121970"/>
              <a:ext cx="199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Cannabis sativa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464F3CF-3864-DB42-B883-AD9ABF2C05F7}"/>
              </a:ext>
            </a:extLst>
          </p:cNvPr>
          <p:cNvGrpSpPr/>
          <p:nvPr/>
        </p:nvGrpSpPr>
        <p:grpSpPr>
          <a:xfrm>
            <a:off x="2738162" y="724491"/>
            <a:ext cx="2469685" cy="2299724"/>
            <a:chOff x="2738162" y="724491"/>
            <a:chExt cx="2469685" cy="229972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45A53F0-6EF5-AD43-9C88-1F643DF29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8162" y="1188790"/>
              <a:ext cx="2469685" cy="1835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7FF8A97-A4FC-7840-BDC7-072CA92301F1}"/>
                </a:ext>
              </a:extLst>
            </p:cNvPr>
            <p:cNvSpPr txBox="1"/>
            <p:nvPr/>
          </p:nvSpPr>
          <p:spPr>
            <a:xfrm>
              <a:off x="2860868" y="724491"/>
              <a:ext cx="199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Psicoactivos</a:t>
              </a:r>
            </a:p>
          </p:txBody>
        </p:sp>
      </p:grpSp>
      <p:pic>
        <p:nvPicPr>
          <p:cNvPr id="11" name="Imagen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688F71C-3C60-4B49-93FF-CBDB7406E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10"/>
          <a:stretch/>
        </p:blipFill>
        <p:spPr bwMode="auto">
          <a:xfrm>
            <a:off x="4199795" y="3549298"/>
            <a:ext cx="3977641" cy="300209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1" name="Grupo 50">
            <a:extLst>
              <a:ext uri="{FF2B5EF4-FFF2-40B4-BE49-F238E27FC236}">
                <a16:creationId xmlns:a16="http://schemas.microsoft.com/office/drawing/2014/main" id="{42A73110-6C01-804E-8B56-03C02B6C8550}"/>
              </a:ext>
            </a:extLst>
          </p:cNvPr>
          <p:cNvGrpSpPr/>
          <p:nvPr/>
        </p:nvGrpSpPr>
        <p:grpSpPr>
          <a:xfrm>
            <a:off x="5540951" y="696437"/>
            <a:ext cx="5848939" cy="2689140"/>
            <a:chOff x="5540951" y="696437"/>
            <a:chExt cx="5848939" cy="2689140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13846360-F51A-2145-99D4-9E5F22EE8063}"/>
                </a:ext>
              </a:extLst>
            </p:cNvPr>
            <p:cNvGrpSpPr/>
            <p:nvPr/>
          </p:nvGrpSpPr>
          <p:grpSpPr>
            <a:xfrm>
              <a:off x="5540951" y="696437"/>
              <a:ext cx="5657572" cy="2590320"/>
              <a:chOff x="5732317" y="718383"/>
              <a:chExt cx="5657572" cy="2590320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6AC5472-AB62-994E-BB7C-93A952874052}"/>
                  </a:ext>
                </a:extLst>
              </p:cNvPr>
              <p:cNvSpPr txBox="1"/>
              <p:nvPr/>
            </p:nvSpPr>
            <p:spPr>
              <a:xfrm>
                <a:off x="6769733" y="718383"/>
                <a:ext cx="3949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dirty="0"/>
                  <a:t>Sistema Endocannabinoide</a:t>
                </a:r>
              </a:p>
            </p:txBody>
          </p: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9DA1CF32-7EA3-E44C-8E53-5458D46D5779}"/>
                  </a:ext>
                </a:extLst>
              </p:cNvPr>
              <p:cNvGrpSpPr/>
              <p:nvPr/>
            </p:nvGrpSpPr>
            <p:grpSpPr>
              <a:xfrm>
                <a:off x="5732317" y="1029276"/>
                <a:ext cx="5657572" cy="2279427"/>
                <a:chOff x="5732317" y="1029276"/>
                <a:chExt cx="5657572" cy="2279427"/>
              </a:xfrm>
            </p:grpSpPr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5B615200-B469-9147-AC75-74539B768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50833" b="48793"/>
                <a:stretch/>
              </p:blipFill>
              <p:spPr>
                <a:xfrm>
                  <a:off x="5732317" y="1029276"/>
                  <a:ext cx="3012266" cy="2279427"/>
                </a:xfrm>
                <a:prstGeom prst="rect">
                  <a:avLst/>
                </a:prstGeom>
              </p:spPr>
            </p:pic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E0B5EEB6-B8ED-7044-921A-3DF09D974C7C}"/>
                    </a:ext>
                  </a:extLst>
                </p:cNvPr>
                <p:cNvSpPr txBox="1"/>
                <p:nvPr/>
              </p:nvSpPr>
              <p:spPr>
                <a:xfrm>
                  <a:off x="8129395" y="1303301"/>
                  <a:ext cx="1767757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L" sz="1600" b="1" u="sng" dirty="0"/>
                    <a:t>CB1 </a:t>
                  </a:r>
                </a:p>
                <a:p>
                  <a:r>
                    <a:rPr lang="es-CL" sz="1600" dirty="0"/>
                    <a:t>Hipotálamo </a:t>
                  </a:r>
                </a:p>
                <a:p>
                  <a:r>
                    <a:rPr lang="es-CL" sz="1600" dirty="0"/>
                    <a:t>Amígdala</a:t>
                  </a:r>
                </a:p>
                <a:p>
                  <a:r>
                    <a:rPr lang="es-CL" sz="1600" dirty="0"/>
                    <a:t>Hipocampo </a:t>
                  </a:r>
                </a:p>
                <a:p>
                  <a:r>
                    <a:rPr lang="es-CL" sz="1600" dirty="0"/>
                    <a:t>Corteza cerebral</a:t>
                  </a:r>
                </a:p>
                <a:p>
                  <a:r>
                    <a:rPr lang="es-CL" sz="1600" dirty="0"/>
                    <a:t>Tallo cerebral</a:t>
                  </a:r>
                </a:p>
                <a:p>
                  <a:endParaRPr lang="es-CL" sz="1600" dirty="0"/>
                </a:p>
              </p:txBody>
            </p:sp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F90B6E59-EED0-9B42-80DB-B613B24837D8}"/>
                    </a:ext>
                  </a:extLst>
                </p:cNvPr>
                <p:cNvSpPr txBox="1"/>
                <p:nvPr/>
              </p:nvSpPr>
              <p:spPr>
                <a:xfrm>
                  <a:off x="9622132" y="1303301"/>
                  <a:ext cx="17677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L" sz="1600" b="1" u="sng" dirty="0"/>
                    <a:t>CB2</a:t>
                  </a:r>
                </a:p>
                <a:p>
                  <a:r>
                    <a:rPr lang="es-CL" sz="1600" dirty="0"/>
                    <a:t>Células del sistema inmune</a:t>
                  </a:r>
                </a:p>
              </p:txBody>
            </p:sp>
          </p:grpSp>
        </p:grp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DB55D6B-5EB9-D740-9108-834AFB879992}"/>
                </a:ext>
              </a:extLst>
            </p:cNvPr>
            <p:cNvSpPr/>
            <p:nvPr/>
          </p:nvSpPr>
          <p:spPr>
            <a:xfrm>
              <a:off x="5732318" y="1006879"/>
              <a:ext cx="5657572" cy="23786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44" name="Imagen 43">
            <a:extLst>
              <a:ext uri="{FF2B5EF4-FFF2-40B4-BE49-F238E27FC236}">
                <a16:creationId xmlns:a16="http://schemas.microsoft.com/office/drawing/2014/main" id="{705AD0AA-9A9B-AF46-BC41-926396B10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320" y="3308703"/>
            <a:ext cx="3643291" cy="3182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D442673-D2C4-294B-8508-3CC1C97961DD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8440620" y="3601163"/>
            <a:ext cx="3474506" cy="28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Diapo 10" descr="Diapo 10">
            <a:hlinkClick r:id="" action="ppaction://media"/>
            <a:extLst>
              <a:ext uri="{FF2B5EF4-FFF2-40B4-BE49-F238E27FC236}">
                <a16:creationId xmlns:a16="http://schemas.microsoft.com/office/drawing/2014/main" id="{7B17D747-3248-2145-A37C-58E0C96D1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4901" y="573859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014"/>
    </mc:Choice>
    <mc:Fallback xmlns="">
      <p:transition spd="slow" advTm="38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1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8" objId="50"/>
        <p14:stopEvt time="380870" objId="5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B4F888AA-054E-9148-9ED2-68525827022C}"/>
              </a:ext>
            </a:extLst>
          </p:cNvPr>
          <p:cNvGrpSpPr/>
          <p:nvPr/>
        </p:nvGrpSpPr>
        <p:grpSpPr>
          <a:xfrm>
            <a:off x="2225831" y="642620"/>
            <a:ext cx="8457162" cy="5626100"/>
            <a:chOff x="2225831" y="642620"/>
            <a:chExt cx="8457162" cy="56261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15651C4-3DA0-5846-8AA5-AEAE3630A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5831" y="642620"/>
              <a:ext cx="7950200" cy="56261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5E73AC2-CD67-584A-8507-4C1A6CB5C6ED}"/>
                </a:ext>
              </a:extLst>
            </p:cNvPr>
            <p:cNvSpPr txBox="1"/>
            <p:nvPr/>
          </p:nvSpPr>
          <p:spPr>
            <a:xfrm>
              <a:off x="4758262" y="1723869"/>
              <a:ext cx="59247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6000" dirty="0">
                  <a:solidFill>
                    <a:schemeClr val="bg1"/>
                  </a:solidFill>
                  <a:latin typeface="Brush Script MT" panose="03060802040406070304" pitchFamily="66" charset="-122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Hasta pronto</a:t>
              </a:r>
            </a:p>
          </p:txBody>
        </p:sp>
      </p:grpSp>
      <p:pic>
        <p:nvPicPr>
          <p:cNvPr id="9" name="Diapo 11" descr="Diapo 11">
            <a:hlinkClick r:id="" action="ppaction://media"/>
            <a:extLst>
              <a:ext uri="{FF2B5EF4-FFF2-40B4-BE49-F238E27FC236}">
                <a16:creationId xmlns:a16="http://schemas.microsoft.com/office/drawing/2014/main" id="{1C2928B1-FCD0-8146-9542-CF6CBFF18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063" y="586232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9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9"/>
        <p14:stopEvt time="16379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412E934B-F51F-7E45-88CE-0B4090941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494" y="3782565"/>
            <a:ext cx="3861408" cy="27802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42EDA0-50BE-5443-BBD3-F7EEFD63178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29326" y="693227"/>
            <a:ext cx="5765075" cy="31953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22E31C4-3F4E-9341-B8DA-8381A327E9CD}"/>
              </a:ext>
            </a:extLst>
          </p:cNvPr>
          <p:cNvGrpSpPr/>
          <p:nvPr/>
        </p:nvGrpSpPr>
        <p:grpSpPr>
          <a:xfrm>
            <a:off x="6204900" y="671326"/>
            <a:ext cx="5815831" cy="2965420"/>
            <a:chOff x="6204900" y="671326"/>
            <a:chExt cx="5815831" cy="2965420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F5F8A467-2F43-C145-A7F5-6783F5DD9404}"/>
                </a:ext>
              </a:extLst>
            </p:cNvPr>
            <p:cNvGrpSpPr/>
            <p:nvPr/>
          </p:nvGrpSpPr>
          <p:grpSpPr>
            <a:xfrm>
              <a:off x="6204900" y="725715"/>
              <a:ext cx="2742966" cy="2911031"/>
              <a:chOff x="6204900" y="725715"/>
              <a:chExt cx="2742966" cy="2911031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3686F51E-08DE-6347-AA91-2A3CF922E1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8878"/>
              <a:stretch/>
            </p:blipFill>
            <p:spPr>
              <a:xfrm>
                <a:off x="6204900" y="945029"/>
                <a:ext cx="2742966" cy="2691717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DCCB8EA-1003-694D-90D6-CC392A2345BF}"/>
                  </a:ext>
                </a:extLst>
              </p:cNvPr>
              <p:cNvSpPr txBox="1"/>
              <p:nvPr/>
            </p:nvSpPr>
            <p:spPr>
              <a:xfrm>
                <a:off x="6730743" y="725715"/>
                <a:ext cx="15820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b="1" dirty="0"/>
                  <a:t>Estres</a:t>
                </a: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4B89923-6D9B-1144-91EB-9EA3B3333CD8}"/>
                </a:ext>
              </a:extLst>
            </p:cNvPr>
            <p:cNvGrpSpPr/>
            <p:nvPr/>
          </p:nvGrpSpPr>
          <p:grpSpPr>
            <a:xfrm>
              <a:off x="9208963" y="671326"/>
              <a:ext cx="2811768" cy="2722960"/>
              <a:chOff x="9208963" y="671326"/>
              <a:chExt cx="2811768" cy="2722960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30C80800-AF5C-8B49-A9EF-685C7D96D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08963" y="977560"/>
                <a:ext cx="2811768" cy="2416726"/>
              </a:xfrm>
              <a:prstGeom prst="rect">
                <a:avLst/>
              </a:prstGeom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DCEC0C3-A9FE-3649-BE0D-61CB26684EEC}"/>
                  </a:ext>
                </a:extLst>
              </p:cNvPr>
              <p:cNvSpPr txBox="1"/>
              <p:nvPr/>
            </p:nvSpPr>
            <p:spPr>
              <a:xfrm>
                <a:off x="9823818" y="671326"/>
                <a:ext cx="15820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b="1" dirty="0"/>
                  <a:t>Sueño</a:t>
                </a:r>
              </a:p>
            </p:txBody>
          </p:sp>
        </p:grp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41225D-8359-6C45-976F-428ED15EDCBA}"/>
              </a:ext>
            </a:extLst>
          </p:cNvPr>
          <p:cNvSpPr txBox="1"/>
          <p:nvPr/>
        </p:nvSpPr>
        <p:spPr>
          <a:xfrm>
            <a:off x="3937724" y="122611"/>
            <a:ext cx="483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Definición de Salud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D7C8B11-D7F1-DE40-9014-901FEF22B7B4}"/>
              </a:ext>
            </a:extLst>
          </p:cNvPr>
          <p:cNvGrpSpPr/>
          <p:nvPr/>
        </p:nvGrpSpPr>
        <p:grpSpPr>
          <a:xfrm>
            <a:off x="178481" y="4019439"/>
            <a:ext cx="7290902" cy="2585323"/>
            <a:chOff x="178481" y="4019439"/>
            <a:chExt cx="7290902" cy="2585323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22F9202-18F7-BE41-A9EC-0B059621AC7B}"/>
                </a:ext>
              </a:extLst>
            </p:cNvPr>
            <p:cNvSpPr/>
            <p:nvPr/>
          </p:nvSpPr>
          <p:spPr>
            <a:xfrm>
              <a:off x="178481" y="4019439"/>
              <a:ext cx="5815920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CL" dirty="0">
                  <a:latin typeface="Arial" panose="020B0604020202020204" pitchFamily="34" charset="0"/>
                  <a:ea typeface="Times New Roman" panose="02020603050405020304" pitchFamily="18" charset="0"/>
                </a:rPr>
                <a:t>Cardiovasculares </a:t>
              </a: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CL" dirty="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CL" dirty="0">
                  <a:latin typeface="Arial" panose="020B0604020202020204" pitchFamily="34" charset="0"/>
                  <a:ea typeface="Times New Roman" panose="02020603050405020304" pitchFamily="18" charset="0"/>
                </a:rPr>
                <a:t>Baja de la respuesta inmune</a:t>
              </a: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CL" dirty="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CL" dirty="0">
                  <a:latin typeface="Arial" panose="020B0604020202020204" pitchFamily="34" charset="0"/>
                  <a:ea typeface="Times New Roman" panose="02020603050405020304" pitchFamily="18" charset="0"/>
                </a:rPr>
                <a:t>Alteración de la función del hipocampo </a:t>
              </a: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CL" dirty="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CL" dirty="0">
                  <a:latin typeface="Arial" panose="020B0604020202020204" pitchFamily="34" charset="0"/>
                  <a:ea typeface="Times New Roman" panose="02020603050405020304" pitchFamily="18" charset="0"/>
                </a:rPr>
                <a:t>Predisposición al desarrollo de Alzheimer </a:t>
              </a: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CL" dirty="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CL" dirty="0">
                  <a:latin typeface="Arial" panose="020B0604020202020204" pitchFamily="34" charset="0"/>
                  <a:ea typeface="Times New Roman" panose="02020603050405020304" pitchFamily="18" charset="0"/>
                </a:rPr>
                <a:t>Efectos negativos sobre el material genético. </a:t>
              </a:r>
              <a:endParaRPr lang="es-C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Flecha a la derecha con bandas 11">
              <a:extLst>
                <a:ext uri="{FF2B5EF4-FFF2-40B4-BE49-F238E27FC236}">
                  <a16:creationId xmlns:a16="http://schemas.microsoft.com/office/drawing/2014/main" id="{2995A23A-BD2D-684F-B2A3-BE365F6D9EA6}"/>
                </a:ext>
              </a:extLst>
            </p:cNvPr>
            <p:cNvSpPr/>
            <p:nvPr/>
          </p:nvSpPr>
          <p:spPr>
            <a:xfrm rot="10800000">
              <a:off x="5660570" y="4955425"/>
              <a:ext cx="1393371" cy="551543"/>
            </a:xfrm>
            <a:prstGeom prst="stripedRightArrow">
              <a:avLst>
                <a:gd name="adj1" fmla="val 44736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4BDF870-D1F7-834A-8988-53FAF48F0ED2}"/>
                </a:ext>
              </a:extLst>
            </p:cNvPr>
            <p:cNvSpPr txBox="1"/>
            <p:nvPr/>
          </p:nvSpPr>
          <p:spPr>
            <a:xfrm>
              <a:off x="5245126" y="4355316"/>
              <a:ext cx="2224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>
                  <a:solidFill>
                    <a:srgbClr val="7030A0"/>
                  </a:solidFill>
                </a:rPr>
                <a:t>Alteración crónica de estos procesos</a:t>
              </a:r>
            </a:p>
          </p:txBody>
        </p:sp>
      </p:grpSp>
      <p:pic>
        <p:nvPicPr>
          <p:cNvPr id="16" name="Diapo 2" descr="Diapo 2">
            <a:hlinkClick r:id="" action="ppaction://media"/>
            <a:extLst>
              <a:ext uri="{FF2B5EF4-FFF2-40B4-BE49-F238E27FC236}">
                <a16:creationId xmlns:a16="http://schemas.microsoft.com/office/drawing/2014/main" id="{7F40A85B-A11E-B449-A500-F9A73CAB8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2502" y="559104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8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29"/>
    </mc:Choice>
    <mc:Fallback xmlns="">
      <p:transition spd="slow" advTm="12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6" objId="16"/>
        <p14:stopEvt time="121529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74766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06F766-FF1D-1941-AD5A-F95486B9832B}"/>
              </a:ext>
            </a:extLst>
          </p:cNvPr>
          <p:cNvSpPr txBox="1"/>
          <p:nvPr/>
        </p:nvSpPr>
        <p:spPr>
          <a:xfrm>
            <a:off x="2741843" y="96729"/>
            <a:ext cx="545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Activación de conocimientos previos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BAB97C4-7AB2-8349-9A99-B8A6136E8A8F}"/>
              </a:ext>
            </a:extLst>
          </p:cNvPr>
          <p:cNvGrpSpPr/>
          <p:nvPr/>
        </p:nvGrpSpPr>
        <p:grpSpPr>
          <a:xfrm>
            <a:off x="-170278" y="686671"/>
            <a:ext cx="3933373" cy="3787524"/>
            <a:chOff x="-160092" y="697227"/>
            <a:chExt cx="3933373" cy="3787524"/>
          </a:xfrm>
        </p:grpSpPr>
        <p:pic>
          <p:nvPicPr>
            <p:cNvPr id="26" name="Imagen 2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8AA91D42-3E06-5A49-AF1C-98F16DCA5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626" y="1082931"/>
              <a:ext cx="3301939" cy="340182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EA64EF6-8101-5E42-B88E-83663E30FC9D}"/>
                </a:ext>
              </a:extLst>
            </p:cNvPr>
            <p:cNvSpPr txBox="1"/>
            <p:nvPr/>
          </p:nvSpPr>
          <p:spPr>
            <a:xfrm>
              <a:off x="-160092" y="697227"/>
              <a:ext cx="3933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/>
                <a:t>Sistema nervioso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C55B73C-CBE3-2449-A9F9-A5774AB02853}"/>
              </a:ext>
            </a:extLst>
          </p:cNvPr>
          <p:cNvGrpSpPr/>
          <p:nvPr/>
        </p:nvGrpSpPr>
        <p:grpSpPr>
          <a:xfrm>
            <a:off x="-1191530" y="4501123"/>
            <a:ext cx="7792026" cy="1275968"/>
            <a:chOff x="-1191530" y="4501123"/>
            <a:chExt cx="7792026" cy="1275968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A9788B0-93B8-BA4E-A770-C1F21935C9B6}"/>
                </a:ext>
              </a:extLst>
            </p:cNvPr>
            <p:cNvSpPr txBox="1"/>
            <p:nvPr/>
          </p:nvSpPr>
          <p:spPr>
            <a:xfrm>
              <a:off x="-1191530" y="4501123"/>
              <a:ext cx="3933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>
                  <a:latin typeface="Arial" panose="020B0604020202020204" pitchFamily="34" charset="0"/>
                  <a:cs typeface="Arial" panose="020B0604020202020204" pitchFamily="34" charset="0"/>
                </a:rPr>
                <a:t>Funciones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553C9B46-4DB2-4F42-8BEF-40ED2296E1F4}"/>
                </a:ext>
              </a:extLst>
            </p:cNvPr>
            <p:cNvSpPr/>
            <p:nvPr/>
          </p:nvSpPr>
          <p:spPr>
            <a:xfrm>
              <a:off x="504496" y="4853761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dirty="0">
                  <a:latin typeface="Arial" panose="020B0604020202020204" pitchFamily="34" charset="0"/>
                  <a:ea typeface="MS Mincho" panose="02020609040205080304" pitchFamily="49" charset="-128"/>
                </a:rPr>
                <a:t>Sensorial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dirty="0">
                  <a:latin typeface="Arial" panose="020B0604020202020204" pitchFamily="34" charset="0"/>
                  <a:ea typeface="MS Mincho" panose="02020609040205080304" pitchFamily="49" charset="-128"/>
                </a:rPr>
                <a:t>Integradora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dirty="0">
                  <a:latin typeface="Arial" panose="020B0604020202020204" pitchFamily="34" charset="0"/>
                  <a:ea typeface="MS Mincho" panose="02020609040205080304" pitchFamily="49" charset="-128"/>
                </a:rPr>
                <a:t>Efectora </a:t>
              </a:r>
              <a:endParaRPr lang="es-CL" dirty="0"/>
            </a:p>
          </p:txBody>
        </p:sp>
      </p:grpSp>
      <p:pic>
        <p:nvPicPr>
          <p:cNvPr id="58" name="Imagen 57" descr="Imagen que contiene texto&#10;&#10;Descripción generada automáticamente">
            <a:extLst>
              <a:ext uri="{FF2B5EF4-FFF2-40B4-BE49-F238E27FC236}">
                <a16:creationId xmlns:a16="http://schemas.microsoft.com/office/drawing/2014/main" id="{4ADB583B-A0D7-214F-A759-9171F75F6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496" y="3439630"/>
            <a:ext cx="3461834" cy="24589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70687E00-E0F7-8B44-81B6-54D07593C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964" y="591139"/>
            <a:ext cx="4767331" cy="6127792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B71A4AF-72F2-AE4D-ABC5-A9FE8AC77584}"/>
              </a:ext>
            </a:extLst>
          </p:cNvPr>
          <p:cNvGrpSpPr/>
          <p:nvPr/>
        </p:nvGrpSpPr>
        <p:grpSpPr>
          <a:xfrm>
            <a:off x="3116052" y="663612"/>
            <a:ext cx="3933373" cy="2654228"/>
            <a:chOff x="3116052" y="663612"/>
            <a:chExt cx="3933373" cy="2654228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196850C3-93A6-A749-8FD0-A36DF5B8FFFD}"/>
                </a:ext>
              </a:extLst>
            </p:cNvPr>
            <p:cNvSpPr txBox="1"/>
            <p:nvPr/>
          </p:nvSpPr>
          <p:spPr>
            <a:xfrm>
              <a:off x="3116052" y="663612"/>
              <a:ext cx="3933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/>
                <a:t>Sinapsis</a:t>
              </a:r>
            </a:p>
          </p:txBody>
        </p:sp>
        <p:pic>
          <p:nvPicPr>
            <p:cNvPr id="3" name="Imagen 2" descr="Imagen que contiene tabla, pequeño, pájaro, pastel&#10;&#10;Descripción generada automáticamente">
              <a:extLst>
                <a:ext uri="{FF2B5EF4-FFF2-40B4-BE49-F238E27FC236}">
                  <a16:creationId xmlns:a16="http://schemas.microsoft.com/office/drawing/2014/main" id="{3B287970-643F-CA43-BC1B-AECEEC14D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4358" y="1029190"/>
              <a:ext cx="3058110" cy="2288650"/>
            </a:xfrm>
            <a:prstGeom prst="rect">
              <a:avLst/>
            </a:prstGeom>
          </p:spPr>
        </p:pic>
      </p:grpSp>
      <p:pic>
        <p:nvPicPr>
          <p:cNvPr id="8" name="Diapo 3" descr="Diapo 3">
            <a:hlinkClick r:id="" action="ppaction://media"/>
            <a:extLst>
              <a:ext uri="{FF2B5EF4-FFF2-40B4-BE49-F238E27FC236}">
                <a16:creationId xmlns:a16="http://schemas.microsoft.com/office/drawing/2014/main" id="{68A94D4E-8D85-FE42-81EA-17E35D8745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496" y="572332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8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60"/>
    </mc:Choice>
    <mc:Fallback xmlns="">
      <p:transition spd="slow" advTm="28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0" objId="8"/>
        <p14:stopEvt time="28026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49784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E3F56207-7BFD-9C49-A393-F7DAAA3F8FDA}"/>
              </a:ext>
            </a:extLst>
          </p:cNvPr>
          <p:cNvSpPr txBox="1"/>
          <p:nvPr/>
        </p:nvSpPr>
        <p:spPr>
          <a:xfrm>
            <a:off x="2849880" y="51415"/>
            <a:ext cx="623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Drogas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759CEB8-94CA-9545-BA99-0FAF007943B0}"/>
              </a:ext>
            </a:extLst>
          </p:cNvPr>
          <p:cNvSpPr/>
          <p:nvPr/>
        </p:nvSpPr>
        <p:spPr>
          <a:xfrm>
            <a:off x="171268" y="621100"/>
            <a:ext cx="11517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Una droga es una sustancia natural o sintética que altera el funcionamiento de sistema nervioso central (psicoactivo)</a:t>
            </a:r>
            <a:r>
              <a:rPr lang="es-CL" dirty="0">
                <a:effectLst/>
              </a:rPr>
              <a:t> </a:t>
            </a:r>
            <a:endParaRPr lang="es-CL" dirty="0"/>
          </a:p>
        </p:txBody>
      </p:sp>
      <p:pic>
        <p:nvPicPr>
          <p:cNvPr id="19" name="Imagen 1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827FD917-5960-164F-B9D8-D9F9868F4C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8017" r="50001"/>
          <a:stretch/>
        </p:blipFill>
        <p:spPr>
          <a:xfrm>
            <a:off x="419102" y="1267431"/>
            <a:ext cx="4395563" cy="271530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75E44A5-6437-B241-95EB-A7800B674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27" t="8017"/>
          <a:stretch/>
        </p:blipFill>
        <p:spPr>
          <a:xfrm>
            <a:off x="419101" y="3917289"/>
            <a:ext cx="4419600" cy="27153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1E9E612-858A-2542-8B43-F8D0D2E3188F}"/>
              </a:ext>
            </a:extLst>
          </p:cNvPr>
          <p:cNvSpPr/>
          <p:nvPr/>
        </p:nvSpPr>
        <p:spPr>
          <a:xfrm>
            <a:off x="6509982" y="1841891"/>
            <a:ext cx="504967" cy="20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EA9EFE-F029-9245-80FC-0747003A0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214" y="1375451"/>
            <a:ext cx="4093113" cy="1876876"/>
          </a:xfrm>
          <a:prstGeom prst="rect">
            <a:avLst/>
          </a:prstGeom>
        </p:spPr>
      </p:pic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0B396E4-A9FA-F546-8323-AEEDACDA3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950" y="3435444"/>
            <a:ext cx="3483781" cy="3024245"/>
          </a:xfrm>
          <a:prstGeom prst="rect">
            <a:avLst/>
          </a:prstGeom>
        </p:spPr>
      </p:pic>
      <p:pic>
        <p:nvPicPr>
          <p:cNvPr id="41" name="Imagen 4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62F85FB-1D8D-E34B-B6E1-2FFBAD133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452" y="3534975"/>
            <a:ext cx="3362319" cy="2825185"/>
          </a:xfrm>
          <a:prstGeom prst="rect">
            <a:avLst/>
          </a:prstGeom>
        </p:spPr>
      </p:pic>
      <p:pic>
        <p:nvPicPr>
          <p:cNvPr id="10" name="Diapo 4" descr="Diapo 4">
            <a:hlinkClick r:id="" action="ppaction://media"/>
            <a:extLst>
              <a:ext uri="{FF2B5EF4-FFF2-40B4-BE49-F238E27FC236}">
                <a16:creationId xmlns:a16="http://schemas.microsoft.com/office/drawing/2014/main" id="{BFCF66F6-E70D-6344-B0E2-AFA3D5E0B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3" y="317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9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88"/>
    </mc:Choice>
    <mc:Fallback xmlns="">
      <p:transition spd="slow" advTm="26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499" objId="10"/>
        <p14:stopEvt time="264288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861387A-3501-B844-AAAA-D239B7ACA424}"/>
              </a:ext>
            </a:extLst>
          </p:cNvPr>
          <p:cNvSpPr txBox="1"/>
          <p:nvPr/>
        </p:nvSpPr>
        <p:spPr>
          <a:xfrm>
            <a:off x="2947917" y="68240"/>
            <a:ext cx="60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¿Por qué las drogas producen adicción?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43EDEC-2373-E34B-A023-A3F784B71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441" y="648656"/>
            <a:ext cx="1701756" cy="18811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67F0F01-3AF1-DA4D-9F31-76C0ADC96B26}"/>
              </a:ext>
            </a:extLst>
          </p:cNvPr>
          <p:cNvSpPr/>
          <p:nvPr/>
        </p:nvSpPr>
        <p:spPr>
          <a:xfrm>
            <a:off x="171268" y="2685123"/>
            <a:ext cx="4522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Sentir un fuerte deseo por consumir la droga.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Presentar síndrome de abstinencia cuando se interrumpe o reduce su consumo.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Presentar tolerancia a sus efectos.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Abandonar actividades que son ajenas al consumo de la droga.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Persistir en su uso a pesar de que nota claramente que le perjudica. </a:t>
            </a:r>
            <a:endParaRPr lang="es-CL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Imagen 10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E4C4DD83-CC1D-3E49-B8F6-D100FDD83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200" y="799883"/>
            <a:ext cx="6811228" cy="5258234"/>
          </a:xfrm>
          <a:prstGeom prst="rect">
            <a:avLst/>
          </a:prstGeom>
        </p:spPr>
      </p:pic>
      <p:pic>
        <p:nvPicPr>
          <p:cNvPr id="7" name="Dipo 5" descr="Dipo 5">
            <a:hlinkClick r:id="" action="ppaction://media"/>
            <a:extLst>
              <a:ext uri="{FF2B5EF4-FFF2-40B4-BE49-F238E27FC236}">
                <a16:creationId xmlns:a16="http://schemas.microsoft.com/office/drawing/2014/main" id="{473A2E90-E014-6148-A61E-781247AED8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" y="317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8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1"/>
    </mc:Choice>
    <mc:Fallback xmlns="">
      <p:transition spd="slow" advTm="7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477" objId="7"/>
        <p14:stopEvt time="77680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B6B1532F-38E8-CB4A-85A4-D8D44DCEBB4F}"/>
              </a:ext>
            </a:extLst>
          </p:cNvPr>
          <p:cNvSpPr txBox="1"/>
          <p:nvPr/>
        </p:nvSpPr>
        <p:spPr>
          <a:xfrm>
            <a:off x="2947917" y="68240"/>
            <a:ext cx="60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Sitemas de Placer y Castigo de nuestro Cerebro</a:t>
            </a:r>
          </a:p>
        </p:txBody>
      </p:sp>
      <p:pic>
        <p:nvPicPr>
          <p:cNvPr id="4" name="Imagen 3" descr="Imagen que contiene texto, libro&#10;&#10;Descripción generada automáticamente">
            <a:extLst>
              <a:ext uri="{FF2B5EF4-FFF2-40B4-BE49-F238E27FC236}">
                <a16:creationId xmlns:a16="http://schemas.microsoft.com/office/drawing/2014/main" id="{B476E7C8-817D-6A49-9A4C-126BBA135F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47844" y="764538"/>
            <a:ext cx="3561716" cy="3003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4228129-8472-E344-BDD3-ADB285A007E6}"/>
              </a:ext>
            </a:extLst>
          </p:cNvPr>
          <p:cNvSpPr txBox="1"/>
          <p:nvPr/>
        </p:nvSpPr>
        <p:spPr>
          <a:xfrm>
            <a:off x="341879" y="686574"/>
            <a:ext cx="33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/>
              <a:t>Sistema del placer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A4C4C2-ACB0-EC4A-B4EA-17532B075486}"/>
              </a:ext>
            </a:extLst>
          </p:cNvPr>
          <p:cNvSpPr txBox="1"/>
          <p:nvPr/>
        </p:nvSpPr>
        <p:spPr>
          <a:xfrm>
            <a:off x="8534398" y="764538"/>
            <a:ext cx="33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/>
              <a:t>Sistema del castigo</a:t>
            </a:r>
          </a:p>
        </p:txBody>
      </p:sp>
      <p:pic>
        <p:nvPicPr>
          <p:cNvPr id="11" name="Imagen 10" descr="Imagen que contiene persona, exterior, pasto, mano&#10;&#10;Descripción generada automáticamente">
            <a:extLst>
              <a:ext uri="{FF2B5EF4-FFF2-40B4-BE49-F238E27FC236}">
                <a16:creationId xmlns:a16="http://schemas.microsoft.com/office/drawing/2014/main" id="{E17EDB69-50F1-6C48-A107-861C6DDCF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67" y="3823589"/>
            <a:ext cx="2901715" cy="1244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C3219D-B246-3C4A-A268-8D6C13E79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145" y="1406534"/>
            <a:ext cx="1756547" cy="18554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AA6D6FA1-D567-CB4E-B335-B7329FA87899}"/>
              </a:ext>
            </a:extLst>
          </p:cNvPr>
          <p:cNvGrpSpPr/>
          <p:nvPr/>
        </p:nvGrpSpPr>
        <p:grpSpPr>
          <a:xfrm>
            <a:off x="3897100" y="3588884"/>
            <a:ext cx="4704714" cy="3269116"/>
            <a:chOff x="3897100" y="3588884"/>
            <a:chExt cx="4704714" cy="3269116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B03ED24-7C3E-B244-983B-69495CA08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9513"/>
            <a:stretch/>
          </p:blipFill>
          <p:spPr>
            <a:xfrm>
              <a:off x="4159353" y="3588884"/>
              <a:ext cx="4136811" cy="2807451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5109823-910C-E54F-A940-09EE05EB20CB}"/>
                </a:ext>
              </a:extLst>
            </p:cNvPr>
            <p:cNvSpPr txBox="1"/>
            <p:nvPr/>
          </p:nvSpPr>
          <p:spPr>
            <a:xfrm>
              <a:off x="3897100" y="5934670"/>
              <a:ext cx="47047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/>
                <a:t>Ambos sistemas se encargan de preservar nuestra integridad del organismo y, por ende, su supervivencia</a:t>
              </a:r>
            </a:p>
          </p:txBody>
        </p:sp>
      </p:grp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71D2A1A-A6FD-564C-BD16-8232E9334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250" y="1342111"/>
            <a:ext cx="2758442" cy="1588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 descr="Imagen que contiene persona, sostener, mujer, niña&#10;&#10;Descripción generada automáticamente">
            <a:extLst>
              <a:ext uri="{FF2B5EF4-FFF2-40B4-BE49-F238E27FC236}">
                <a16:creationId xmlns:a16="http://schemas.microsoft.com/office/drawing/2014/main" id="{09C87DDB-F2B3-4F4C-A785-F45A4D20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3383" y="3166174"/>
            <a:ext cx="2844177" cy="1826435"/>
          </a:xfrm>
          <a:prstGeom prst="rect">
            <a:avLst/>
          </a:prstGeom>
        </p:spPr>
      </p:pic>
      <p:pic>
        <p:nvPicPr>
          <p:cNvPr id="8" name="Daipo 6" descr="Daipo 6">
            <a:hlinkClick r:id="" action="ppaction://media"/>
            <a:extLst>
              <a:ext uri="{FF2B5EF4-FFF2-40B4-BE49-F238E27FC236}">
                <a16:creationId xmlns:a16="http://schemas.microsoft.com/office/drawing/2014/main" id="{4756F000-BFD3-6142-ABB2-CECDD9917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867" y="576502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77"/>
    </mc:Choice>
    <mc:Fallback xmlns="">
      <p:transition spd="slow" advTm="16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>
    <p:ext uri="{E180D4A7-C9FB-4DFB-919C-405C955672EB}">
      <p14:showEvtLst xmlns:p14="http://schemas.microsoft.com/office/powerpoint/2010/main">
        <p14:playEvt time="286" objId="8"/>
        <p14:stopEvt time="161877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F5491E4-9B0B-B44A-A5CD-95386A021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94" y="4035249"/>
            <a:ext cx="2604272" cy="2822751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ACDB6257-65B4-384B-9443-350F9361D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82" t="21700" r="3530" b="19112"/>
          <a:stretch/>
        </p:blipFill>
        <p:spPr>
          <a:xfrm>
            <a:off x="172357" y="1098601"/>
            <a:ext cx="6088743" cy="2775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0F9FFA-37F4-1D46-A0BD-458EF0624631}"/>
              </a:ext>
            </a:extLst>
          </p:cNvPr>
          <p:cNvSpPr txBox="1"/>
          <p:nvPr/>
        </p:nvSpPr>
        <p:spPr>
          <a:xfrm>
            <a:off x="3022918" y="97745"/>
            <a:ext cx="60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Efectos Generales de las Drogas sobre la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439F5F-4204-C749-8C5A-2B342F5E5C18}"/>
              </a:ext>
            </a:extLst>
          </p:cNvPr>
          <p:cNvSpPr txBox="1"/>
          <p:nvPr/>
        </p:nvSpPr>
        <p:spPr>
          <a:xfrm>
            <a:off x="171268" y="761752"/>
            <a:ext cx="26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Reforzador Natural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92F294-924E-F840-928C-EEC728B73814}"/>
              </a:ext>
            </a:extLst>
          </p:cNvPr>
          <p:cNvSpPr txBox="1"/>
          <p:nvPr/>
        </p:nvSpPr>
        <p:spPr>
          <a:xfrm>
            <a:off x="3483493" y="753039"/>
            <a:ext cx="26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Reforzador Artificial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CCDDE0C-4B76-CB46-B2DB-E7B19CA4F450}"/>
              </a:ext>
            </a:extLst>
          </p:cNvPr>
          <p:cNvSpPr txBox="1"/>
          <p:nvPr/>
        </p:nvSpPr>
        <p:spPr>
          <a:xfrm>
            <a:off x="2325187" y="2133386"/>
            <a:ext cx="1744991" cy="369332"/>
          </a:xfrm>
          <a:prstGeom prst="rect">
            <a:avLst/>
          </a:prstGeom>
          <a:solidFill>
            <a:srgbClr val="FBE5C1"/>
          </a:solidFill>
          <a:ln w="31750">
            <a:solidFill>
              <a:srgbClr val="F78F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ADICCIÓN</a:t>
            </a:r>
          </a:p>
        </p:txBody>
      </p:sp>
      <p:pic>
        <p:nvPicPr>
          <p:cNvPr id="92" name="Imagen 91" descr="Imagen que contiene interior, tabla, azul, formado&#10;&#10;Descripción generada automáticamente">
            <a:extLst>
              <a:ext uri="{FF2B5EF4-FFF2-40B4-BE49-F238E27FC236}">
                <a16:creationId xmlns:a16="http://schemas.microsoft.com/office/drawing/2014/main" id="{DA7E0C38-5C5C-AC41-A8D9-9C9162C9BB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-3034"/>
          <a:stretch/>
        </p:blipFill>
        <p:spPr>
          <a:xfrm>
            <a:off x="6582684" y="922566"/>
            <a:ext cx="4972385" cy="5024883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4591E02C-768D-5841-87BC-86611F7DF0D0}"/>
              </a:ext>
            </a:extLst>
          </p:cNvPr>
          <p:cNvSpPr txBox="1"/>
          <p:nvPr/>
        </p:nvSpPr>
        <p:spPr>
          <a:xfrm>
            <a:off x="2807788" y="5197385"/>
            <a:ext cx="2802318" cy="369332"/>
          </a:xfrm>
          <a:prstGeom prst="rect">
            <a:avLst/>
          </a:prstGeom>
          <a:solidFill>
            <a:srgbClr val="B6B2CE"/>
          </a:solidFill>
          <a:ln w="31750">
            <a:solidFill>
              <a:srgbClr val="8C27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Síndrome de abstinencia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06DE929A-6C5F-804C-9EC9-1B2003BA347C}"/>
              </a:ext>
            </a:extLst>
          </p:cNvPr>
          <p:cNvSpPr txBox="1"/>
          <p:nvPr/>
        </p:nvSpPr>
        <p:spPr>
          <a:xfrm>
            <a:off x="9771615" y="5374294"/>
            <a:ext cx="1744991" cy="369332"/>
          </a:xfrm>
          <a:prstGeom prst="rect">
            <a:avLst/>
          </a:prstGeom>
          <a:solidFill>
            <a:srgbClr val="72F3F6"/>
          </a:solidFill>
          <a:ln w="31750">
            <a:solidFill>
              <a:srgbClr val="0F376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TOLERANCIA</a:t>
            </a:r>
          </a:p>
        </p:txBody>
      </p:sp>
      <p:pic>
        <p:nvPicPr>
          <p:cNvPr id="98" name="Diapo 7" descr="Diapo 7">
            <a:hlinkClick r:id="" action="ppaction://media"/>
            <a:extLst>
              <a:ext uri="{FF2B5EF4-FFF2-40B4-BE49-F238E27FC236}">
                <a16:creationId xmlns:a16="http://schemas.microsoft.com/office/drawing/2014/main" id="{828DFD1A-89B5-6246-A285-8984CE2C9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0040" y="594744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66"/>
    </mc:Choice>
    <mc:Fallback xmlns="">
      <p:transition spd="slow" advTm="23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68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2" grpId="0" animBg="1"/>
      <p:bldP spid="95" grpId="0" animBg="1"/>
      <p:bldP spid="97" grpId="0" animBg="1"/>
    </p:bldLst>
  </p:timing>
  <p:extLst>
    <p:ext uri="{E180D4A7-C9FB-4DFB-919C-405C955672EB}">
      <p14:showEvtLst xmlns:p14="http://schemas.microsoft.com/office/powerpoint/2010/main">
        <p14:playEvt time="583" objId="98"/>
        <p14:stopEvt time="237928" objId="9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9D80D99-7AB6-7149-B5FB-EE2D1D2428E3}"/>
              </a:ext>
            </a:extLst>
          </p:cNvPr>
          <p:cNvSpPr txBox="1"/>
          <p:nvPr/>
        </p:nvSpPr>
        <p:spPr>
          <a:xfrm>
            <a:off x="4404360" y="127615"/>
            <a:ext cx="36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Alcohol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C041A0-26C9-714E-B7F9-8F267C24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488" y="1640376"/>
            <a:ext cx="3261360" cy="184141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495198E-C454-6547-9A3A-E98EDDD722FC}"/>
              </a:ext>
            </a:extLst>
          </p:cNvPr>
          <p:cNvSpPr/>
          <p:nvPr/>
        </p:nvSpPr>
        <p:spPr>
          <a:xfrm>
            <a:off x="6988173" y="4478960"/>
            <a:ext cx="4695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Depresión.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Ofrece un contexto de apertura para el uso de otras drogas como tabaco y marihuana.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Ingesta excesiva en la adultez. </a:t>
            </a:r>
            <a:endParaRPr lang="es-CL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00CC8C-B3D7-784F-A646-5CDBBD416B9B}"/>
              </a:ext>
            </a:extLst>
          </p:cNvPr>
          <p:cNvSpPr/>
          <p:nvPr/>
        </p:nvSpPr>
        <p:spPr>
          <a:xfrm>
            <a:off x="8027197" y="843987"/>
            <a:ext cx="2507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ea typeface="MS Mincho" panose="02020609040205080304" pitchFamily="49" charset="-128"/>
              </a:rPr>
              <a:t>“</a:t>
            </a:r>
            <a:r>
              <a:rPr lang="es-ES" b="1" dirty="0" err="1">
                <a:latin typeface="Arial" panose="020B0604020202020204" pitchFamily="34" charset="0"/>
                <a:ea typeface="MS Mincho" panose="02020609040205080304" pitchFamily="49" charset="-128"/>
              </a:rPr>
              <a:t>Binge</a:t>
            </a:r>
            <a:r>
              <a:rPr lang="es-ES" b="1" dirty="0"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s-ES" b="1" dirty="0" err="1">
                <a:latin typeface="Arial" panose="020B0604020202020204" pitchFamily="34" charset="0"/>
                <a:ea typeface="MS Mincho" panose="02020609040205080304" pitchFamily="49" charset="-128"/>
              </a:rPr>
              <a:t>drinking</a:t>
            </a:r>
            <a:r>
              <a:rPr lang="es-ES" b="1" dirty="0">
                <a:latin typeface="Arial" panose="020B0604020202020204" pitchFamily="34" charset="0"/>
                <a:ea typeface="MS Mincho" panose="02020609040205080304" pitchFamily="49" charset="-128"/>
              </a:rPr>
              <a:t>” </a:t>
            </a:r>
          </a:p>
          <a:p>
            <a:pPr algn="ctr"/>
            <a:r>
              <a:rPr lang="es-ES" dirty="0">
                <a:latin typeface="Arial" panose="020B0604020202020204" pitchFamily="34" charset="0"/>
                <a:ea typeface="MS Mincho" panose="02020609040205080304" pitchFamily="49" charset="-128"/>
              </a:rPr>
              <a:t>(Atracones de bebida)</a:t>
            </a:r>
            <a:r>
              <a:rPr lang="es-CL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001473-0D5F-CF47-A4F9-1BAC7B0D2214}"/>
              </a:ext>
            </a:extLst>
          </p:cNvPr>
          <p:cNvSpPr txBox="1"/>
          <p:nvPr/>
        </p:nvSpPr>
        <p:spPr>
          <a:xfrm>
            <a:off x="6988173" y="4004746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Problemas asociados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B1025CB-F7A6-3C42-9308-4BB355008455}"/>
              </a:ext>
            </a:extLst>
          </p:cNvPr>
          <p:cNvSpPr/>
          <p:nvPr/>
        </p:nvSpPr>
        <p:spPr>
          <a:xfrm>
            <a:off x="1427834" y="1221704"/>
            <a:ext cx="44679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400" dirty="0">
                <a:latin typeface="Helvetica" pitchFamily="2" charset="0"/>
              </a:rPr>
              <a:t>El consumo de bebidas alcohólicas ocupa el tercer lugar entre los principales factores de riesgo de mala salud en el mundo.</a:t>
            </a:r>
            <a:endParaRPr lang="es-CL" sz="1400" dirty="0"/>
          </a:p>
          <a:p>
            <a:pPr algn="just"/>
            <a:endParaRPr lang="es-CL" sz="1400" dirty="0">
              <a:latin typeface="Helvetica" pitchFamily="2" charset="0"/>
            </a:endParaRPr>
          </a:p>
          <a:p>
            <a:pPr algn="just"/>
            <a:endParaRPr lang="es-CL" sz="1400" dirty="0">
              <a:latin typeface="Helvetica" pitchFamily="2" charset="0"/>
            </a:endParaRPr>
          </a:p>
          <a:p>
            <a:pPr algn="just"/>
            <a:r>
              <a:rPr lang="es-CL" sz="1400" dirty="0">
                <a:latin typeface="Helvetica" pitchFamily="2" charset="0"/>
              </a:rPr>
              <a:t>Se calcula que el uso nocivo del alcohol causa cada año 2,5 millones de muertes, y una proporción considerable de ellas corresponde a personas jóvenes. </a:t>
            </a:r>
          </a:p>
          <a:p>
            <a:pPr algn="just"/>
            <a:endParaRPr lang="es-CL" sz="1400" dirty="0">
              <a:latin typeface="Helvetica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6F355AF-19F8-AB4B-9658-4BCAAAC50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68" y="1504233"/>
            <a:ext cx="1106862" cy="1223560"/>
          </a:xfrm>
          <a:prstGeom prst="rect">
            <a:avLst/>
          </a:prstGeom>
        </p:spPr>
      </p:pic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FC7B911-56D3-1A43-AD5B-954DBEC6A802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077" y="3941758"/>
            <a:ext cx="3507751" cy="2551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FDEB3F0-7EEE-B24B-92F0-6586D2E276A4}"/>
              </a:ext>
            </a:extLst>
          </p:cNvPr>
          <p:cNvSpPr txBox="1"/>
          <p:nvPr/>
        </p:nvSpPr>
        <p:spPr>
          <a:xfrm>
            <a:off x="1225152" y="3458079"/>
            <a:ext cx="440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¿Qué dicen los datos sobre Chile?</a:t>
            </a:r>
          </a:p>
        </p:txBody>
      </p:sp>
      <p:pic>
        <p:nvPicPr>
          <p:cNvPr id="13" name="Dipo 8" descr="Dipo 8">
            <a:hlinkClick r:id="" action="ppaction://media"/>
            <a:extLst>
              <a:ext uri="{FF2B5EF4-FFF2-40B4-BE49-F238E27FC236}">
                <a16:creationId xmlns:a16="http://schemas.microsoft.com/office/drawing/2014/main" id="{5F45981B-D1AF-814F-B7CD-B95FD70AF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572496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1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0" grpId="0"/>
    </p:bldLst>
  </p:timing>
  <p:extLst>
    <p:ext uri="{E180D4A7-C9FB-4DFB-919C-405C955672EB}">
      <p14:showEvtLst xmlns:p14="http://schemas.microsoft.com/office/powerpoint/2010/main">
        <p14:playEvt time="867" objId="13"/>
        <p14:stopEvt time="2147483647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4B2B23-7A26-3142-ABDE-9AA59A3BEA1C}"/>
              </a:ext>
            </a:extLst>
          </p:cNvPr>
          <p:cNvCxnSpPr>
            <a:cxnSpLocks/>
          </p:cNvCxnSpPr>
          <p:nvPr/>
        </p:nvCxnSpPr>
        <p:spPr>
          <a:xfrm>
            <a:off x="171268" y="589280"/>
            <a:ext cx="118494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foto, diferente, sostener, fruta&#10;&#10;Descripción generada automáticamente">
            <a:extLst>
              <a:ext uri="{FF2B5EF4-FFF2-40B4-BE49-F238E27FC236}">
                <a16:creationId xmlns:a16="http://schemas.microsoft.com/office/drawing/2014/main" id="{29846626-F67D-234A-8E0E-463BDBA5380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22827" y="653781"/>
            <a:ext cx="4030549" cy="2460752"/>
          </a:xfrm>
          <a:prstGeom prst="rect">
            <a:avLst/>
          </a:prstGeom>
        </p:spPr>
      </p:pic>
      <p:pic>
        <p:nvPicPr>
          <p:cNvPr id="4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DCD1110-F620-3A43-B454-1E5E03CEE41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636454" y="653781"/>
            <a:ext cx="4183297" cy="260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6C9F057-4731-A14C-9A5A-D79CB0B147D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346" y="3659454"/>
            <a:ext cx="3997056" cy="2815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51074CC-9519-584D-8EDB-F41F5C7A6738}"/>
              </a:ext>
            </a:extLst>
          </p:cNvPr>
          <p:cNvSpPr txBox="1"/>
          <p:nvPr/>
        </p:nvSpPr>
        <p:spPr>
          <a:xfrm>
            <a:off x="872654" y="63115"/>
            <a:ext cx="10446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Evidencias de los efectos negativos del consumo de alcohol de forma excesiva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4124F4-4798-A747-9E6E-E9869D1863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51" r="6572"/>
          <a:stretch/>
        </p:blipFill>
        <p:spPr>
          <a:xfrm>
            <a:off x="7082048" y="3865217"/>
            <a:ext cx="3915441" cy="2403499"/>
          </a:xfrm>
          <a:prstGeom prst="rect">
            <a:avLst/>
          </a:prstGeom>
        </p:spPr>
      </p:pic>
      <p:pic>
        <p:nvPicPr>
          <p:cNvPr id="9" name="Imagen 8" descr="Imagen que contiene lego, juguete, vídeo&#10;&#10;Descripción generada automáticamente">
            <a:extLst>
              <a:ext uri="{FF2B5EF4-FFF2-40B4-BE49-F238E27FC236}">
                <a16:creationId xmlns:a16="http://schemas.microsoft.com/office/drawing/2014/main" id="{5EFB0167-DB6F-E546-9E5C-B56BF4C70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46" y="786279"/>
            <a:ext cx="1878330" cy="1899920"/>
          </a:xfrm>
          <a:prstGeom prst="rect">
            <a:avLst/>
          </a:prstGeom>
        </p:spPr>
      </p:pic>
      <p:pic>
        <p:nvPicPr>
          <p:cNvPr id="17" name="Diapo 8" descr="Diapo 8">
            <a:hlinkClick r:id="" action="ppaction://media"/>
            <a:extLst>
              <a:ext uri="{FF2B5EF4-FFF2-40B4-BE49-F238E27FC236}">
                <a16:creationId xmlns:a16="http://schemas.microsoft.com/office/drawing/2014/main" id="{29C5DC97-2330-9840-A206-8F385ED1B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325" y="566168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63"/>
    </mc:Choice>
    <mc:Fallback xmlns="">
      <p:transition spd="slow" advTm="28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9" objId="17"/>
        <p14:stopEvt time="285799" objId="1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9|11|22.5|39.4|122.2|15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.4|26.6|5.6|3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6|15|81.8|15.8|8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|25.1|2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4.1|4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7|15.9|15.4|46.8|5.7|5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3.4|36.4|23.9|3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1.2|7.4|27.4|-181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2.1|62.1|46.3|100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326</Words>
  <Application>Microsoft Office PowerPoint</Application>
  <PresentationFormat>Panorámica</PresentationFormat>
  <Paragraphs>69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Arial</vt:lpstr>
      <vt:lpstr>Brush Script MT</vt:lpstr>
      <vt:lpstr>Calibri</vt:lpstr>
      <vt:lpstr>Calibri Light</vt:lpstr>
      <vt:lpstr>Cambria</vt:lpstr>
      <vt:lpstr>Helvetica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YaninnaLepin</cp:lastModifiedBy>
  <cp:revision>80</cp:revision>
  <dcterms:created xsi:type="dcterms:W3CDTF">2020-06-08T19:35:30Z</dcterms:created>
  <dcterms:modified xsi:type="dcterms:W3CDTF">2020-06-11T20:28:41Z</dcterms:modified>
</cp:coreProperties>
</file>