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70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64" r:id="rId12"/>
    <p:sldId id="275" r:id="rId13"/>
  </p:sldIdLst>
  <p:sldSz cx="12780963" cy="7740650"/>
  <p:notesSz cx="6858000" cy="9144000"/>
  <p:defaultTextStyle>
    <a:defPPr>
      <a:defRPr lang="es-CL"/>
    </a:defPPr>
    <a:lvl1pPr marL="0" algn="l" defTabSz="117262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313" algn="l" defTabSz="117262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2627" algn="l" defTabSz="117262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8940" algn="l" defTabSz="117262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5253" algn="l" defTabSz="117262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1566" algn="l" defTabSz="117262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7880" algn="l" defTabSz="117262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4193" algn="l" defTabSz="117262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90506" algn="l" defTabSz="117262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6" y="-90"/>
      </p:cViewPr>
      <p:guideLst>
        <p:guide orient="horz" pos="2438"/>
        <p:guide pos="40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95241" y="3526296"/>
            <a:ext cx="8627150" cy="213817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95241" y="5647268"/>
            <a:ext cx="8627150" cy="1548130"/>
          </a:xfrm>
        </p:spPr>
        <p:txBody>
          <a:bodyPr/>
          <a:lstStyle>
            <a:lvl1pPr marL="0" indent="0" algn="l">
              <a:buNone/>
              <a:defRPr sz="2300" b="1">
                <a:solidFill>
                  <a:schemeClr val="tx2"/>
                </a:solidFill>
              </a:defRPr>
            </a:lvl1pPr>
            <a:lvl2pPr marL="586313" indent="0" algn="ctr">
              <a:buNone/>
            </a:lvl2pPr>
            <a:lvl3pPr marL="1172627" indent="0" algn="ctr">
              <a:buNone/>
            </a:lvl3pPr>
            <a:lvl4pPr marL="1758940" indent="0" algn="ctr">
              <a:buNone/>
            </a:lvl4pPr>
            <a:lvl5pPr marL="2345253" indent="0" algn="ctr">
              <a:buNone/>
            </a:lvl5pPr>
            <a:lvl6pPr marL="2931566" indent="0" algn="ctr">
              <a:buNone/>
            </a:lvl6pPr>
            <a:lvl7pPr marL="3517880" indent="0" algn="ctr">
              <a:buNone/>
            </a:lvl7pPr>
            <a:lvl8pPr marL="4104193" indent="0" algn="ctr">
              <a:buNone/>
            </a:lvl8pPr>
            <a:lvl9pPr marL="4690506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11160457" y="1273956"/>
            <a:ext cx="2580217" cy="532540"/>
          </a:xfrm>
        </p:spPr>
        <p:txBody>
          <a:bodyPr/>
          <a:lstStyle/>
          <a:p>
            <a:fld id="{A0707C46-EA4E-45CB-801B-EA3CE02D1E7E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384223" y="4668203"/>
            <a:ext cx="4128347" cy="536800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 bwMode="auto">
          <a:xfrm>
            <a:off x="532540" y="0"/>
            <a:ext cx="852064" cy="774065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386247" y="0"/>
            <a:ext cx="146293" cy="774065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1384604" y="0"/>
            <a:ext cx="254210" cy="774065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595272" y="0"/>
            <a:ext cx="321872" cy="774065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48642" y="0"/>
            <a:ext cx="0" cy="774065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1278096" y="0"/>
            <a:ext cx="0" cy="774065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1193829" y="0"/>
            <a:ext cx="0" cy="774065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2413399" y="0"/>
            <a:ext cx="0" cy="774065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491112" y="0"/>
            <a:ext cx="0" cy="774065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12738829" y="0"/>
            <a:ext cx="0" cy="774065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704128" y="0"/>
            <a:ext cx="106508" cy="774065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852064" y="3870325"/>
            <a:ext cx="1810636" cy="1462123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30529" y="5493121"/>
            <a:ext cx="896546" cy="72397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525050" y="6208584"/>
            <a:ext cx="191714" cy="154813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2326135" y="6533109"/>
            <a:ext cx="383429" cy="309626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2662700" y="5074426"/>
            <a:ext cx="511239" cy="41283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852770" y="5563044"/>
            <a:ext cx="852064" cy="584131"/>
          </a:xfrm>
        </p:spPr>
        <p:txBody>
          <a:bodyPr/>
          <a:lstStyle/>
          <a:p>
            <a:fld id="{DFD578C1-92E1-447C-A3FA-9F9E8AC1469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7C46-EA4E-45CB-801B-EA3CE02D1E7E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78C1-92E1-447C-A3FA-9F9E8AC1469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med" advClick="0" advTm="0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266198" y="309987"/>
            <a:ext cx="2343177" cy="6604638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39048" y="309985"/>
            <a:ext cx="8414134" cy="6604638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7C46-EA4E-45CB-801B-EA3CE02D1E7E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78C1-92E1-447C-A3FA-9F9E8AC1469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med" advClick="0" advTm="0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39048" y="1806152"/>
            <a:ext cx="10437786" cy="550102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707C46-EA4E-45CB-801B-EA3CE02D1E7E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D578C1-92E1-447C-A3FA-9F9E8AC14695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  <p:transition spd="med" advClick="0" advTm="0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95241" y="3268274"/>
            <a:ext cx="8627150" cy="2317895"/>
          </a:xfrm>
        </p:spPr>
        <p:txBody>
          <a:bodyPr/>
          <a:lstStyle>
            <a:lvl1pPr algn="l">
              <a:buNone/>
              <a:defRPr sz="38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195241" y="5654975"/>
            <a:ext cx="8627150" cy="1548130"/>
          </a:xfrm>
        </p:spPr>
        <p:txBody>
          <a:bodyPr anchor="t"/>
          <a:lstStyle>
            <a:lvl1pPr marL="0" indent="0">
              <a:buNone/>
              <a:defRPr sz="2300" b="1">
                <a:solidFill>
                  <a:schemeClr val="tx2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11158549" y="1269819"/>
            <a:ext cx="2580217" cy="532540"/>
          </a:xfrm>
        </p:spPr>
        <p:txBody>
          <a:bodyPr/>
          <a:lstStyle/>
          <a:p>
            <a:fld id="{A0707C46-EA4E-45CB-801B-EA3CE02D1E7E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384484" y="4664974"/>
            <a:ext cx="4128347" cy="536800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Rectángulo"/>
          <p:cNvSpPr/>
          <p:nvPr/>
        </p:nvSpPr>
        <p:spPr bwMode="auto">
          <a:xfrm>
            <a:off x="532540" y="0"/>
            <a:ext cx="852064" cy="774065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386247" y="0"/>
            <a:ext cx="146293" cy="774065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1384604" y="0"/>
            <a:ext cx="254210" cy="774065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595272" y="0"/>
            <a:ext cx="321872" cy="774065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48642" y="0"/>
            <a:ext cx="0" cy="774065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278096" y="0"/>
            <a:ext cx="0" cy="774065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193829" y="0"/>
            <a:ext cx="0" cy="774065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2413399" y="0"/>
            <a:ext cx="0" cy="774065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491112" y="0"/>
            <a:ext cx="0" cy="774065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704128" y="0"/>
            <a:ext cx="106508" cy="774065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852064" y="3870325"/>
            <a:ext cx="1810636" cy="1462123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851596" y="5493121"/>
            <a:ext cx="896546" cy="72397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525050" y="6208584"/>
            <a:ext cx="191714" cy="154813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2326135" y="6536549"/>
            <a:ext cx="383429" cy="309626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2626415" y="5056466"/>
            <a:ext cx="511239" cy="41283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12716589" y="0"/>
            <a:ext cx="0" cy="774065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873837" y="5563044"/>
            <a:ext cx="852064" cy="584131"/>
          </a:xfrm>
        </p:spPr>
        <p:txBody>
          <a:bodyPr/>
          <a:lstStyle/>
          <a:p>
            <a:fld id="{DFD578C1-92E1-447C-A3FA-9F9E8AC1469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7C46-EA4E-45CB-801B-EA3CE02D1E7E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78C1-92E1-447C-A3FA-9F9E8AC14695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39048" y="1806152"/>
            <a:ext cx="5112385" cy="5160433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5968710" y="1806152"/>
            <a:ext cx="5112385" cy="5160433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med" advClick="0" advTm="0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9048" y="308193"/>
            <a:ext cx="10544294" cy="1290108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7C46-EA4E-45CB-801B-EA3CE02D1E7E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78C1-92E1-447C-A3FA-9F9E8AC14695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39048" y="2666224"/>
            <a:ext cx="5112385" cy="438636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110898" y="2666224"/>
            <a:ext cx="5112385" cy="438636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639048" y="1771749"/>
            <a:ext cx="5112385" cy="7431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6070958" y="1771749"/>
            <a:ext cx="5112385" cy="74310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 advClick="0" advTm="0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707C46-EA4E-45CB-801B-EA3CE02D1E7E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D578C1-92E1-447C-A3FA-9F9E8AC14695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  <p:transition spd="med" advClick="0" advTm="0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7C46-EA4E-45CB-801B-EA3CE02D1E7E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78C1-92E1-447C-A3FA-9F9E8AC1469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med" advClick="0" advTm="0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2248423" y="0"/>
            <a:ext cx="0" cy="774065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5561713" y="3550801"/>
            <a:ext cx="7121398" cy="639048"/>
          </a:xfrm>
        </p:spPr>
        <p:txBody>
          <a:bodyPr anchor="b"/>
          <a:lstStyle>
            <a:lvl1pPr algn="l">
              <a:buNone/>
              <a:defRPr sz="26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521817" y="309626"/>
            <a:ext cx="2134421" cy="5624872"/>
          </a:xfrm>
        </p:spPr>
        <p:txBody>
          <a:bodyPr/>
          <a:lstStyle>
            <a:lvl1pPr marL="0" indent="0">
              <a:spcBef>
                <a:spcPts val="513"/>
              </a:spcBef>
              <a:spcAft>
                <a:spcPts val="1282"/>
              </a:spcAft>
              <a:buNone/>
              <a:defRPr sz="1500"/>
            </a:lvl1pPr>
            <a:lvl2pPr>
              <a:buNone/>
              <a:defRPr sz="15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8733658" y="0"/>
            <a:ext cx="0" cy="774065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655239" y="0"/>
            <a:ext cx="0" cy="774065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2567947" y="0"/>
            <a:ext cx="0" cy="774065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2354931" y="0"/>
            <a:ext cx="426032" cy="774065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2461439" y="0"/>
            <a:ext cx="0" cy="774065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11400619" y="6450542"/>
            <a:ext cx="766858" cy="619252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426032" y="309626"/>
            <a:ext cx="7881594" cy="714204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707C46-EA4E-45CB-801B-EA3CE02D1E7E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D578C1-92E1-447C-A3FA-9F9E8AC14695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2248423" y="0"/>
            <a:ext cx="0" cy="774065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1400619" y="6450542"/>
            <a:ext cx="766858" cy="619252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5531359" y="3550801"/>
            <a:ext cx="7121398" cy="639048"/>
          </a:xfrm>
        </p:spPr>
        <p:txBody>
          <a:bodyPr anchor="b"/>
          <a:lstStyle>
            <a:lvl1pPr algn="l">
              <a:buNone/>
              <a:defRPr sz="26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8627150" cy="774065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41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456847" y="298875"/>
            <a:ext cx="2130161" cy="5593910"/>
          </a:xfrm>
        </p:spPr>
        <p:txBody>
          <a:bodyPr rot="0" spcFirstLastPara="0" vertOverflow="overflow" horzOverflow="overflow" vert="horz" wrap="square" lIns="117263" tIns="58631" rIns="117263" bIns="58631" numCol="1" spcCol="351788" rtlCol="0" fromWordArt="0" anchor="t" anchorCtr="0" forceAA="0" compatLnSpc="1">
            <a:normAutofit/>
          </a:bodyPr>
          <a:lstStyle>
            <a:lvl1pPr marL="0" indent="0">
              <a:spcBef>
                <a:spcPts val="128"/>
              </a:spcBef>
              <a:spcAft>
                <a:spcPts val="513"/>
              </a:spcAft>
              <a:buFontTx/>
              <a:buNone/>
              <a:defRPr sz="15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2567947" y="0"/>
            <a:ext cx="0" cy="7740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12354931" y="0"/>
            <a:ext cx="426032" cy="774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2461439" y="0"/>
            <a:ext cx="0" cy="774065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8733658" y="0"/>
            <a:ext cx="0" cy="774065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655239" y="0"/>
            <a:ext cx="0" cy="774065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707C46-EA4E-45CB-801B-EA3CE02D1E7E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D578C1-92E1-447C-A3FA-9F9E8AC14695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  <p:transition spd="med" advClick="0" advTm="0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2248423" y="0"/>
            <a:ext cx="0" cy="774065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39048" y="309985"/>
            <a:ext cx="10437786" cy="1290108"/>
          </a:xfrm>
          <a:prstGeom prst="rect">
            <a:avLst/>
          </a:prstGeom>
        </p:spPr>
        <p:txBody>
          <a:bodyPr vert="horz" lIns="117263" tIns="58631" rIns="117263" bIns="58631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39048" y="1806152"/>
            <a:ext cx="10437786" cy="5501022"/>
          </a:xfrm>
          <a:prstGeom prst="rect">
            <a:avLst/>
          </a:prstGeom>
        </p:spPr>
        <p:txBody>
          <a:bodyPr vert="horz" lIns="117263" tIns="58631" rIns="117263" bIns="58631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10878810" y="1169427"/>
            <a:ext cx="2270591" cy="536800"/>
          </a:xfrm>
          <a:prstGeom prst="rect">
            <a:avLst/>
          </a:prstGeom>
        </p:spPr>
        <p:txBody>
          <a:bodyPr vert="horz" lIns="117263" tIns="58631" rIns="117263" bIns="58631" anchor="ctr" anchorCtr="0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fld id="{A0707C46-EA4E-45CB-801B-EA3CE02D1E7E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10201001" y="4169034"/>
            <a:ext cx="3612303" cy="511239"/>
          </a:xfrm>
          <a:prstGeom prst="rect">
            <a:avLst/>
          </a:prstGeom>
        </p:spPr>
        <p:txBody>
          <a:bodyPr vert="horz" lIns="117263" tIns="58631" rIns="117263" bIns="58631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06508" y="0"/>
            <a:ext cx="0" cy="774065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2567947" y="0"/>
            <a:ext cx="0" cy="774065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12354931" y="0"/>
            <a:ext cx="426032" cy="774065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2461439" y="0"/>
            <a:ext cx="0" cy="774065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7263" tIns="58631" rIns="117263" bIns="58631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11400619" y="6450542"/>
            <a:ext cx="766858" cy="619252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62276" y="6472044"/>
            <a:ext cx="852064" cy="588289"/>
          </a:xfrm>
          <a:prstGeom prst="rect">
            <a:avLst/>
          </a:prstGeom>
        </p:spPr>
        <p:txBody>
          <a:bodyPr vert="horz" lIns="117263" tIns="58631" rIns="117263" bIns="58631" anchor="ctr"/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DFD578C1-92E1-447C-A3FA-9F9E8AC1469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cover dir="d"/>
  </p:transition>
  <p:txStyles>
    <p:titleStyle>
      <a:lvl1pPr algn="l" rtl="0" eaLnBrk="1" latinLnBrk="0" hangingPunct="1">
        <a:spcBef>
          <a:spcPct val="0"/>
        </a:spcBef>
        <a:buNone/>
        <a:defRPr kumimoji="0" sz="38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1788" indent="-351788" algn="l" rtl="0" eaLnBrk="1" latinLnBrk="0" hangingPunct="1">
        <a:spcBef>
          <a:spcPts val="769"/>
        </a:spcBef>
        <a:buClr>
          <a:schemeClr val="accent1"/>
        </a:buClr>
        <a:buSzPct val="70000"/>
        <a:buFont typeface="Wingdings"/>
        <a:buChar char="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20839" indent="-35178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627" indent="-23452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415" indent="-234525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876202" indent="-234525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227990" indent="-234525" algn="l" rtl="0" eaLnBrk="1" latinLnBrk="0" hangingPunct="1">
        <a:spcBef>
          <a:spcPct val="20000"/>
        </a:spcBef>
        <a:buClr>
          <a:schemeClr val="accent1"/>
        </a:buClr>
        <a:buChar char="•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6pPr>
      <a:lvl7pPr marL="2579778" indent="-234525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931566" indent="-234525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8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3283354" indent="-23452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63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726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452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3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178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041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905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1709961" y="4374381"/>
            <a:ext cx="304800" cy="304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18073" y="1782093"/>
            <a:ext cx="9649072" cy="1872208"/>
          </a:xfrm>
        </p:spPr>
        <p:txBody>
          <a:bodyPr>
            <a:normAutofit fontScale="90000"/>
          </a:bodyPr>
          <a:lstStyle/>
          <a:p>
            <a:r>
              <a:rPr lang="es-CL" sz="3600" dirty="0" smtClean="0"/>
              <a:t/>
            </a:r>
            <a:br>
              <a:rPr lang="es-CL" sz="3600" dirty="0" smtClean="0"/>
            </a:br>
            <a:r>
              <a:rPr lang="es-CL" sz="3600" dirty="0" smtClean="0"/>
              <a:t/>
            </a:r>
            <a:br>
              <a:rPr lang="es-CL" sz="3600" dirty="0" smtClean="0"/>
            </a:br>
            <a:r>
              <a:rPr lang="es-CL" sz="3600" dirty="0" smtClean="0"/>
              <a:t/>
            </a:r>
            <a:br>
              <a:rPr lang="es-CL" sz="3600" dirty="0" smtClean="0"/>
            </a:br>
            <a:r>
              <a:rPr lang="es-CL" sz="3600" dirty="0" smtClean="0">
                <a:latin typeface="Arial Black" pitchFamily="34" charset="0"/>
              </a:rPr>
              <a:t/>
            </a:r>
            <a:br>
              <a:rPr lang="es-CL" sz="3600" dirty="0" smtClean="0">
                <a:latin typeface="Arial Black" pitchFamily="34" charset="0"/>
              </a:rPr>
            </a:br>
            <a:r>
              <a:rPr lang="es-CL" sz="3600" dirty="0" smtClean="0">
                <a:latin typeface="Arial Black" pitchFamily="34" charset="0"/>
              </a:rPr>
              <a:t/>
            </a:r>
            <a:br>
              <a:rPr lang="es-CL" sz="3600" dirty="0" smtClean="0">
                <a:latin typeface="Arial Black" pitchFamily="34" charset="0"/>
              </a:rPr>
            </a:br>
            <a:r>
              <a:rPr lang="es-CL" sz="3600" dirty="0" smtClean="0">
                <a:latin typeface="Arial Black" pitchFamily="34" charset="0"/>
              </a:rPr>
              <a:t/>
            </a:r>
            <a:br>
              <a:rPr lang="es-CL" sz="3600" dirty="0" smtClean="0">
                <a:latin typeface="Arial Black" pitchFamily="34" charset="0"/>
              </a:rPr>
            </a:br>
            <a:r>
              <a:rPr lang="es-CL" sz="3600" dirty="0" smtClean="0">
                <a:latin typeface="Arial Black" pitchFamily="34" charset="0"/>
              </a:rPr>
              <a:t/>
            </a:r>
            <a:br>
              <a:rPr lang="es-CL" sz="3600" dirty="0" smtClean="0">
                <a:latin typeface="Arial Black" pitchFamily="34" charset="0"/>
              </a:rPr>
            </a:br>
            <a:r>
              <a:rPr lang="es-CL" sz="3600" dirty="0" smtClean="0">
                <a:latin typeface="Arial Black" pitchFamily="34" charset="0"/>
              </a:rPr>
              <a:t/>
            </a:r>
            <a:br>
              <a:rPr lang="es-CL" sz="3600" dirty="0" smtClean="0">
                <a:latin typeface="Arial Black" pitchFamily="34" charset="0"/>
              </a:rPr>
            </a:br>
            <a:r>
              <a:rPr lang="es-CL" sz="3600" dirty="0" smtClean="0">
                <a:latin typeface="Arial Black" pitchFamily="34" charset="0"/>
              </a:rPr>
              <a:t/>
            </a:r>
            <a:br>
              <a:rPr lang="es-CL" sz="3600" dirty="0" smtClean="0">
                <a:latin typeface="Arial Black" pitchFamily="34" charset="0"/>
              </a:rPr>
            </a:br>
            <a:r>
              <a:rPr lang="es-CL" sz="3600" dirty="0" smtClean="0">
                <a:latin typeface="Arial Black" pitchFamily="34" charset="0"/>
              </a:rPr>
              <a:t/>
            </a:r>
            <a:br>
              <a:rPr lang="es-CL" sz="3600" dirty="0" smtClean="0">
                <a:latin typeface="Arial Black" pitchFamily="34" charset="0"/>
              </a:rPr>
            </a:br>
            <a:r>
              <a:rPr lang="es-CL" sz="3600" dirty="0" smtClean="0">
                <a:latin typeface="Arial Black" pitchFamily="34" charset="0"/>
              </a:rPr>
              <a:t/>
            </a:r>
            <a:br>
              <a:rPr lang="es-CL" sz="3600" dirty="0" smtClean="0">
                <a:latin typeface="Arial Black" pitchFamily="34" charset="0"/>
              </a:rPr>
            </a:br>
            <a:r>
              <a:rPr lang="es-CL" sz="3600" dirty="0" smtClean="0">
                <a:latin typeface="Arial Black" pitchFamily="34" charset="0"/>
              </a:rPr>
              <a:t/>
            </a:r>
            <a:br>
              <a:rPr lang="es-CL" sz="3600" dirty="0" smtClean="0">
                <a:latin typeface="Arial Black" pitchFamily="34" charset="0"/>
              </a:rPr>
            </a:br>
            <a:r>
              <a:rPr lang="es-CL" sz="3600" dirty="0" smtClean="0">
                <a:latin typeface="Arial Black" pitchFamily="34" charset="0"/>
              </a:rPr>
              <a:t>Unidad 0.1:FLUJO Y PROCESAMIENTO DE ENERGÍA Y MATERIA EN LOS SISTEMAS</a:t>
            </a:r>
            <a:r>
              <a:rPr lang="es-CL" dirty="0" smtClean="0"/>
              <a:t/>
            </a:r>
            <a:br>
              <a:rPr lang="es-CL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46265" y="3870325"/>
            <a:ext cx="3456384" cy="720080"/>
          </a:xfrm>
        </p:spPr>
        <p:txBody>
          <a:bodyPr>
            <a:normAutofit fontScale="85000" lnSpcReduction="20000"/>
          </a:bodyPr>
          <a:lstStyle/>
          <a:p>
            <a:r>
              <a:rPr lang="es-ES_tradnl" b="1" dirty="0" smtClean="0"/>
              <a:t>Tema: </a:t>
            </a:r>
            <a:r>
              <a:rPr lang="es-ES_tradnl" dirty="0" smtClean="0"/>
              <a:t>Fotosíntesis</a:t>
            </a:r>
          </a:p>
          <a:p>
            <a:r>
              <a:rPr lang="es-ES_tradnl" dirty="0" smtClean="0"/>
              <a:t>4° diferenciado</a:t>
            </a:r>
            <a:endParaRPr lang="es-ES" dirty="0"/>
          </a:p>
        </p:txBody>
      </p:sp>
      <p:pic>
        <p:nvPicPr>
          <p:cNvPr id="4" name="Picture 2" descr="C:\Users\Usuario1\Desktop\chiruguacien.jpg"/>
          <p:cNvPicPr>
            <a:picLocks noChangeAspect="1" noChangeArrowheads="1"/>
          </p:cNvPicPr>
          <p:nvPr/>
        </p:nvPicPr>
        <p:blipFill>
          <a:blip r:embed="rId5" cstate="print"/>
          <a:srcRect l="15748" r="28796"/>
          <a:stretch>
            <a:fillRect/>
          </a:stretch>
        </p:blipFill>
        <p:spPr bwMode="auto">
          <a:xfrm>
            <a:off x="9054777" y="3582293"/>
            <a:ext cx="1697114" cy="3600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" name="5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6065" y="341933"/>
            <a:ext cx="3220758" cy="10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69925"/>
            <a:ext cx="26821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Cordinadora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Marta Ruiz C.</a:t>
            </a:r>
            <a:endParaRPr kumimoji="0" 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Profesora: RNL/</a:t>
            </a:r>
            <a:r>
              <a:rPr kumimoji="0" lang="es-C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rnl</a:t>
            </a:r>
            <a:endParaRPr kumimoji="0" 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0">
    <p:cover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89881" y="5094461"/>
            <a:ext cx="10369152" cy="2057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263" tIns="58631" rIns="117263" bIns="58631">
            <a:spAutoFit/>
          </a:bodyPr>
          <a:lstStyle/>
          <a:p>
            <a:pPr algn="just"/>
            <a:r>
              <a:rPr lang="es-CL" sz="1800" dirty="0" smtClean="0">
                <a:latin typeface="Arial" pitchFamily="34" charset="0"/>
                <a:cs typeface="Arial" pitchFamily="34" charset="0"/>
              </a:rPr>
              <a:t>Estas dos moléculas G3P se combinan para formar una molécula de glucosa. La mayoría de éstas se usan después para formar:</a:t>
            </a:r>
          </a:p>
          <a:p>
            <a:pPr algn="just">
              <a:buFontTx/>
              <a:buChar char="-"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Sacarosa </a:t>
            </a:r>
          </a:p>
          <a:p>
            <a:pPr algn="just"/>
            <a:r>
              <a:rPr lang="es-CL" sz="1800" dirty="0" smtClean="0">
                <a:latin typeface="Arial" pitchFamily="34" charset="0"/>
                <a:cs typeface="Arial" pitchFamily="34" charset="0"/>
              </a:rPr>
              <a:t>- Almidón  </a:t>
            </a:r>
          </a:p>
          <a:p>
            <a:pPr algn="just"/>
            <a:r>
              <a:rPr lang="es-CL" sz="1800" dirty="0" smtClean="0">
                <a:latin typeface="Arial" pitchFamily="34" charset="0"/>
                <a:cs typeface="Arial" pitchFamily="34" charset="0"/>
              </a:rPr>
              <a:t>-Celulosa  </a:t>
            </a:r>
          </a:p>
          <a:p>
            <a:pPr algn="just"/>
            <a:r>
              <a:rPr lang="es-CL" sz="1800" dirty="0" smtClean="0">
                <a:latin typeface="Arial" pitchFamily="34" charset="0"/>
                <a:cs typeface="Arial" pitchFamily="34" charset="0"/>
              </a:rPr>
              <a:t>Más tarde, las moléculas de glucosa podrán descomponerse durante la respiración celular para brindar energía a la planta.</a:t>
            </a:r>
            <a:endParaRPr lang="es-CL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294137" y="413941"/>
            <a:ext cx="5904656" cy="43204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11647065" y="6606629"/>
            <a:ext cx="304800" cy="3048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 advClick="0" advTm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754155" y="375471"/>
            <a:ext cx="9762923" cy="1411069"/>
          </a:xfrm>
          <a:prstGeom prst="rect">
            <a:avLst/>
          </a:prstGeom>
        </p:spPr>
        <p:txBody>
          <a:bodyPr wrap="square" lIns="117263" tIns="58631" rIns="117263" bIns="58631">
            <a:spAutoFit/>
          </a:bodyPr>
          <a:lstStyle/>
          <a:p>
            <a:r>
              <a:rPr lang="es-CL" sz="2400" b="1" dirty="0" smtClean="0"/>
              <a:t>Factores que afectan la fotosíntesis</a:t>
            </a:r>
          </a:p>
          <a:p>
            <a:endParaRPr lang="es-CL" sz="2000" dirty="0" smtClean="0"/>
          </a:p>
          <a:p>
            <a:endParaRPr lang="es-CL" sz="2000" dirty="0" smtClean="0"/>
          </a:p>
          <a:p>
            <a:r>
              <a:rPr lang="es-CL" sz="2000" dirty="0" smtClean="0"/>
              <a:t> </a:t>
            </a:r>
            <a:endParaRPr lang="es-CL" sz="2000" dirty="0"/>
          </a:p>
        </p:txBody>
      </p:sp>
      <p:sp>
        <p:nvSpPr>
          <p:cNvPr id="11" name="10 Rectángulo"/>
          <p:cNvSpPr/>
          <p:nvPr/>
        </p:nvSpPr>
        <p:spPr>
          <a:xfrm>
            <a:off x="1349921" y="4806429"/>
            <a:ext cx="1008112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400" dirty="0" smtClean="0"/>
              <a:t>Agua: A mayor cantidad de agua mayor fotosíntesis</a:t>
            </a:r>
          </a:p>
          <a:p>
            <a:endParaRPr lang="es-CL" sz="2400" dirty="0" smtClean="0"/>
          </a:p>
          <a:p>
            <a:r>
              <a:rPr lang="es-CL" sz="2400" dirty="0" smtClean="0"/>
              <a:t> Sales minerales: Son necesarias para la síntesis de clorofila </a:t>
            </a:r>
            <a:endParaRPr lang="es-CL" sz="24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65" y="1206029"/>
            <a:ext cx="11089232" cy="3171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11719073" y="6606629"/>
            <a:ext cx="304800" cy="3048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 advClick="0" advTm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60 CuadroTexto"/>
          <p:cNvSpPr txBox="1">
            <a:spLocks noChangeArrowheads="1"/>
          </p:cNvSpPr>
          <p:nvPr/>
        </p:nvSpPr>
        <p:spPr bwMode="auto">
          <a:xfrm>
            <a:off x="5376438" y="6518631"/>
            <a:ext cx="161093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63" tIns="58631" rIns="117263" bIns="58631">
            <a:spAutoFit/>
          </a:bodyPr>
          <a:lstStyle/>
          <a:p>
            <a:r>
              <a:rPr lang="es-ES" altLang="es-CL" sz="2100" b="1" dirty="0">
                <a:solidFill>
                  <a:schemeClr val="bg1"/>
                </a:solidFill>
              </a:rPr>
              <a:t>celular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84171" y="-112884"/>
            <a:ext cx="2533902" cy="811693"/>
            <a:chOff x="-144" y="28"/>
            <a:chExt cx="4067" cy="453"/>
          </a:xfrm>
        </p:grpSpPr>
        <p:sp>
          <p:nvSpPr>
            <p:cNvPr id="15395" name="37 Rectángulo redondeado"/>
            <p:cNvSpPr>
              <a:spLocks noChangeArrowheads="1"/>
            </p:cNvSpPr>
            <p:nvPr/>
          </p:nvSpPr>
          <p:spPr bwMode="auto">
            <a:xfrm>
              <a:off x="-144" y="28"/>
              <a:ext cx="4067" cy="453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CL" altLang="es-CL">
                <a:cs typeface="Arial" charset="0"/>
              </a:endParaRPr>
            </a:p>
          </p:txBody>
        </p:sp>
        <p:sp>
          <p:nvSpPr>
            <p:cNvPr id="15396" name="38 CuadroTexto"/>
            <p:cNvSpPr txBox="1">
              <a:spLocks noChangeArrowheads="1"/>
            </p:cNvSpPr>
            <p:nvPr/>
          </p:nvSpPr>
          <p:spPr bwMode="auto">
            <a:xfrm>
              <a:off x="358" y="91"/>
              <a:ext cx="2895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CL" altLang="es-CL" sz="2800" b="1" dirty="0" smtClean="0">
                  <a:solidFill>
                    <a:srgbClr val="404040"/>
                  </a:solidFill>
                  <a:latin typeface="Arial" pitchFamily="34" charset="0"/>
                  <a:cs typeface="Arial" pitchFamily="34" charset="0"/>
                </a:rPr>
                <a:t>Resumen</a:t>
              </a:r>
              <a:endParaRPr lang="es-CL" altLang="es-CL" sz="28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294137" y="413941"/>
            <a:ext cx="2849322" cy="417493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>
              <a:defRPr/>
            </a:pPr>
            <a:r>
              <a:rPr lang="es-ES" b="1" dirty="0">
                <a:solidFill>
                  <a:srgbClr val="FFFFFF"/>
                </a:solidFill>
                <a:cs typeface="Times New Roman" pitchFamily="18" charset="0"/>
              </a:rPr>
              <a:t>FOTOSÍNTESIS</a:t>
            </a:r>
            <a:endParaRPr lang="es-MX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158233" y="2142133"/>
            <a:ext cx="2718174" cy="1152128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>
              <a:defRPr/>
            </a:pPr>
            <a:r>
              <a:rPr lang="es-E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Reacciones dependientes de la luz</a:t>
            </a:r>
            <a:endParaRPr lang="es-MX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7758633" y="1638077"/>
            <a:ext cx="2616104" cy="11521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17263" tIns="58631" rIns="117263" bIns="58631" anchor="ctr"/>
          <a:lstStyle/>
          <a:p>
            <a:pPr algn="ctr">
              <a:defRPr/>
            </a:pPr>
            <a:r>
              <a:rPr lang="es-E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Reacciones independientes de la luz</a:t>
            </a:r>
            <a:endParaRPr lang="es-MX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341809" y="2070125"/>
            <a:ext cx="3521421" cy="16561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263" tIns="58631" rIns="117263" bIns="58631" anchor="ctr"/>
          <a:lstStyle/>
          <a:p>
            <a:pPr algn="just">
              <a:defRPr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Transformación de la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energía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solar en energía química,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que queda retenida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en la glucosa 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>
            <a:off x="2646065" y="1062013"/>
            <a:ext cx="1080120" cy="936104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17263" tIns="58631" rIns="117263" bIns="58631"/>
          <a:lstStyle/>
          <a:p>
            <a:pPr>
              <a:defRPr/>
            </a:pPr>
            <a:endParaRPr lang="es-ES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05905" y="1062013"/>
            <a:ext cx="1455099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63" tIns="58631" rIns="117263" bIns="58631">
            <a:spAutoFit/>
          </a:bodyPr>
          <a:lstStyle/>
          <a:p>
            <a:pPr>
              <a:defRPr/>
            </a:pPr>
            <a:r>
              <a:rPr lang="es-ES" sz="2100" dirty="0" smtClean="0"/>
              <a:t>definición</a:t>
            </a:r>
            <a:endParaRPr lang="es-MX" sz="2100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022329" y="990005"/>
            <a:ext cx="2012559" cy="1057172"/>
            <a:chOff x="2835" y="1434"/>
            <a:chExt cx="907" cy="590"/>
          </a:xfrm>
        </p:grpSpPr>
        <p:sp>
          <p:nvSpPr>
            <p:cNvPr id="71" name="Line 12"/>
            <p:cNvSpPr>
              <a:spLocks noChangeShapeType="1"/>
            </p:cNvSpPr>
            <p:nvPr/>
          </p:nvSpPr>
          <p:spPr bwMode="auto">
            <a:xfrm>
              <a:off x="2835" y="1434"/>
              <a:ext cx="272" cy="408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72" name="Line 13"/>
            <p:cNvSpPr>
              <a:spLocks noChangeShapeType="1"/>
            </p:cNvSpPr>
            <p:nvPr/>
          </p:nvSpPr>
          <p:spPr bwMode="auto">
            <a:xfrm flipH="1">
              <a:off x="2835" y="1842"/>
              <a:ext cx="272" cy="182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73" name="Line 14"/>
            <p:cNvSpPr>
              <a:spLocks noChangeShapeType="1"/>
            </p:cNvSpPr>
            <p:nvPr/>
          </p:nvSpPr>
          <p:spPr bwMode="auto">
            <a:xfrm>
              <a:off x="3107" y="1842"/>
              <a:ext cx="635" cy="0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s-ES" dirty="0"/>
            </a:p>
          </p:txBody>
        </p:sp>
      </p:grpSp>
      <p:sp>
        <p:nvSpPr>
          <p:cNvPr id="15371" name="Line 15"/>
          <p:cNvSpPr>
            <a:spLocks noChangeShapeType="1"/>
          </p:cNvSpPr>
          <p:nvPr/>
        </p:nvSpPr>
        <p:spPr bwMode="auto">
          <a:xfrm flipH="1">
            <a:off x="5454377" y="3294261"/>
            <a:ext cx="0" cy="7593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7263" tIns="58631" rIns="117263" bIns="58631"/>
          <a:lstStyle/>
          <a:p>
            <a:endParaRPr lang="es-CL"/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5533980" y="3445666"/>
            <a:ext cx="1902337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63" tIns="58631" rIns="117263" bIns="58631">
            <a:spAutoFit/>
          </a:bodyPr>
          <a:lstStyle/>
          <a:p>
            <a:pPr>
              <a:defRPr/>
            </a:pPr>
            <a:r>
              <a:rPr lang="es-ES" sz="2100" dirty="0"/>
              <a:t>ocurre en los </a:t>
            </a:r>
            <a:endParaRPr lang="es-MX" sz="2100" dirty="0"/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9328328" y="2800612"/>
            <a:ext cx="1971265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63" tIns="58631" rIns="117263" bIns="58631">
            <a:spAutoFit/>
          </a:bodyPr>
          <a:lstStyle/>
          <a:p>
            <a:pPr>
              <a:defRPr/>
            </a:pPr>
            <a:r>
              <a:rPr lang="es-ES" sz="2100" dirty="0"/>
              <a:t>ocurre en el…</a:t>
            </a:r>
            <a:endParaRPr lang="es-MX" sz="2100" dirty="0"/>
          </a:p>
        </p:txBody>
      </p:sp>
      <p:sp>
        <p:nvSpPr>
          <p:cNvPr id="15374" name="Line 18"/>
          <p:cNvSpPr>
            <a:spLocks noChangeShapeType="1"/>
          </p:cNvSpPr>
          <p:nvPr/>
        </p:nvSpPr>
        <p:spPr bwMode="auto">
          <a:xfrm>
            <a:off x="9401553" y="2752232"/>
            <a:ext cx="0" cy="6504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7263" tIns="58631" rIns="117263" bIns="58631"/>
          <a:lstStyle/>
          <a:p>
            <a:endParaRPr lang="es-CL"/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4662289" y="4158357"/>
            <a:ext cx="1817294" cy="472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263" tIns="58631" rIns="117263" bIns="58631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Tilacoides</a:t>
            </a:r>
            <a:r>
              <a:rPr lang="es-ES" dirty="0">
                <a:solidFill>
                  <a:srgbClr val="000000"/>
                </a:solidFill>
              </a:rPr>
              <a:t> </a:t>
            </a:r>
            <a:endParaRPr lang="es-MX" dirty="0">
              <a:solidFill>
                <a:srgbClr val="000000"/>
              </a:solidFill>
            </a:endParaRP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8729220" y="3445665"/>
            <a:ext cx="1679721" cy="472350"/>
          </a:xfrm>
          <a:prstGeom prst="rect">
            <a:avLst/>
          </a:prstGeom>
          <a:solidFill>
            <a:srgbClr val="E1D4F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263" tIns="58631" rIns="117263" bIns="58631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Estroma</a:t>
            </a:r>
            <a:r>
              <a:rPr lang="es-ES" dirty="0">
                <a:solidFill>
                  <a:srgbClr val="000000"/>
                </a:solidFill>
              </a:rPr>
              <a:t>  </a:t>
            </a:r>
            <a:endParaRPr lang="es-MX" dirty="0">
              <a:solidFill>
                <a:srgbClr val="000000"/>
              </a:solidFill>
            </a:endParaRPr>
          </a:p>
        </p:txBody>
      </p:sp>
      <p:sp>
        <p:nvSpPr>
          <p:cNvPr id="15377" name="Line 21"/>
          <p:cNvSpPr>
            <a:spLocks noChangeShapeType="1"/>
          </p:cNvSpPr>
          <p:nvPr/>
        </p:nvSpPr>
        <p:spPr bwMode="auto">
          <a:xfrm flipH="1">
            <a:off x="3366143" y="3366269"/>
            <a:ext cx="1224137" cy="864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7263" tIns="58631" rIns="117263" bIns="58631"/>
          <a:lstStyle/>
          <a:p>
            <a:endParaRPr lang="es-CL"/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421929" y="3870325"/>
            <a:ext cx="154326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63" tIns="58631" rIns="117263" bIns="58631">
            <a:spAutoFit/>
          </a:bodyPr>
          <a:lstStyle/>
          <a:p>
            <a:pPr>
              <a:defRPr/>
            </a:pPr>
            <a:r>
              <a:rPr lang="es-ES" sz="2100" dirty="0" smtClean="0"/>
              <a:t>reactantes</a:t>
            </a:r>
            <a:endParaRPr lang="es-MX" sz="2100" dirty="0"/>
          </a:p>
        </p:txBody>
      </p:sp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8190681" y="4086349"/>
            <a:ext cx="154326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63" tIns="58631" rIns="117263" bIns="58631">
            <a:spAutoFit/>
          </a:bodyPr>
          <a:lstStyle/>
          <a:p>
            <a:pPr>
              <a:defRPr/>
            </a:pPr>
            <a:r>
              <a:rPr lang="es-ES" sz="2100" dirty="0" smtClean="0"/>
              <a:t>reactantes</a:t>
            </a:r>
            <a:endParaRPr lang="es-MX" sz="2100" dirty="0"/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341809" y="4374381"/>
            <a:ext cx="3723343" cy="7339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263" tIns="58631" rIns="117263" bIns="58631"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Agua, ADP, NADP</a:t>
            </a:r>
            <a:r>
              <a:rPr lang="es-ES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clorofila y energía solar</a:t>
            </a:r>
            <a:endParaRPr lang="es-MX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81" name="Line 25"/>
          <p:cNvSpPr>
            <a:spLocks noChangeShapeType="1"/>
          </p:cNvSpPr>
          <p:nvPr/>
        </p:nvSpPr>
        <p:spPr bwMode="auto">
          <a:xfrm flipH="1">
            <a:off x="8118673" y="2718197"/>
            <a:ext cx="0" cy="1656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7263" tIns="58631" rIns="117263" bIns="58631"/>
          <a:lstStyle/>
          <a:p>
            <a:endParaRPr lang="es-CL"/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7038553" y="4590405"/>
            <a:ext cx="3521421" cy="472350"/>
          </a:xfrm>
          <a:prstGeom prst="rect">
            <a:avLst/>
          </a:prstGeom>
          <a:solidFill>
            <a:srgbClr val="E1D4F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263" tIns="58631" rIns="117263" bIns="58631">
            <a:spAutoFit/>
          </a:bodyPr>
          <a:lstStyle/>
          <a:p>
            <a:pPr algn="ctr">
              <a:defRPr/>
            </a:pPr>
            <a:r>
              <a:rPr lang="es-E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s-ES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ATP y NADPH</a:t>
            </a:r>
            <a:endParaRPr lang="es-MX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83" name="Line 27"/>
          <p:cNvSpPr>
            <a:spLocks noChangeShapeType="1"/>
          </p:cNvSpPr>
          <p:nvPr/>
        </p:nvSpPr>
        <p:spPr bwMode="auto">
          <a:xfrm>
            <a:off x="2214018" y="5238477"/>
            <a:ext cx="0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7263" tIns="58631" rIns="117263" bIns="58631"/>
          <a:lstStyle/>
          <a:p>
            <a:endParaRPr lang="es-CL"/>
          </a:p>
        </p:txBody>
      </p:sp>
      <p:sp>
        <p:nvSpPr>
          <p:cNvPr id="65" name="Text Box 28"/>
          <p:cNvSpPr txBox="1">
            <a:spLocks noChangeArrowheads="1"/>
          </p:cNvSpPr>
          <p:nvPr/>
        </p:nvSpPr>
        <p:spPr bwMode="auto">
          <a:xfrm>
            <a:off x="2790081" y="5382493"/>
            <a:ext cx="1448687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63" tIns="58631" rIns="117263" bIns="58631">
            <a:spAutoFit/>
          </a:bodyPr>
          <a:lstStyle/>
          <a:p>
            <a:pPr>
              <a:defRPr/>
            </a:pPr>
            <a:r>
              <a:rPr lang="es-ES" sz="2100" dirty="0" smtClean="0"/>
              <a:t>productos</a:t>
            </a:r>
            <a:endParaRPr lang="es-MX" sz="2100" dirty="0"/>
          </a:p>
        </p:txBody>
      </p:sp>
      <p:sp>
        <p:nvSpPr>
          <p:cNvPr id="66" name="Text Box 29"/>
          <p:cNvSpPr txBox="1">
            <a:spLocks noChangeArrowheads="1"/>
          </p:cNvSpPr>
          <p:nvPr/>
        </p:nvSpPr>
        <p:spPr bwMode="auto">
          <a:xfrm>
            <a:off x="8766745" y="5382493"/>
            <a:ext cx="1448687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63" tIns="58631" rIns="117263" bIns="58631">
            <a:spAutoFit/>
          </a:bodyPr>
          <a:lstStyle/>
          <a:p>
            <a:pPr>
              <a:defRPr/>
            </a:pPr>
            <a:r>
              <a:rPr lang="es-MX" sz="2100" dirty="0" smtClean="0"/>
              <a:t>productos</a:t>
            </a:r>
            <a:endParaRPr lang="es-MX" sz="2100" dirty="0"/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6822529" y="6030565"/>
            <a:ext cx="3960440" cy="472350"/>
          </a:xfrm>
          <a:prstGeom prst="rect">
            <a:avLst/>
          </a:prstGeom>
          <a:solidFill>
            <a:srgbClr val="E1D4F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263" tIns="58631" rIns="117263" bIns="58631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Glucosa, ADP y NADP</a:t>
            </a:r>
            <a:r>
              <a:rPr lang="es-ES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s-MX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01849" y="6030565"/>
            <a:ext cx="2758113" cy="7339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263" tIns="58631" rIns="117263" bIns="58631"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ATP, NADPH y oxígeno</a:t>
            </a:r>
            <a:endParaRPr lang="es-MX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88" name="Line 32"/>
          <p:cNvSpPr>
            <a:spLocks noChangeShapeType="1"/>
          </p:cNvSpPr>
          <p:nvPr/>
        </p:nvSpPr>
        <p:spPr bwMode="auto">
          <a:xfrm>
            <a:off x="8150659" y="5238477"/>
            <a:ext cx="40022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7263" tIns="58631" rIns="117263" bIns="58631"/>
          <a:lstStyle/>
          <a:p>
            <a:endParaRPr lang="es-CL"/>
          </a:p>
        </p:txBody>
      </p:sp>
      <p:pic>
        <p:nvPicPr>
          <p:cNvPr id="74" name="73 Imagen" descr="FORmul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6425" y="0"/>
            <a:ext cx="6336704" cy="163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41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11719073" y="6678637"/>
            <a:ext cx="304800" cy="3048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 advClick="0" advTm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6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1846"/>
            <a:ext cx="236881" cy="47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7263" tIns="58631" rIns="117263" bIns="58631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484094" y="234765"/>
            <a:ext cx="4314599" cy="47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7263" tIns="58631" rIns="117263" bIns="58631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C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¿</a:t>
            </a:r>
            <a:r>
              <a:rPr kumimoji="0" lang="es-C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</a:t>
            </a:r>
            <a:r>
              <a:rPr kumimoji="0" lang="es-C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C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ES LA FOTOS</a:t>
            </a:r>
            <a:r>
              <a:rPr kumimoji="0" lang="es-C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C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NTESIS?</a:t>
            </a:r>
            <a:endParaRPr kumimoji="0" 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54804" y="700573"/>
            <a:ext cx="10769409" cy="13495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263" tIns="58631" rIns="117263" bIns="58631">
            <a:spAutoFit/>
          </a:bodyPr>
          <a:lstStyle/>
          <a:p>
            <a:pPr algn="just"/>
            <a:r>
              <a:rPr lang="es-CL" sz="2000" dirty="0" smtClean="0"/>
              <a:t>Hace 2000 millones de años aprox., algunas células pudieron aprovechar la energía de la luz solar, combinando CO</a:t>
            </a:r>
            <a:r>
              <a:rPr lang="es-CL" sz="2000" baseline="-25000" dirty="0" smtClean="0"/>
              <a:t>2</a:t>
            </a:r>
            <a:r>
              <a:rPr lang="es-CL" sz="2000" dirty="0" smtClean="0"/>
              <a:t>  y H</a:t>
            </a:r>
            <a:r>
              <a:rPr lang="es-CL" sz="2000" baseline="-25000" dirty="0" smtClean="0"/>
              <a:t>2</a:t>
            </a:r>
            <a:r>
              <a:rPr lang="es-CL" sz="2000" dirty="0" smtClean="0"/>
              <a:t>O para formar glucosa. También se produjeron algunas células que sobrevivían al oxígeno y lo utilizaban para “descomponer” la glucosa en un proceso llamado respiración celular. </a:t>
            </a:r>
            <a:endParaRPr lang="es-CL" sz="2000" dirty="0"/>
          </a:p>
        </p:txBody>
      </p:sp>
      <p:pic>
        <p:nvPicPr>
          <p:cNvPr id="2054" name="Picture 6" descr="Las mitocondrias y los cloroplastos (artículo) | Khan Acade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3977" y="2214141"/>
            <a:ext cx="8496945" cy="48487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2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11719073" y="6606629"/>
            <a:ext cx="304800" cy="3048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 advClick="0" advTm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73857" y="413941"/>
            <a:ext cx="4700222" cy="19650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263" tIns="58631" rIns="117263" bIns="58631">
            <a:spAutoFit/>
          </a:bodyPr>
          <a:lstStyle/>
          <a:p>
            <a:pPr algn="just"/>
            <a:r>
              <a:rPr lang="es-CL" sz="2000" dirty="0" smtClean="0"/>
              <a:t>La fotosíntesis convierte la energía de la luz solar en energía química que se almacena en los enlaces de la glucosa y libera oxígeno. La reacción química general más sencilla para la fotosíntesis es:</a:t>
            </a:r>
            <a:endParaRPr lang="es-CL" sz="200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849" y="2574181"/>
            <a:ext cx="51845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110561" y="3942333"/>
            <a:ext cx="4536504" cy="25806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263" tIns="58631" rIns="117263" bIns="58631">
            <a:spAutoFit/>
          </a:bodyPr>
          <a:lstStyle/>
          <a:p>
            <a:pPr algn="just"/>
            <a:r>
              <a:rPr lang="es-CL" sz="2000" dirty="0" smtClean="0"/>
              <a:t>La fotosíntesis la realizan los autótrofos como las plantas y algas eucariontes y ciertos tipos de procariontes. </a:t>
            </a:r>
          </a:p>
          <a:p>
            <a:pPr algn="just"/>
            <a:r>
              <a:rPr lang="es-CL" sz="2000" dirty="0" smtClean="0"/>
              <a:t>En las plantas terrestres la fotosíntesis ocurre dentro de los cloroplastos que se encuentran en las células de las hojas.</a:t>
            </a:r>
            <a:endParaRPr lang="es-CL" sz="2000" dirty="0"/>
          </a:p>
        </p:txBody>
      </p:sp>
      <p:pic>
        <p:nvPicPr>
          <p:cNvPr id="8" name="7 Imagen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390481" y="413941"/>
            <a:ext cx="5621600" cy="31697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8 Imagen"/>
          <p:cNvPicPr/>
          <p:nvPr/>
        </p:nvPicPr>
        <p:blipFill>
          <a:blip r:embed="rId5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845866" y="3726309"/>
            <a:ext cx="5760640" cy="33843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1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 cstate="print"/>
          <a:stretch>
            <a:fillRect/>
          </a:stretch>
        </p:blipFill>
        <p:spPr>
          <a:xfrm>
            <a:off x="11647065" y="6606629"/>
            <a:ext cx="304800" cy="3048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 advClick="0" advTm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73857" y="2790205"/>
            <a:ext cx="2736304" cy="41195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263" tIns="58631" rIns="117263" bIns="58631">
            <a:spAutoFit/>
          </a:bodyPr>
          <a:lstStyle/>
          <a:p>
            <a:pPr algn="just"/>
            <a:r>
              <a:rPr lang="es-CL" sz="2000" dirty="0" smtClean="0"/>
              <a:t>El CO</a:t>
            </a:r>
            <a:r>
              <a:rPr lang="es-CL" sz="2000" baseline="-25000" dirty="0" smtClean="0"/>
              <a:t>2</a:t>
            </a:r>
            <a:r>
              <a:rPr lang="es-CL" sz="2000" dirty="0" smtClean="0"/>
              <a:t> ingresa por los estomas que están en la epidermis inferior de la hoja. </a:t>
            </a:r>
          </a:p>
          <a:p>
            <a:pPr algn="just"/>
            <a:r>
              <a:rPr lang="es-CL" sz="2000" dirty="0" smtClean="0"/>
              <a:t>En la hoja, las células del </a:t>
            </a:r>
            <a:r>
              <a:rPr lang="es-CL" sz="2000" dirty="0" err="1" smtClean="0"/>
              <a:t>mesófilo</a:t>
            </a:r>
            <a:r>
              <a:rPr lang="es-CL" sz="2000" dirty="0" smtClean="0"/>
              <a:t> contienen los cloroplastos y los haces vasculares transportan agua, minerales  y azúcares.</a:t>
            </a:r>
            <a:endParaRPr lang="es-CL" sz="2000" dirty="0"/>
          </a:p>
        </p:txBody>
      </p:sp>
      <p:pic>
        <p:nvPicPr>
          <p:cNvPr id="3" name="2 Imagen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318473" y="629965"/>
            <a:ext cx="55446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4" cstate="print">
            <a:lum bright="10000" contrast="30000"/>
          </a:blip>
          <a:srcRect l="1217" r="807" b="14106"/>
          <a:stretch>
            <a:fillRect/>
          </a:stretch>
        </p:blipFill>
        <p:spPr bwMode="auto">
          <a:xfrm>
            <a:off x="3798193" y="4302373"/>
            <a:ext cx="8352928" cy="309634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4 Rectángulo"/>
          <p:cNvSpPr/>
          <p:nvPr/>
        </p:nvSpPr>
        <p:spPr>
          <a:xfrm>
            <a:off x="773857" y="1278037"/>
            <a:ext cx="5256584" cy="13495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263" tIns="58631" rIns="117263" bIns="58631">
            <a:spAutoFit/>
          </a:bodyPr>
          <a:lstStyle/>
          <a:p>
            <a:pPr lvl="0" algn="just"/>
            <a:r>
              <a:rPr lang="es-CL" sz="2000" dirty="0" smtClean="0">
                <a:solidFill>
                  <a:prstClr val="black"/>
                </a:solidFill>
              </a:rPr>
              <a:t>Las hojas son aplanadas, se encuentran expuestas a los rayos solares y son delgadas, lo que garantiza que la luz pueda penetrar  y llegar a los cloroplastos.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97793" y="341933"/>
            <a:ext cx="7272808" cy="487739"/>
          </a:xfrm>
          <a:prstGeom prst="rect">
            <a:avLst/>
          </a:prstGeom>
        </p:spPr>
        <p:txBody>
          <a:bodyPr wrap="square" lIns="117263" tIns="58631" rIns="117263" bIns="58631">
            <a:spAutoFit/>
          </a:bodyPr>
          <a:lstStyle/>
          <a:p>
            <a:pPr lvl="0"/>
            <a:r>
              <a:rPr lang="es-CL" sz="2400" dirty="0" smtClean="0">
                <a:solidFill>
                  <a:prstClr val="black"/>
                </a:solidFill>
              </a:rPr>
              <a:t>ESTRUCTURA DE HOJAS Y CLOROPLASTOS</a:t>
            </a:r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 cstate="print"/>
          <a:stretch>
            <a:fillRect/>
          </a:stretch>
        </p:blipFill>
        <p:spPr>
          <a:xfrm>
            <a:off x="7398593" y="341933"/>
            <a:ext cx="304800" cy="3048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 advClick="0" advTm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73858" y="485949"/>
            <a:ext cx="5184575" cy="22728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263" tIns="58631" rIns="117263" bIns="58631">
            <a:spAutoFit/>
          </a:bodyPr>
          <a:lstStyle/>
          <a:p>
            <a:pPr algn="just"/>
            <a:r>
              <a:rPr lang="es-CL" sz="2000" dirty="0" smtClean="0"/>
              <a:t>Los cloroplastos  poseen doble membrana y el estroma que contiene membranas con forma de disco llamadas </a:t>
            </a:r>
            <a:r>
              <a:rPr lang="es-CL" sz="2000" dirty="0" err="1" smtClean="0"/>
              <a:t>tilacoides</a:t>
            </a:r>
            <a:r>
              <a:rPr lang="es-CL" sz="2000" dirty="0" smtClean="0"/>
              <a:t>. </a:t>
            </a:r>
          </a:p>
          <a:p>
            <a:pPr algn="just"/>
            <a:r>
              <a:rPr lang="es-CL" sz="2000" dirty="0" smtClean="0"/>
              <a:t>Las reacciones dependientes de la luz ocurren dentro de los </a:t>
            </a:r>
            <a:r>
              <a:rPr lang="es-CL" sz="2000" dirty="0" err="1" smtClean="0"/>
              <a:t>tilacoides</a:t>
            </a:r>
            <a:r>
              <a:rPr lang="es-CL" sz="2000" dirty="0" smtClean="0"/>
              <a:t> y las reacciones independientes de la luz se realizan en el estroma.</a:t>
            </a:r>
            <a:endParaRPr lang="es-CL" sz="2000" dirty="0"/>
          </a:p>
        </p:txBody>
      </p:sp>
      <p:pic>
        <p:nvPicPr>
          <p:cNvPr id="3" name="2 Imagen"/>
          <p:cNvPicPr/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246465" y="485949"/>
            <a:ext cx="5832648" cy="2664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4 Rectángulo"/>
          <p:cNvSpPr/>
          <p:nvPr/>
        </p:nvSpPr>
        <p:spPr>
          <a:xfrm>
            <a:off x="7974657" y="3510285"/>
            <a:ext cx="4176464" cy="38117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263" tIns="58631" rIns="117263" bIns="58631">
            <a:spAutoFit/>
          </a:bodyPr>
          <a:lstStyle/>
          <a:p>
            <a:pPr algn="just"/>
            <a:r>
              <a:rPr lang="es-CL" sz="2000" dirty="0" smtClean="0"/>
              <a:t>En las reacciones </a:t>
            </a:r>
            <a:r>
              <a:rPr lang="es-CL" sz="2000" b="1" dirty="0" smtClean="0"/>
              <a:t>dependientes de la luz</a:t>
            </a:r>
            <a:r>
              <a:rPr lang="es-CL" sz="2000" dirty="0" smtClean="0"/>
              <a:t>, la clorofila capta la energía de la luz  y la convierte en energía química (ATP y NADPH). y libera oxígeno.</a:t>
            </a:r>
          </a:p>
          <a:p>
            <a:pPr algn="just"/>
            <a:endParaRPr lang="es-CL" sz="2000" dirty="0" smtClean="0"/>
          </a:p>
          <a:p>
            <a:pPr algn="just"/>
            <a:r>
              <a:rPr lang="es-CL" sz="2000" dirty="0" smtClean="0"/>
              <a:t>En las reacciones </a:t>
            </a:r>
            <a:r>
              <a:rPr lang="es-CL" sz="2000" b="1" dirty="0" smtClean="0"/>
              <a:t>independientes de la luz</a:t>
            </a:r>
            <a:r>
              <a:rPr lang="es-CL" sz="2000" dirty="0" smtClean="0"/>
              <a:t>, se utilizan la energía química del ATP y NADPH para la síntesis de glucosa y otras moléculas orgánicas.</a:t>
            </a:r>
            <a:endParaRPr lang="es-CL" sz="2000" dirty="0"/>
          </a:p>
        </p:txBody>
      </p:sp>
      <p:pic>
        <p:nvPicPr>
          <p:cNvPr id="6" name="5 Imagen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701849" y="3294261"/>
            <a:ext cx="7128792" cy="38164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 cstate="print"/>
          <a:stretch>
            <a:fillRect/>
          </a:stretch>
        </p:blipFill>
        <p:spPr>
          <a:xfrm>
            <a:off x="5742409" y="2862213"/>
            <a:ext cx="304800" cy="3048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 advClick="0" advTm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13817" y="6390605"/>
            <a:ext cx="11737304" cy="10417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263" tIns="58631" rIns="117263" bIns="58631">
            <a:spAutoFit/>
          </a:bodyPr>
          <a:lstStyle/>
          <a:p>
            <a:pPr algn="just"/>
            <a:r>
              <a:rPr lang="es-CL" sz="2000" dirty="0" smtClean="0">
                <a:latin typeface="Arial" pitchFamily="34" charset="0"/>
                <a:cs typeface="Arial" pitchFamily="34" charset="0"/>
              </a:rPr>
              <a:t>La energía de la luz  se almacena en el  ATP y el NADPH y se usa para la fabricación de  la glucosa.</a:t>
            </a:r>
          </a:p>
          <a:p>
            <a:pPr algn="just"/>
            <a:r>
              <a:rPr lang="es-CL" sz="2000" dirty="0" smtClean="0">
                <a:latin typeface="Arial" pitchFamily="34" charset="0"/>
                <a:cs typeface="Arial" pitchFamily="34" charset="0"/>
              </a:rPr>
              <a:t>Los pigmentos de los cloroplastos captan la luz del espectro de radiación electromagnético compuesto de fotones, cuya energía depende de su longitud de onda.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960437" y="197535"/>
            <a:ext cx="8742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L" sz="2400" b="1" u="sng" dirty="0" smtClean="0">
                <a:solidFill>
                  <a:prstClr val="black"/>
                </a:solidFill>
              </a:rPr>
              <a:t>REACCIONES DEPENDIENTES DE LA LUZ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45865" y="773981"/>
            <a:ext cx="10441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800" i="1" dirty="0" smtClean="0">
                <a:solidFill>
                  <a:prstClr val="black"/>
                </a:solidFill>
              </a:rPr>
              <a:t>¿CÓMO SE CONVIERTE LA ENERGÍA LUMINOSA EN ENERGÍA QUÍMICA?</a:t>
            </a:r>
          </a:p>
        </p:txBody>
      </p:sp>
      <p:pic>
        <p:nvPicPr>
          <p:cNvPr id="27650" name="Picture 2" descr="Resultado de imaxes para Espectros de absorción pigmento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9961" y="1134021"/>
            <a:ext cx="8784976" cy="51125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8406705" y="269925"/>
            <a:ext cx="304800" cy="3048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 advClick="0" advTm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01" y="1638077"/>
            <a:ext cx="4752528" cy="4536504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4950321" y="413941"/>
            <a:ext cx="7147022" cy="22728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263" tIns="58631" rIns="117263" bIns="58631">
            <a:spAutoFit/>
          </a:bodyPr>
          <a:lstStyle/>
          <a:p>
            <a:pPr algn="just"/>
            <a:r>
              <a:rPr lang="es-CL" sz="2000" dirty="0" smtClean="0"/>
              <a:t>Los </a:t>
            </a:r>
            <a:r>
              <a:rPr lang="es-CL" sz="2000" dirty="0" err="1" smtClean="0"/>
              <a:t>tilacoides</a:t>
            </a:r>
            <a:r>
              <a:rPr lang="es-CL" sz="2000" dirty="0" smtClean="0"/>
              <a:t> contienen los </a:t>
            </a:r>
            <a:r>
              <a:rPr lang="es-CL" sz="2000" dirty="0" err="1" smtClean="0"/>
              <a:t>fotosistemas</a:t>
            </a:r>
            <a:r>
              <a:rPr lang="es-CL" sz="2000" dirty="0" smtClean="0"/>
              <a:t> ( FS I y FS II), que contienen clorofila y pigmentos accesorios que absorben la luz y traspasan la energía a la clorofila a en el centro de reacción del </a:t>
            </a:r>
            <a:r>
              <a:rPr lang="es-CL" sz="2000" dirty="0" err="1" smtClean="0"/>
              <a:t>fotosistema</a:t>
            </a:r>
            <a:r>
              <a:rPr lang="es-CL" sz="2000" dirty="0" smtClean="0"/>
              <a:t>.</a:t>
            </a:r>
          </a:p>
          <a:p>
            <a:pPr algn="just"/>
            <a:r>
              <a:rPr lang="es-CL" sz="2000" dirty="0" smtClean="0"/>
              <a:t>Cuando las moléculas de clorofila a reciben energía, 2 electrones la absorben y “saltan” a la ETC donde liberan energía usada para sintetizar ATP  y NADPH. </a:t>
            </a:r>
            <a:endParaRPr lang="es-CL" sz="2000" dirty="0"/>
          </a:p>
        </p:txBody>
      </p:sp>
      <p:pic>
        <p:nvPicPr>
          <p:cNvPr id="3" name="2 Imagen"/>
          <p:cNvPicPr/>
          <p:nvPr/>
        </p:nvPicPr>
        <p:blipFill>
          <a:blip r:embed="rId5" cstate="print">
            <a:lum bright="10000" contrast="30000"/>
          </a:blip>
          <a:srcRect/>
          <a:stretch>
            <a:fillRect/>
          </a:stretch>
        </p:blipFill>
        <p:spPr bwMode="auto">
          <a:xfrm>
            <a:off x="5022329" y="2934221"/>
            <a:ext cx="7056784" cy="42484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 cstate="print"/>
          <a:stretch>
            <a:fillRect/>
          </a:stretch>
        </p:blipFill>
        <p:spPr>
          <a:xfrm>
            <a:off x="6237288" y="3716338"/>
            <a:ext cx="304800" cy="3048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6" cstate="print"/>
          <a:stretch>
            <a:fillRect/>
          </a:stretch>
        </p:blipFill>
        <p:spPr>
          <a:xfrm>
            <a:off x="1421929" y="557957"/>
            <a:ext cx="304800" cy="3048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 advClick="0" advTm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45865" y="557957"/>
            <a:ext cx="11172004" cy="487739"/>
          </a:xfrm>
          <a:prstGeom prst="rect">
            <a:avLst/>
          </a:prstGeom>
        </p:spPr>
        <p:txBody>
          <a:bodyPr wrap="square" lIns="117263" tIns="58631" rIns="117263" bIns="58631">
            <a:spAutoFit/>
          </a:bodyPr>
          <a:lstStyle/>
          <a:p>
            <a:r>
              <a:rPr lang="es-CL" sz="2000" b="1" dirty="0" smtClean="0"/>
              <a:t> REACCIONES DEPENDIENTES DE LA </a:t>
            </a:r>
            <a:r>
              <a:rPr lang="es-CL" sz="2400" b="1" dirty="0" smtClean="0"/>
              <a:t>LUZ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65" y="1278037"/>
            <a:ext cx="10801200" cy="54726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4 CuadroTexto"/>
          <p:cNvSpPr txBox="1"/>
          <p:nvPr/>
        </p:nvSpPr>
        <p:spPr>
          <a:xfrm>
            <a:off x="4374257" y="1422053"/>
            <a:ext cx="266429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Fotofosforilación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742409" y="617458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 smtClean="0"/>
              <a:t>Fotólisis del agua</a:t>
            </a:r>
            <a:endParaRPr lang="es-CL" sz="1800" dirty="0"/>
          </a:p>
        </p:txBody>
      </p:sp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7398593" y="629965"/>
            <a:ext cx="304800" cy="3048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 advClick="0" advTm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9801" y="917997"/>
            <a:ext cx="4320480" cy="26113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263" tIns="58631" rIns="117263" bIns="58631">
            <a:spAutoFit/>
          </a:bodyPr>
          <a:lstStyle/>
          <a:p>
            <a:pPr algn="just"/>
            <a:r>
              <a:rPr lang="es-CL" sz="1800" dirty="0" smtClean="0"/>
              <a:t>Se pueden realizar  sin la intervención de la luz y cuando haya disponibles ATP y NADPH. </a:t>
            </a:r>
          </a:p>
          <a:p>
            <a:pPr algn="just"/>
            <a:r>
              <a:rPr lang="es-CL" sz="1800" dirty="0" smtClean="0"/>
              <a:t>Las plantas captan CO</a:t>
            </a:r>
            <a:r>
              <a:rPr lang="es-CL" sz="1800" baseline="-25000" dirty="0" smtClean="0"/>
              <a:t>2</a:t>
            </a:r>
            <a:r>
              <a:rPr lang="es-CL" sz="1800" dirty="0" smtClean="0"/>
              <a:t> para sintetizar  glucosa  en el ciclo de Calvin-</a:t>
            </a:r>
            <a:r>
              <a:rPr lang="es-CL" sz="1800" dirty="0" err="1" smtClean="0"/>
              <a:t>Benson</a:t>
            </a:r>
            <a:r>
              <a:rPr lang="es-CL" sz="1800" dirty="0" smtClean="0"/>
              <a:t>  o como ciclo C3. </a:t>
            </a:r>
          </a:p>
          <a:p>
            <a:pPr algn="just"/>
            <a:r>
              <a:rPr lang="es-CL" sz="1800" dirty="0" smtClean="0"/>
              <a:t>Este ciclo requiere CO2, el azúcar </a:t>
            </a:r>
            <a:r>
              <a:rPr lang="es-CL" sz="1800" dirty="0" err="1" smtClean="0"/>
              <a:t>bifosfato</a:t>
            </a:r>
            <a:r>
              <a:rPr lang="es-CL" sz="1800" dirty="0" smtClean="0"/>
              <a:t> de </a:t>
            </a:r>
            <a:r>
              <a:rPr lang="es-CL" sz="1800" dirty="0" err="1" smtClean="0"/>
              <a:t>ribulosa</a:t>
            </a:r>
            <a:r>
              <a:rPr lang="es-CL" sz="1800" dirty="0" smtClean="0"/>
              <a:t> (</a:t>
            </a:r>
            <a:r>
              <a:rPr lang="es-CL" sz="1800" dirty="0" err="1" smtClean="0"/>
              <a:t>RuBP</a:t>
            </a:r>
            <a:r>
              <a:rPr lang="es-CL" sz="1800" dirty="0" smtClean="0"/>
              <a:t>), enzimas y energía en forma de ATP y NADPH.</a:t>
            </a:r>
          </a:p>
        </p:txBody>
      </p:sp>
      <p:pic>
        <p:nvPicPr>
          <p:cNvPr id="3" name="2 Imagen"/>
          <p:cNvPicPr/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69801" y="4446389"/>
            <a:ext cx="4320480" cy="2664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4 Rectángulo"/>
          <p:cNvSpPr/>
          <p:nvPr/>
        </p:nvSpPr>
        <p:spPr>
          <a:xfrm>
            <a:off x="1103313" y="308660"/>
            <a:ext cx="9103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2400" b="1" dirty="0" smtClean="0">
                <a:solidFill>
                  <a:prstClr val="black"/>
                </a:solidFill>
              </a:rPr>
              <a:t>REACCIONES INDEPENDIENTES DE LA LUZ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6305" y="917997"/>
            <a:ext cx="734481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 cstate="print"/>
          <a:stretch>
            <a:fillRect/>
          </a:stretch>
        </p:blipFill>
        <p:spPr>
          <a:xfrm>
            <a:off x="9558833" y="485949"/>
            <a:ext cx="304800" cy="3048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 advClick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2387</TotalTime>
  <Words>667</Words>
  <Application>Microsoft Office PowerPoint</Application>
  <PresentationFormat>Personalizado</PresentationFormat>
  <Paragraphs>63</Paragraphs>
  <Slides>12</Slides>
  <Notes>0</Notes>
  <HiddenSlides>0</HiddenSlides>
  <MMClips>13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Mirador</vt:lpstr>
      <vt:lpstr>            Unidad 0.1:FLUJO Y PROCESAMIENTO DE ENERGÍA Y MATERIA EN LOS SISTEMAS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Usuario1</dc:creator>
  <cp:lastModifiedBy>Usuario1</cp:lastModifiedBy>
  <cp:revision>18</cp:revision>
  <dcterms:created xsi:type="dcterms:W3CDTF">2020-05-15T04:29:09Z</dcterms:created>
  <dcterms:modified xsi:type="dcterms:W3CDTF">2020-06-09T02:35:00Z</dcterms:modified>
</cp:coreProperties>
</file>