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</p:sldIdLst>
  <p:sldSz cx="9144000" cy="6858000" type="screen4x3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CC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99649B4-BA87-443A-9865-BE75DCAA6F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017A93F-C5D3-4F08-883C-69F7F171433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851EDD5-1BD1-4336-AB0C-67D0246A21D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7095922-180E-4784-A264-B3E2DAC9D0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 altLang="es-CL" noProof="0"/>
              <a:t>Haga clic para modificar el estilo de texto del patrón</a:t>
            </a:r>
          </a:p>
          <a:p>
            <a:pPr lvl="1"/>
            <a:r>
              <a:rPr lang="es-CL" altLang="es-CL" noProof="0"/>
              <a:t>Segundo nivel</a:t>
            </a:r>
          </a:p>
          <a:p>
            <a:pPr lvl="2"/>
            <a:r>
              <a:rPr lang="es-CL" altLang="es-CL" noProof="0"/>
              <a:t>Tercer nivel</a:t>
            </a:r>
          </a:p>
          <a:p>
            <a:pPr lvl="3"/>
            <a:r>
              <a:rPr lang="es-CL" altLang="es-CL" noProof="0"/>
              <a:t>Cuarto nivel</a:t>
            </a:r>
          </a:p>
          <a:p>
            <a:pPr lvl="4"/>
            <a:r>
              <a:rPr lang="es-CL" altLang="es-CL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2911FA6-3E59-416B-9F87-4CC8AA7E55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F49967E9-00BD-439A-B98A-28CC7A6EC8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F5ADA8-A5C8-4DDE-A93A-698C350DE47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6C51594-473C-42F1-9399-563365E323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fld id="{151AA6C8-0242-46B5-81A1-024498F3FEA7}" type="slidenum">
              <a:rPr lang="es-CL" altLang="es-CL" smtClean="0">
                <a:latin typeface="Arial" panose="020B0604020202020204" pitchFamily="34" charset="0"/>
              </a:rPr>
              <a:pPr/>
              <a:t>1</a:t>
            </a:fld>
            <a:endParaRPr lang="es-CL" altLang="es-CL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3E3D505-0AF4-4C2C-BF26-B623A93A4B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5A6A3950-BBAD-4B49-AB89-576627A9A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5B087D-AAAE-4354-8341-FD3AAC91F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00F5D5-B3E8-47CC-9453-B301C98E9F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9EC92D-604D-4446-A0B2-6918D399B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A99C2-84BD-4888-AE20-68D5B53B839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4916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475507-8BDA-4E9D-B309-1D9BEFB9D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9E2F9-FF10-4D84-B1BB-CB710C8F1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17103F-9827-4020-AA20-65C675450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072F-7138-418B-9E90-A810289FBDA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5664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AAC4CF-03E4-4C72-86A5-3ED1283D7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BF7DB7-111F-4330-A3D3-A773BE12D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DFB728-D19B-4E52-B894-0DFCD4940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6D436-7B10-46FB-87FD-82E8C687E45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83914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553D6C-9384-4582-9951-BAF070C6BE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16C66A-16CA-45F4-A6FA-0A59E0733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84CED2-A0C8-481A-B42C-BBD1740EF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4C84F-EFB3-4833-B16C-1C7032200472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8633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EC47A1-10A5-44E2-A7FF-890506FDF4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944A7A-A777-42AA-A543-8A432EDD5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95B98A-75FA-4CA8-A771-AAF1B2C8F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5C897-2D47-43EE-BEE5-23DFE0AD4A4B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7643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718C12-C85B-440A-8947-291969B26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887147-C3FB-4B97-9B14-4C8CACEAD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377DA5-EB84-48F2-8A7A-D7B0FDCE0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82E70-66F9-422E-90D9-767A8AF26BF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04568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B0A38-3573-4013-BA1F-8E4C59E10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1F2AA-832C-406A-8124-BCEC887E7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B42DE-87E5-467E-A279-FE41667FA6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64FE7-9829-4111-93A1-FAA3352F27F2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4715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CD84ED-0303-48E5-8967-C91F2F3A2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C3C1F9-CB63-4D4A-9175-81144E6A6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FC0369-1DD2-413B-91E6-82C09A563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82E2D-F25D-4F0B-8A97-908F9ACAF4B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0878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E7A439-020F-4A94-8E35-D3826F364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1501F5-DDF5-49C6-AA21-C1D0A9BA5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60DF01-E475-4654-97C0-F74CFC420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74D81-5C57-4F9D-B07D-C7B25996EFE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1882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AC9A3D-E8D7-47CD-AFBD-E1EA6B6A3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BFA438-3C6A-4AB8-B227-44273413C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04E14B-9D90-4B14-B484-7AA3AA91A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48F7E-EB44-425E-A390-1676806EABE2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939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19456-A1CE-4769-A635-E816108E4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33EF2-4CF7-48D2-B27F-778110931F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405A5-881E-444B-8EE1-C5CB6D9E6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9C44C-2FED-40DE-8B57-CE980F037CAF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3445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4828F-26CA-4E59-82DF-1650DA07C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FDD06-0797-48FB-A07A-25EFEA674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262DA-EE92-484D-8586-17CD5F7B41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B443D-1C76-41B1-8347-65A73A2B729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0184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890B3E4-1E8F-4FA7-93CD-07DC98538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 altLang="es-CL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88A8CB-71C5-4F90-AE09-C18DAB7D0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 altLang="es-CL"/>
              <a:t>Haga clic para modificar el estilo de texto del patrón</a:t>
            </a:r>
          </a:p>
          <a:p>
            <a:pPr lvl="1"/>
            <a:r>
              <a:rPr lang="es-CL" altLang="es-CL"/>
              <a:t>Segundo nivel</a:t>
            </a:r>
          </a:p>
          <a:p>
            <a:pPr lvl="2"/>
            <a:r>
              <a:rPr lang="es-CL" altLang="es-CL"/>
              <a:t>Tercer nivel</a:t>
            </a:r>
          </a:p>
          <a:p>
            <a:pPr lvl="3"/>
            <a:r>
              <a:rPr lang="es-CL" altLang="es-CL"/>
              <a:t>Cuarto nivel</a:t>
            </a:r>
          </a:p>
          <a:p>
            <a:pPr lvl="4"/>
            <a:r>
              <a:rPr lang="es-CL" altLang="es-CL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E9EC0D-7699-43D2-A78E-3583E42AED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C2B1B4-F52D-45EC-9610-D40131A36E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010AF1-E7CE-4F67-B8C8-715373C7E5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62C2237-ECF4-4687-BD29-B48C459CF991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oygrmJFKYZ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AOwRK0xYK-A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50868C6-1B35-4581-BDDC-C0B9C27A88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34300" cy="1927225"/>
          </a:xfrm>
        </p:spPr>
        <p:txBody>
          <a:bodyPr anchor="ctr"/>
          <a:lstStyle/>
          <a:p>
            <a:pPr eaLnBrk="1" hangingPunct="1"/>
            <a:r>
              <a:rPr lang="es-ES" altLang="es-CL" sz="3200" b="1">
                <a:latin typeface="Cambria" panose="02040503050406030204" pitchFamily="18" charset="0"/>
              </a:rPr>
              <a:t>Unidad 2: </a:t>
            </a:r>
            <a:br>
              <a:rPr lang="es-ES" altLang="es-CL" sz="3200" b="1">
                <a:latin typeface="Cambria" panose="02040503050406030204" pitchFamily="18" charset="0"/>
              </a:rPr>
            </a:br>
            <a:r>
              <a:rPr lang="es-ES" altLang="es-CL" sz="3200" b="1">
                <a:latin typeface="Cambria" panose="02040503050406030204" pitchFamily="18" charset="0"/>
              </a:rPr>
              <a:t>Recursos tecnológicos en nuestro entorno musical.</a:t>
            </a:r>
            <a:r>
              <a:rPr lang="es-ES" altLang="es-CL" sz="3200"/>
              <a:t> </a:t>
            </a:r>
            <a:endParaRPr lang="es-CL" altLang="es-CL" sz="32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B8FC563-2A40-4545-8773-866BDB1184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3933825"/>
            <a:ext cx="6400800" cy="2374900"/>
          </a:xfrm>
        </p:spPr>
        <p:txBody>
          <a:bodyPr/>
          <a:lstStyle/>
          <a:p>
            <a:pPr eaLnBrk="1" hangingPunct="1"/>
            <a:r>
              <a:rPr lang="es-ES" altLang="es-CL" sz="3200" dirty="0">
                <a:latin typeface="Cambria" panose="02040503050406030204" pitchFamily="18" charset="0"/>
              </a:rPr>
              <a:t>Tema : Música en la vida cotidiana de la actualidad</a:t>
            </a:r>
          </a:p>
          <a:p>
            <a:pPr algn="just" eaLnBrk="1" hangingPunct="1"/>
            <a:r>
              <a:rPr lang="es-MX" altLang="es-CL" sz="1600" dirty="0">
                <a:latin typeface="Cambria" panose="02040503050406030204" pitchFamily="18" charset="0"/>
              </a:rPr>
              <a:t>AE 1 - Identifican auditivamente características timbrísticas, rítmicas, melódicas, de texto y de estructura en las músicas que se difunden comúnmente en eventos y que se escuchan en espacios públicos.</a:t>
            </a:r>
            <a:endParaRPr lang="es-ES" altLang="es-CL" sz="1600" dirty="0">
              <a:latin typeface="Cambria" panose="02040503050406030204" pitchFamily="18" charset="0"/>
            </a:endParaRPr>
          </a:p>
          <a:p>
            <a:pPr eaLnBrk="1" hangingPunct="1"/>
            <a:endParaRPr lang="es-ES" altLang="es-CL" sz="1600" dirty="0">
              <a:latin typeface="Cambria" panose="02040503050406030204" pitchFamily="18" charset="0"/>
            </a:endParaRPr>
          </a:p>
          <a:p>
            <a:pPr eaLnBrk="1" hangingPunct="1"/>
            <a:endParaRPr lang="es-ES" altLang="es-CL" sz="1600" dirty="0">
              <a:latin typeface="Cambria" panose="02040503050406030204" pitchFamily="18" charset="0"/>
            </a:endParaRPr>
          </a:p>
          <a:p>
            <a:pPr eaLnBrk="1" hangingPunct="1"/>
            <a:endParaRPr lang="es-ES" altLang="es-CL" sz="1600" dirty="0">
              <a:latin typeface="Cambria" panose="02040503050406030204" pitchFamily="18" charset="0"/>
            </a:endParaRPr>
          </a:p>
          <a:p>
            <a:pPr eaLnBrk="1" hangingPunct="1"/>
            <a:endParaRPr lang="es-CL" altLang="es-CL" sz="3200" dirty="0">
              <a:latin typeface="Cambria" panose="02040503050406030204" pitchFamily="18" charset="0"/>
            </a:endParaRPr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58AA0E3F-39BE-4B6F-8B6A-0F0A4C6B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793750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</p:txBody>
      </p:sp>
      <p:sp>
        <p:nvSpPr>
          <p:cNvPr id="3077" name="Text Box 8">
            <a:extLst>
              <a:ext uri="{FF2B5EF4-FFF2-40B4-BE49-F238E27FC236}">
                <a16:creationId xmlns:a16="http://schemas.microsoft.com/office/drawing/2014/main" id="{6A2FA085-4512-4350-9A21-0C56A9342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373063"/>
            <a:ext cx="2413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s-CL" sz="1200" b="1">
                <a:latin typeface="Cambria" panose="02040503050406030204" pitchFamily="18" charset="0"/>
              </a:rPr>
              <a:t>Liceo  1 Javiera Carrera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s-CL" sz="1200" b="1">
                <a:latin typeface="Cambria" panose="02040503050406030204" pitchFamily="18" charset="0"/>
              </a:rPr>
              <a:t>Departamento de Artes Musicales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s-CL" sz="1200" b="1">
                <a:latin typeface="Cambria" panose="02040503050406030204" pitchFamily="18" charset="0"/>
              </a:rPr>
              <a:t>4to medio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s-CL" sz="1200" b="1">
                <a:latin typeface="Cambria" panose="02040503050406030204" pitchFamily="18" charset="0"/>
              </a:rPr>
              <a:t>Prof. Lucía Figueroa P</a:t>
            </a:r>
          </a:p>
        </p:txBody>
      </p:sp>
      <p:pic>
        <p:nvPicPr>
          <p:cNvPr id="3078" name="Picture 9">
            <a:extLst>
              <a:ext uri="{FF2B5EF4-FFF2-40B4-BE49-F238E27FC236}">
                <a16:creationId xmlns:a16="http://schemas.microsoft.com/office/drawing/2014/main" id="{9C456071-DF7C-4EC6-84D2-D79C5A38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2113"/>
            <a:ext cx="12954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5E965B6-A103-4B8E-8E5A-288C72CBF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1050" y="6003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F4A08BFD-A1AB-40C6-8F3F-7641CF4AF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0307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CL" altLang="es-CL" u="sng" dirty="0">
                <a:latin typeface="Cambria" panose="02040503050406030204" pitchFamily="18" charset="0"/>
              </a:rPr>
              <a:t>MÚSICA EN LA VIDA COTIDIANA ACTUAL</a:t>
            </a:r>
          </a:p>
          <a:p>
            <a:pPr algn="ctr" eaLnBrk="1" hangingPunct="1">
              <a:buFontTx/>
              <a:buNone/>
            </a:pPr>
            <a:endParaRPr lang="es-CL" altLang="es-CL" dirty="0">
              <a:latin typeface="Cambria" panose="02040503050406030204" pitchFamily="18" charset="0"/>
            </a:endParaRPr>
          </a:p>
          <a:p>
            <a:pPr algn="ctr" eaLnBrk="1" hangingPunct="1">
              <a:buFontTx/>
              <a:buNone/>
            </a:pPr>
            <a:r>
              <a:rPr lang="es-CL" altLang="es-CL" dirty="0">
                <a:latin typeface="Cambria" panose="02040503050406030204" pitchFamily="18" charset="0"/>
              </a:rPr>
              <a:t>La músicas  en la vida cotidiana actual nos remiten  necesariamente a los temas de la moda y el gusto, al de las mediaciones sesgadas por intereses comerciales y al de los contextos tecnologizados propio de los   </a:t>
            </a:r>
          </a:p>
          <a:p>
            <a:pPr algn="ctr" eaLnBrk="1" hangingPunct="1">
              <a:buFontTx/>
              <a:buNone/>
            </a:pPr>
            <a:r>
              <a:rPr lang="es-CL" altLang="es-CL" dirty="0">
                <a:latin typeface="Cambria" panose="02040503050406030204" pitchFamily="18" charset="0"/>
              </a:rPr>
              <a:t>medios de comunicación masivos.</a:t>
            </a:r>
          </a:p>
          <a:p>
            <a:pPr algn="ctr" eaLnBrk="1" hangingPunct="1">
              <a:buFontTx/>
              <a:buNone/>
            </a:pPr>
            <a:endParaRPr lang="es-CL" altLang="es-CL" dirty="0">
              <a:latin typeface="Cambria" panose="02040503050406030204" pitchFamily="18" charset="0"/>
            </a:endParaRPr>
          </a:p>
          <a:p>
            <a:pPr algn="ctr" eaLnBrk="1" hangingPunct="1">
              <a:buFontTx/>
              <a:buNone/>
            </a:pPr>
            <a:endParaRPr lang="es-CL" altLang="es-CL" dirty="0">
              <a:latin typeface="Cambria" panose="02040503050406030204" pitchFamily="18" charset="0"/>
            </a:endParaRPr>
          </a:p>
          <a:p>
            <a:pPr algn="r" eaLnBrk="1" hangingPunct="1">
              <a:buFontTx/>
              <a:buNone/>
            </a:pPr>
            <a:endParaRPr lang="es-CL" altLang="es-CL" sz="1400" i="1" dirty="0">
              <a:latin typeface="Cambria" panose="02040503050406030204" pitchFamily="18" charset="0"/>
            </a:endParaRPr>
          </a:p>
          <a:p>
            <a:pPr algn="r" eaLnBrk="1" hangingPunct="1">
              <a:buFontTx/>
              <a:buNone/>
            </a:pPr>
            <a:endParaRPr lang="es-CL" altLang="es-CL" sz="1400" i="1" dirty="0">
              <a:latin typeface="Cambria" panose="02040503050406030204" pitchFamily="18" charset="0"/>
            </a:endParaRPr>
          </a:p>
          <a:p>
            <a:pPr algn="r" eaLnBrk="1" hangingPunct="1">
              <a:buFontTx/>
              <a:buNone/>
            </a:pPr>
            <a:r>
              <a:rPr lang="es-CL" altLang="es-CL" sz="1400" i="1" dirty="0">
                <a:latin typeface="Cambria" panose="02040503050406030204" pitchFamily="18" charset="0"/>
              </a:rPr>
              <a:t>Fuente: Diccionario de la Lengua Española 22ª ed.</a:t>
            </a:r>
          </a:p>
        </p:txBody>
      </p:sp>
      <p:pic>
        <p:nvPicPr>
          <p:cNvPr id="1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9A5A6D8-7F90-48FF-9265-783A0DFF2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589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9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C5FEBF4-12CF-4F8E-8EDE-B3D2E43E8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168525"/>
            <a:ext cx="8229600" cy="1152525"/>
          </a:xfrm>
        </p:spPr>
        <p:txBody>
          <a:bodyPr/>
          <a:lstStyle/>
          <a:p>
            <a:pPr eaLnBrk="1" hangingPunct="1"/>
            <a:r>
              <a:rPr lang="es-CL" altLang="es-CL" sz="4000" u="sng">
                <a:latin typeface="Cambria" panose="02040503050406030204" pitchFamily="18" charset="0"/>
              </a:rPr>
              <a:t>Análisis de canción de moda</a:t>
            </a:r>
            <a:br>
              <a:rPr lang="es-CL" altLang="es-CL" sz="4000">
                <a:latin typeface="Cambria" panose="02040503050406030204" pitchFamily="18" charset="0"/>
              </a:rPr>
            </a:br>
            <a:r>
              <a:rPr lang="es-CL" altLang="es-CL" sz="3200" b="1">
                <a:latin typeface="Cambria" panose="02040503050406030204" pitchFamily="18" charset="0"/>
              </a:rPr>
              <a:t>1.- Los elementos de la música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C7A4163-436A-447F-8895-537B60433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0" y="3384067"/>
            <a:ext cx="3743325" cy="3527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CL" altLang="es-CL" sz="2800">
                <a:latin typeface="Cambria" panose="02040503050406030204" pitchFamily="18" charset="0"/>
              </a:rPr>
              <a:t>    a.- La melodía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CL" altLang="es-CL" sz="28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CL" altLang="es-CL" sz="2800">
                <a:latin typeface="Cambria" panose="02040503050406030204" pitchFamily="18" charset="0"/>
              </a:rPr>
              <a:t>      b.- La armonía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CL" altLang="es-CL" sz="28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CL" altLang="es-CL" sz="2800">
                <a:latin typeface="Cambria" panose="02040503050406030204" pitchFamily="18" charset="0"/>
              </a:rPr>
              <a:t>c.- El ritmo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CL" altLang="es-CL" sz="28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CL" altLang="es-CL" sz="2800">
                <a:latin typeface="Cambria" panose="02040503050406030204" pitchFamily="18" charset="0"/>
              </a:rPr>
              <a:t> d.- El timbre</a:t>
            </a: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F084B8A7-52FD-47C7-9A81-D8D6A6BA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76250"/>
            <a:ext cx="41052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s-ES" altLang="es-CL" sz="1400" i="1">
                <a:latin typeface="Cambria" panose="02040503050406030204" pitchFamily="18" charset="0"/>
              </a:rPr>
              <a:t>      </a:t>
            </a:r>
            <a:r>
              <a:rPr lang="es-ES" altLang="es-CL" sz="1400" b="1" i="1">
                <a:latin typeface="Cambria" panose="02040503050406030204" pitchFamily="18" charset="0"/>
              </a:rPr>
              <a:t> </a:t>
            </a:r>
            <a:r>
              <a:rPr lang="es-CL" altLang="es-CL" sz="1400" b="1">
                <a:latin typeface="Cambria" panose="02040503050406030204" pitchFamily="18" charset="0"/>
              </a:rPr>
              <a:t>Moda</a:t>
            </a:r>
            <a:r>
              <a:rPr lang="es-CL" altLang="es-CL" sz="1400">
                <a:latin typeface="Cambria" panose="02040503050406030204" pitchFamily="18" charset="0"/>
              </a:rPr>
              <a:t>: Uso, modo o costumbre que está en boga durante algún tiempo, o en determinado país, con especialidad en los trajes, telas y adornos, principalmente los recién introducidos.</a:t>
            </a:r>
          </a:p>
          <a:p>
            <a:pPr algn="just" eaLnBrk="1" hangingPunct="1">
              <a:buFontTx/>
              <a:buNone/>
            </a:pPr>
            <a:r>
              <a:rPr lang="es-CL" altLang="es-CL" sz="1400">
                <a:latin typeface="Cambria" panose="02040503050406030204" pitchFamily="18" charset="0"/>
              </a:rPr>
              <a:t>      </a:t>
            </a:r>
            <a:r>
              <a:rPr lang="es-CL" altLang="es-CL" sz="1400" i="1">
                <a:latin typeface="Cambria" panose="02040503050406030204" pitchFamily="18" charset="0"/>
              </a:rPr>
              <a:t>Fuente: Diccionario de la Lengua Española 22ª ed</a:t>
            </a:r>
          </a:p>
          <a:p>
            <a:pPr algn="just" eaLnBrk="1" hangingPunct="1">
              <a:buFontTx/>
              <a:buNone/>
            </a:pPr>
            <a:endParaRPr lang="es-CL" altLang="es-CL" sz="1400" i="1">
              <a:latin typeface="Cambria" panose="02040503050406030204" pitchFamily="18" charset="0"/>
            </a:endParaRPr>
          </a:p>
          <a:p>
            <a:pPr algn="just" eaLnBrk="1" hangingPunct="1">
              <a:buFontTx/>
              <a:buNone/>
            </a:pPr>
            <a:endParaRPr lang="es-CL" altLang="es-CL" sz="1400" i="1">
              <a:latin typeface="Cambria" panose="02040503050406030204" pitchFamily="18" charset="0"/>
            </a:endParaRPr>
          </a:p>
          <a:p>
            <a:pPr algn="just" eaLnBrk="1" hangingPunct="1">
              <a:buFontTx/>
              <a:buNone/>
            </a:pPr>
            <a:endParaRPr lang="es-CL" altLang="es-CL" sz="1400" i="1">
              <a:latin typeface="Cambria" panose="02040503050406030204" pitchFamily="18" charset="0"/>
            </a:endParaRPr>
          </a:p>
          <a:p>
            <a:pPr algn="just" eaLnBrk="1" hangingPunct="1">
              <a:buFontTx/>
              <a:buNone/>
            </a:pPr>
            <a:endParaRPr lang="es-CL" altLang="es-CL" sz="1400" i="1">
              <a:latin typeface="Cambria" panose="02040503050406030204" pitchFamily="18" charset="0"/>
            </a:endParaRPr>
          </a:p>
          <a:p>
            <a:pPr algn="just" eaLnBrk="1" hangingPunct="1">
              <a:buFontTx/>
              <a:buNone/>
            </a:pPr>
            <a:r>
              <a:rPr lang="es-CL" altLang="es-CL" sz="1400" i="1">
                <a:latin typeface="Cambria" panose="02040503050406030204" pitchFamily="18" charset="0"/>
              </a:rPr>
              <a:t>                                                                   </a:t>
            </a:r>
          </a:p>
          <a:p>
            <a:pPr algn="just" eaLnBrk="1" hangingPunct="1">
              <a:buFontTx/>
              <a:buNone/>
            </a:pPr>
            <a:endParaRPr lang="es-CL" altLang="es-CL" sz="1400" i="1">
              <a:latin typeface="Cambria" panose="02040503050406030204" pitchFamily="18" charset="0"/>
            </a:endParaRPr>
          </a:p>
        </p:txBody>
      </p:sp>
      <p:pic>
        <p:nvPicPr>
          <p:cNvPr id="6149" name="Picture 6" descr="La cantante de Pop Rihana sale con importate productor Juan Alberto Zepeda Méndez">
            <a:extLst>
              <a:ext uri="{FF2B5EF4-FFF2-40B4-BE49-F238E27FC236}">
                <a16:creationId xmlns:a16="http://schemas.microsoft.com/office/drawing/2014/main" id="{B3A3AD0B-89FD-40C2-86D3-74F2E09CE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521075"/>
            <a:ext cx="20256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708F89-DF86-49DA-AE0E-8F7B37841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5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autoUpdateAnimBg="0"/>
      <p:bldP spid="614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>
            <a:extLst>
              <a:ext uri="{FF2B5EF4-FFF2-40B4-BE49-F238E27FC236}">
                <a16:creationId xmlns:a16="http://schemas.microsoft.com/office/drawing/2014/main" id="{B62ACF97-2C5B-4D6F-ABD6-D80F0116EE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2060575"/>
            <a:ext cx="7848600" cy="4537075"/>
          </a:xfrm>
        </p:spPr>
        <p:txBody>
          <a:bodyPr anchor="ctr"/>
          <a:lstStyle/>
          <a:p>
            <a:pPr algn="l" eaLnBrk="1" hangingPunct="1"/>
            <a:r>
              <a:rPr lang="es-CL" altLang="es-CL" sz="3200" dirty="0">
                <a:latin typeface="Cambria" panose="02040503050406030204" pitchFamily="18" charset="0"/>
              </a:rPr>
              <a:t>a) El contraste (es diferente a la forma de la música docta  y la música tradicional)</a:t>
            </a:r>
            <a:br>
              <a:rPr lang="es-CL" altLang="es-CL" sz="3200" dirty="0">
                <a:latin typeface="Cambria" panose="02040503050406030204" pitchFamily="18" charset="0"/>
              </a:rPr>
            </a:br>
            <a:br>
              <a:rPr lang="es-CL" altLang="es-CL" sz="3200" dirty="0">
                <a:latin typeface="Cambria" panose="02040503050406030204" pitchFamily="18" charset="0"/>
              </a:rPr>
            </a:br>
            <a:r>
              <a:rPr lang="es-CL" altLang="es-CL" sz="3200" dirty="0">
                <a:latin typeface="Cambria" panose="02040503050406030204" pitchFamily="18" charset="0"/>
              </a:rPr>
              <a:t>b) Estructura de la canción  elemental</a:t>
            </a:r>
            <a:r>
              <a:rPr lang="es-CL" altLang="es-CL" sz="3200" b="1" dirty="0">
                <a:latin typeface="Cambria" panose="02040503050406030204" pitchFamily="18" charset="0"/>
              </a:rPr>
              <a:t>: </a:t>
            </a:r>
            <a:br>
              <a:rPr lang="es-CL" altLang="es-CL" sz="3200" dirty="0">
                <a:latin typeface="Cambria" panose="02040503050406030204" pitchFamily="18" charset="0"/>
              </a:rPr>
            </a:br>
            <a:r>
              <a:rPr lang="es-CL" altLang="es-CL" sz="3200" dirty="0">
                <a:latin typeface="Cambria" panose="02040503050406030204" pitchFamily="18" charset="0"/>
              </a:rPr>
              <a:t>- Introducción</a:t>
            </a:r>
            <a:br>
              <a:rPr lang="es-CL" altLang="es-CL" sz="3200" dirty="0">
                <a:latin typeface="Cambria" panose="02040503050406030204" pitchFamily="18" charset="0"/>
              </a:rPr>
            </a:br>
            <a:r>
              <a:rPr lang="es-CL" altLang="es-CL" sz="3200" dirty="0">
                <a:latin typeface="Cambria" panose="02040503050406030204" pitchFamily="18" charset="0"/>
              </a:rPr>
              <a:t>- Estrofa o Verso</a:t>
            </a:r>
            <a:br>
              <a:rPr lang="es-CL" altLang="es-CL" sz="3200" dirty="0">
                <a:latin typeface="Cambria" panose="02040503050406030204" pitchFamily="18" charset="0"/>
              </a:rPr>
            </a:br>
            <a:r>
              <a:rPr lang="es-CL" altLang="es-CL" sz="3200" dirty="0">
                <a:latin typeface="Cambria" panose="02040503050406030204" pitchFamily="18" charset="0"/>
              </a:rPr>
              <a:t>- Estribillo o Coro</a:t>
            </a:r>
            <a:br>
              <a:rPr lang="es-CL" altLang="es-CL" sz="3200" dirty="0">
                <a:latin typeface="Cambria" panose="02040503050406030204" pitchFamily="18" charset="0"/>
              </a:rPr>
            </a:br>
            <a:r>
              <a:rPr lang="es-CL" altLang="es-CL" sz="3200" dirty="0">
                <a:latin typeface="Cambria" panose="02040503050406030204" pitchFamily="18" charset="0"/>
              </a:rPr>
              <a:t>- Coda</a:t>
            </a:r>
            <a:r>
              <a:rPr lang="es-CL" altLang="es-CL" sz="4000" dirty="0">
                <a:latin typeface="Cambria" panose="02040503050406030204" pitchFamily="18" charset="0"/>
              </a:rPr>
              <a:t> </a:t>
            </a:r>
            <a:r>
              <a:rPr lang="es-CL" altLang="es-CL" sz="3200" dirty="0">
                <a:latin typeface="Cambria" panose="02040503050406030204" pitchFamily="18" charset="0"/>
              </a:rPr>
              <a:t>o final</a:t>
            </a:r>
          </a:p>
        </p:txBody>
      </p:sp>
      <p:sp>
        <p:nvSpPr>
          <p:cNvPr id="7171" name="Rectangle 10">
            <a:extLst>
              <a:ext uri="{FF2B5EF4-FFF2-40B4-BE49-F238E27FC236}">
                <a16:creationId xmlns:a16="http://schemas.microsoft.com/office/drawing/2014/main" id="{05F0F76E-E3C0-454A-9597-0DAAC0A91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762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CL" altLang="es-CL" sz="1600" i="1">
              <a:latin typeface="Cambria" panose="02040503050406030204" pitchFamily="18" charset="0"/>
            </a:endParaRPr>
          </a:p>
        </p:txBody>
      </p:sp>
      <p:sp>
        <p:nvSpPr>
          <p:cNvPr id="7172" name="AutoShape 12">
            <a:extLst>
              <a:ext uri="{FF2B5EF4-FFF2-40B4-BE49-F238E27FC236}">
                <a16:creationId xmlns:a16="http://schemas.microsoft.com/office/drawing/2014/main" id="{8A0F274B-A1F1-4A9A-A664-B3DF007D6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</p:txBody>
      </p:sp>
      <p:sp>
        <p:nvSpPr>
          <p:cNvPr id="7173" name="AutoShape 14">
            <a:extLst>
              <a:ext uri="{FF2B5EF4-FFF2-40B4-BE49-F238E27FC236}">
                <a16:creationId xmlns:a16="http://schemas.microsoft.com/office/drawing/2014/main" id="{CA5E1A39-123F-4C7A-B82E-4AA29ED2E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id="{31B113CF-313A-4EEC-8641-584974E5A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41363"/>
            <a:ext cx="82296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4000" u="sng">
                <a:solidFill>
                  <a:schemeClr val="tx2"/>
                </a:solidFill>
                <a:latin typeface="Cambria" panose="02040503050406030204" pitchFamily="18" charset="0"/>
              </a:rPr>
              <a:t>Análisis de canción de moda</a:t>
            </a:r>
            <a:br>
              <a:rPr lang="es-CL" altLang="es-CL" sz="4000">
                <a:solidFill>
                  <a:schemeClr val="tx2"/>
                </a:solidFill>
                <a:latin typeface="Cambria" panose="02040503050406030204" pitchFamily="18" charset="0"/>
              </a:rPr>
            </a:br>
            <a:r>
              <a:rPr lang="es-CL" altLang="es-CL" b="1">
                <a:solidFill>
                  <a:schemeClr val="tx2"/>
                </a:solidFill>
                <a:latin typeface="Cambria" panose="02040503050406030204" pitchFamily="18" charset="0"/>
              </a:rPr>
              <a:t>2.- Forma de la canción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36EE420-D584-40BB-9025-3A795704D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9641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6" grpId="0"/>
      <p:bldP spid="71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>
            <a:extLst>
              <a:ext uri="{FF2B5EF4-FFF2-40B4-BE49-F238E27FC236}">
                <a16:creationId xmlns:a16="http://schemas.microsoft.com/office/drawing/2014/main" id="{E0B161BB-8FAE-4745-804A-44A36F1E5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60400"/>
            <a:ext cx="82296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4000" u="sng" dirty="0">
                <a:solidFill>
                  <a:schemeClr val="tx2"/>
                </a:solidFill>
                <a:latin typeface="Cambria" panose="02040503050406030204" pitchFamily="18" charset="0"/>
              </a:rPr>
              <a:t>Análisis de canción de moda</a:t>
            </a:r>
            <a:br>
              <a:rPr lang="es-CL" altLang="es-CL" sz="4000" dirty="0">
                <a:solidFill>
                  <a:schemeClr val="tx2"/>
                </a:solidFill>
                <a:latin typeface="Cambria" panose="02040503050406030204" pitchFamily="18" charset="0"/>
              </a:rPr>
            </a:br>
            <a:endParaRPr lang="es-CL" altLang="es-CL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63B7F3EC-7A40-408C-A311-A85C87E6A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4573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4000" b="1">
                <a:solidFill>
                  <a:schemeClr val="tx2"/>
                </a:solidFill>
                <a:latin typeface="Cambria" panose="02040503050406030204" pitchFamily="18" charset="0"/>
              </a:rPr>
              <a:t>3.- Texto y su relación </a:t>
            </a:r>
            <a:br>
              <a:rPr lang="es-CL" altLang="es-CL" sz="4000">
                <a:solidFill>
                  <a:schemeClr val="tx2"/>
                </a:solidFill>
                <a:latin typeface="Cambria" panose="02040503050406030204" pitchFamily="18" charset="0"/>
              </a:rPr>
            </a:br>
            <a:r>
              <a:rPr lang="es-CL" altLang="es-CL" sz="4000" b="1">
                <a:solidFill>
                  <a:schemeClr val="tx2"/>
                </a:solidFill>
                <a:latin typeface="Cambria" panose="02040503050406030204" pitchFamily="18" charset="0"/>
              </a:rPr>
              <a:t>con la música</a:t>
            </a:r>
          </a:p>
        </p:txBody>
      </p:sp>
      <p:pic>
        <p:nvPicPr>
          <p:cNvPr id="8196" name="Picture 11" descr="Resultado de imagen para imagenes de dua lipa">
            <a:extLst>
              <a:ext uri="{FF2B5EF4-FFF2-40B4-BE49-F238E27FC236}">
                <a16:creationId xmlns:a16="http://schemas.microsoft.com/office/drawing/2014/main" id="{911E4180-D219-400C-B903-FF013C19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068638"/>
            <a:ext cx="2619375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61337E2-B0EF-4901-BDFE-D60C7D132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0276" y="558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388" grpId="0" autoUpdateAnimBg="0"/>
      <p:bldP spid="1639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9090188-CF14-449A-8404-4E90FF351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765175"/>
            <a:ext cx="7993062" cy="5762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s-CL" altLang="es-CL" sz="2400" dirty="0"/>
              <a:t>Ejemplo </a:t>
            </a:r>
            <a:r>
              <a:rPr lang="es-CL" altLang="es-CL" sz="2400" dirty="0" err="1"/>
              <a:t>n°</a:t>
            </a:r>
            <a:r>
              <a:rPr lang="es-CL" altLang="es-CL" sz="2400" dirty="0"/>
              <a:t> 1 (link)</a:t>
            </a:r>
          </a:p>
          <a:p>
            <a:pPr eaLnBrk="1" hangingPunct="1">
              <a:buFontTx/>
              <a:buNone/>
              <a:defRPr/>
            </a:pPr>
            <a:endParaRPr lang="es-CL" altLang="es-CL" sz="1600" dirty="0"/>
          </a:p>
          <a:p>
            <a:pPr algn="ctr" eaLnBrk="1" hangingPunct="1">
              <a:buFontTx/>
              <a:buNone/>
              <a:defRPr/>
            </a:pPr>
            <a:endParaRPr lang="es-CL" altLang="es-CL" sz="2400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r>
              <a:rPr lang="es-CL" altLang="es-CL" sz="2400" dirty="0">
                <a:latin typeface="+mj-lt"/>
              </a:rPr>
              <a:t>Intérprete: </a:t>
            </a:r>
            <a:r>
              <a:rPr lang="es-CL" altLang="es-CL" sz="2400" dirty="0" err="1">
                <a:latin typeface="+mj-lt"/>
              </a:rPr>
              <a:t>Dua</a:t>
            </a:r>
            <a:r>
              <a:rPr lang="es-CL" altLang="es-CL" sz="2400" dirty="0">
                <a:latin typeface="+mj-lt"/>
              </a:rPr>
              <a:t> Lipa.</a:t>
            </a:r>
          </a:p>
          <a:p>
            <a:pPr algn="ctr" eaLnBrk="1" hangingPunct="1">
              <a:buFontTx/>
              <a:buNone/>
              <a:defRPr/>
            </a:pPr>
            <a:r>
              <a:rPr lang="es-CL" altLang="es-CL" sz="2400" dirty="0">
                <a:latin typeface="+mj-lt"/>
              </a:rPr>
              <a:t>Canción: </a:t>
            </a:r>
            <a:r>
              <a:rPr lang="es-CL" sz="2400" dirty="0" err="1">
                <a:latin typeface="+mj-lt"/>
              </a:rPr>
              <a:t>Don't</a:t>
            </a:r>
            <a:r>
              <a:rPr lang="es-CL" sz="2400" dirty="0">
                <a:latin typeface="+mj-lt"/>
              </a:rPr>
              <a:t> </a:t>
            </a:r>
            <a:r>
              <a:rPr lang="es-CL" sz="2400" dirty="0" err="1">
                <a:latin typeface="+mj-lt"/>
              </a:rPr>
              <a:t>Start</a:t>
            </a:r>
            <a:r>
              <a:rPr lang="es-CL" sz="2400" dirty="0">
                <a:latin typeface="+mj-lt"/>
              </a:rPr>
              <a:t> </a:t>
            </a:r>
            <a:r>
              <a:rPr lang="es-CL" sz="2400" dirty="0" err="1">
                <a:latin typeface="+mj-lt"/>
              </a:rPr>
              <a:t>Now</a:t>
            </a:r>
            <a:endParaRPr lang="es-CL" sz="2400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endParaRPr lang="es-CL" sz="2400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endParaRPr lang="es-CL" sz="2400" dirty="0">
              <a:latin typeface="+mj-lt"/>
            </a:endParaRPr>
          </a:p>
          <a:p>
            <a:pPr algn="ctr" eaLnBrk="1" hangingPunct="1">
              <a:buFontTx/>
              <a:buNone/>
              <a:defRPr/>
            </a:pPr>
            <a:r>
              <a:rPr lang="es-CL" sz="2400" dirty="0">
                <a:hlinkClick r:id="rId4"/>
              </a:rPr>
              <a:t> https://www.youtube.com/watch?v=oygrmJFKYZY </a:t>
            </a:r>
            <a:r>
              <a:rPr lang="es-CL" sz="2400" dirty="0">
                <a:latin typeface="+mj-lt"/>
              </a:rPr>
              <a:t> </a:t>
            </a:r>
          </a:p>
          <a:p>
            <a:pPr eaLnBrk="1" hangingPunct="1">
              <a:buFontTx/>
              <a:buNone/>
              <a:defRPr/>
            </a:pPr>
            <a:endParaRPr lang="es-CL" altLang="es-CL" sz="1600" dirty="0"/>
          </a:p>
          <a:p>
            <a:pPr eaLnBrk="1" hangingPunct="1">
              <a:buFontTx/>
              <a:buNone/>
              <a:defRPr/>
            </a:pPr>
            <a:endParaRPr lang="es-CL" altLang="es-CL" sz="1600" dirty="0"/>
          </a:p>
          <a:p>
            <a:pPr eaLnBrk="1" hangingPunct="1">
              <a:buFontTx/>
              <a:buNone/>
              <a:defRPr/>
            </a:pPr>
            <a:endParaRPr lang="es-CL" altLang="es-CL" sz="1600" dirty="0"/>
          </a:p>
          <a:p>
            <a:pPr eaLnBrk="1" hangingPunct="1">
              <a:buFontTx/>
              <a:buNone/>
              <a:defRPr/>
            </a:pPr>
            <a:r>
              <a:rPr lang="es-CL" altLang="es-CL" sz="1600" dirty="0"/>
              <a:t> </a:t>
            </a:r>
            <a:endParaRPr lang="es-ES" altLang="es-CL" sz="1600" i="1" dirty="0">
              <a:latin typeface="Cambria" panose="02040503050406030204" pitchFamily="18" charset="0"/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FA668AF-57A6-4CF4-ACD8-94DB63E4F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ED93F9A1-1B3F-4215-B9F8-02FE537A6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762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s-CL" altLang="es-CL" sz="1600" i="1">
              <a:latin typeface="Cambria" panose="02040503050406030204" pitchFamily="18" charset="0"/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66B64CB9-CD71-43DD-A413-53F35A9E8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25538"/>
            <a:ext cx="792003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2000"/>
              <a:t>Ejemplo n° 2 (link)</a:t>
            </a:r>
            <a:endParaRPr lang="es-CL" altLang="es-CL" sz="20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800">
                <a:latin typeface="Cambria" panose="02040503050406030204" pitchFamily="18" charset="0"/>
              </a:rPr>
              <a:t>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1800">
                <a:latin typeface="Cambria" panose="02040503050406030204" pitchFamily="18" charset="0"/>
              </a:rPr>
              <a:t> </a:t>
            </a:r>
            <a:r>
              <a:rPr lang="es-CL" altLang="es-CL" sz="2400">
                <a:latin typeface="Cambria" panose="02040503050406030204" pitchFamily="18" charset="0"/>
              </a:rPr>
              <a:t>Intérprete: Paloma Mami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400">
                <a:latin typeface="Cambria" panose="02040503050406030204" pitchFamily="18" charset="0"/>
              </a:rPr>
              <a:t>Canción: No te enamores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4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4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400">
                <a:latin typeface="Cambria" panose="02040503050406030204" pitchFamily="18" charset="0"/>
                <a:hlinkClick r:id="rId2"/>
              </a:rPr>
              <a:t>https://www.youtube.com/watch?v=AOwRK0xYK-A</a:t>
            </a:r>
            <a:endParaRPr lang="es-CL" altLang="es-CL" sz="240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40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>
              <a:latin typeface="Cambria" panose="02040503050406030204" pitchFamily="18" charset="0"/>
            </a:endParaRPr>
          </a:p>
        </p:txBody>
      </p:sp>
      <p:pic>
        <p:nvPicPr>
          <p:cNvPr id="10244" name="Picture 6" descr="Paloma Mami presentó a su joven madre en redes sociales">
            <a:extLst>
              <a:ext uri="{FF2B5EF4-FFF2-40B4-BE49-F238E27FC236}">
                <a16:creationId xmlns:a16="http://schemas.microsoft.com/office/drawing/2014/main" id="{17D81B25-3690-46E7-B618-B4D5273C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451350"/>
            <a:ext cx="30384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346</Words>
  <Application>Microsoft Office PowerPoint</Application>
  <PresentationFormat>Presentación en pantalla (4:3)</PresentationFormat>
  <Paragraphs>59</Paragraphs>
  <Slides>7</Slides>
  <Notes>1</Notes>
  <HiddenSlides>0</HiddenSlides>
  <MMClips>6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Cambria</vt:lpstr>
      <vt:lpstr>Diseño predeterminado</vt:lpstr>
      <vt:lpstr>Unidad 2:  Recursos tecnológicos en nuestro entorno musical. </vt:lpstr>
      <vt:lpstr>Presentación de PowerPoint</vt:lpstr>
      <vt:lpstr>Análisis de canción de moda 1.- Los elementos de la música</vt:lpstr>
      <vt:lpstr>a) El contraste (es diferente a la forma de la música docta  y la música tradicional)  b) Estructura de la canción  elemental:  - Introducción - Estrofa o Verso - Estribillo o Coro - Coda o final</vt:lpstr>
      <vt:lpstr>Presentación de PowerPoint</vt:lpstr>
      <vt:lpstr>Presentación de PowerPoint</vt:lpstr>
      <vt:lpstr>Presentación de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Jaime</dc:creator>
  <cp:lastModifiedBy>YaninnaLepin</cp:lastModifiedBy>
  <cp:revision>65</cp:revision>
  <dcterms:created xsi:type="dcterms:W3CDTF">2013-07-23T21:39:55Z</dcterms:created>
  <dcterms:modified xsi:type="dcterms:W3CDTF">2020-05-29T17:49:31Z</dcterms:modified>
</cp:coreProperties>
</file>