
<file path=[Content_Types].xml><?xml version="1.0" encoding="utf-8"?>
<Types xmlns="http://schemas.openxmlformats.org/package/2006/content-types">
  <Default Extension="xml" ContentType="application/xml"/>
  <Default Extension="png" ContentType="image/png"/>
  <Default Extension="rels" ContentType="application/vnd.openxmlformats-package.relationships+xml"/>
  <Default Extension="m4a" ContentType="audi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70" r:id="rId2"/>
    <p:sldId id="269" r:id="rId3"/>
    <p:sldId id="257" r:id="rId4"/>
    <p:sldId id="271" r:id="rId5"/>
    <p:sldId id="272" r:id="rId6"/>
    <p:sldId id="273" r:id="rId7"/>
    <p:sldId id="275" r:id="rId8"/>
    <p:sldId id="274" r:id="rId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3BD3262C-CB04-408A-A8B3-FE91C46CE938}">
          <p14:sldIdLst>
            <p14:sldId id="270"/>
            <p14:sldId id="269"/>
            <p14:sldId id="257"/>
            <p14:sldId id="271"/>
            <p14:sldId id="272"/>
            <p14:sldId id="273"/>
            <p14:sldId id="275"/>
            <p14:sldId id="274"/>
          </p14:sldIdLst>
        </p14:section>
        <p14:section name="Sección sin título" id="{FFB146B1-3564-4861-9554-31CA8364034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5"/>
    <p:restoredTop sz="94194"/>
  </p:normalViewPr>
  <p:slideViewPr>
    <p:cSldViewPr snapToGrid="0">
      <p:cViewPr varScale="1">
        <p:scale>
          <a:sx n="73" d="100"/>
          <a:sy n="73" d="100"/>
        </p:scale>
        <p:origin x="904"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 Type="http://schemas.openxmlformats.org/officeDocument/2006/relationships/viewProps" Target="viewProps.xml"/><Relationship Id="rId12" Type="http://schemas.openxmlformats.org/officeDocument/2006/relationships/theme" Target="theme/theme1.xml"/><Relationship Id="rId13"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4C96B387-E9CB-4E56-B00A-8CC964A32E0A}" type="datetimeFigureOut">
              <a:rPr lang="es-CL" smtClean="0"/>
              <a:t>08-06-20</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7EB323B8-4A40-46DA-9BCD-03A49822508E}" type="slidenum">
              <a:rPr lang="es-CL" smtClean="0"/>
              <a:t>‹Nr.›</a:t>
            </a:fld>
            <a:endParaRPr lang="es-CL"/>
          </a:p>
        </p:txBody>
      </p:sp>
    </p:spTree>
    <p:extLst>
      <p:ext uri="{BB962C8B-B14F-4D97-AF65-F5344CB8AC3E}">
        <p14:creationId xmlns:p14="http://schemas.microsoft.com/office/powerpoint/2010/main" val="31515542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C96B387-E9CB-4E56-B00A-8CC964A32E0A}" type="datetimeFigureOut">
              <a:rPr lang="es-CL" smtClean="0"/>
              <a:t>08-06-20</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7EB323B8-4A40-46DA-9BCD-03A49822508E}" type="slidenum">
              <a:rPr lang="es-CL" smtClean="0"/>
              <a:t>‹Nr.›</a:t>
            </a:fld>
            <a:endParaRPr lang="es-CL"/>
          </a:p>
        </p:txBody>
      </p:sp>
    </p:spTree>
    <p:extLst>
      <p:ext uri="{BB962C8B-B14F-4D97-AF65-F5344CB8AC3E}">
        <p14:creationId xmlns:p14="http://schemas.microsoft.com/office/powerpoint/2010/main" val="3748195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C96B387-E9CB-4E56-B00A-8CC964A32E0A}" type="datetimeFigureOut">
              <a:rPr lang="es-CL" smtClean="0"/>
              <a:t>08-06-20</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7EB323B8-4A40-46DA-9BCD-03A49822508E}" type="slidenum">
              <a:rPr lang="es-CL" smtClean="0"/>
              <a:t>‹Nr.›</a:t>
            </a:fld>
            <a:endParaRPr lang="es-CL"/>
          </a:p>
        </p:txBody>
      </p:sp>
    </p:spTree>
    <p:extLst>
      <p:ext uri="{BB962C8B-B14F-4D97-AF65-F5344CB8AC3E}">
        <p14:creationId xmlns:p14="http://schemas.microsoft.com/office/powerpoint/2010/main" val="23928169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C96B387-E9CB-4E56-B00A-8CC964A32E0A}" type="datetimeFigureOut">
              <a:rPr lang="es-CL" smtClean="0"/>
              <a:t>08-06-20</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7EB323B8-4A40-46DA-9BCD-03A49822508E}" type="slidenum">
              <a:rPr lang="es-CL" smtClean="0"/>
              <a:t>‹Nr.›</a:t>
            </a:fld>
            <a:endParaRPr lang="es-CL"/>
          </a:p>
        </p:txBody>
      </p:sp>
    </p:spTree>
    <p:extLst>
      <p:ext uri="{BB962C8B-B14F-4D97-AF65-F5344CB8AC3E}">
        <p14:creationId xmlns:p14="http://schemas.microsoft.com/office/powerpoint/2010/main" val="22297079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4C96B387-E9CB-4E56-B00A-8CC964A32E0A}" type="datetimeFigureOut">
              <a:rPr lang="es-CL" smtClean="0"/>
              <a:t>08-06-20</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7EB323B8-4A40-46DA-9BCD-03A49822508E}" type="slidenum">
              <a:rPr lang="es-CL" smtClean="0"/>
              <a:t>‹Nr.›</a:t>
            </a:fld>
            <a:endParaRPr lang="es-CL"/>
          </a:p>
        </p:txBody>
      </p:sp>
    </p:spTree>
    <p:extLst>
      <p:ext uri="{BB962C8B-B14F-4D97-AF65-F5344CB8AC3E}">
        <p14:creationId xmlns:p14="http://schemas.microsoft.com/office/powerpoint/2010/main" val="905155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4C96B387-E9CB-4E56-B00A-8CC964A32E0A}" type="datetimeFigureOut">
              <a:rPr lang="es-CL" smtClean="0"/>
              <a:t>08-06-20</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7EB323B8-4A40-46DA-9BCD-03A49822508E}" type="slidenum">
              <a:rPr lang="es-CL" smtClean="0"/>
              <a:t>‹Nr.›</a:t>
            </a:fld>
            <a:endParaRPr lang="es-CL"/>
          </a:p>
        </p:txBody>
      </p:sp>
    </p:spTree>
    <p:extLst>
      <p:ext uri="{BB962C8B-B14F-4D97-AF65-F5344CB8AC3E}">
        <p14:creationId xmlns:p14="http://schemas.microsoft.com/office/powerpoint/2010/main" val="7171561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4C96B387-E9CB-4E56-B00A-8CC964A32E0A}" type="datetimeFigureOut">
              <a:rPr lang="es-CL" smtClean="0"/>
              <a:t>08-06-20</a:t>
            </a:fld>
            <a:endParaRPr lang="es-CL"/>
          </a:p>
        </p:txBody>
      </p:sp>
      <p:sp>
        <p:nvSpPr>
          <p:cNvPr id="8" name="Footer Placeholder 7"/>
          <p:cNvSpPr>
            <a:spLocks noGrp="1"/>
          </p:cNvSpPr>
          <p:nvPr>
            <p:ph type="ftr" sz="quarter" idx="11"/>
          </p:nvPr>
        </p:nvSpPr>
        <p:spPr/>
        <p:txBody>
          <a:bodyPr/>
          <a:lstStyle/>
          <a:p>
            <a:endParaRPr lang="es-CL"/>
          </a:p>
        </p:txBody>
      </p:sp>
      <p:sp>
        <p:nvSpPr>
          <p:cNvPr id="9" name="Slide Number Placeholder 8"/>
          <p:cNvSpPr>
            <a:spLocks noGrp="1"/>
          </p:cNvSpPr>
          <p:nvPr>
            <p:ph type="sldNum" sz="quarter" idx="12"/>
          </p:nvPr>
        </p:nvSpPr>
        <p:spPr/>
        <p:txBody>
          <a:bodyPr/>
          <a:lstStyle/>
          <a:p>
            <a:fld id="{7EB323B8-4A40-46DA-9BCD-03A49822508E}" type="slidenum">
              <a:rPr lang="es-CL" smtClean="0"/>
              <a:t>‹Nr.›</a:t>
            </a:fld>
            <a:endParaRPr lang="es-CL"/>
          </a:p>
        </p:txBody>
      </p:sp>
    </p:spTree>
    <p:extLst>
      <p:ext uri="{BB962C8B-B14F-4D97-AF65-F5344CB8AC3E}">
        <p14:creationId xmlns:p14="http://schemas.microsoft.com/office/powerpoint/2010/main" val="3644984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4C96B387-E9CB-4E56-B00A-8CC964A32E0A}" type="datetimeFigureOut">
              <a:rPr lang="es-CL" smtClean="0"/>
              <a:t>08-06-20</a:t>
            </a:fld>
            <a:endParaRPr lang="es-CL"/>
          </a:p>
        </p:txBody>
      </p:sp>
      <p:sp>
        <p:nvSpPr>
          <p:cNvPr id="4" name="Footer Placeholder 3"/>
          <p:cNvSpPr>
            <a:spLocks noGrp="1"/>
          </p:cNvSpPr>
          <p:nvPr>
            <p:ph type="ftr" sz="quarter" idx="11"/>
          </p:nvPr>
        </p:nvSpPr>
        <p:spPr/>
        <p:txBody>
          <a:bodyPr/>
          <a:lstStyle/>
          <a:p>
            <a:endParaRPr lang="es-CL"/>
          </a:p>
        </p:txBody>
      </p:sp>
      <p:sp>
        <p:nvSpPr>
          <p:cNvPr id="5" name="Slide Number Placeholder 4"/>
          <p:cNvSpPr>
            <a:spLocks noGrp="1"/>
          </p:cNvSpPr>
          <p:nvPr>
            <p:ph type="sldNum" sz="quarter" idx="12"/>
          </p:nvPr>
        </p:nvSpPr>
        <p:spPr/>
        <p:txBody>
          <a:bodyPr/>
          <a:lstStyle/>
          <a:p>
            <a:fld id="{7EB323B8-4A40-46DA-9BCD-03A49822508E}" type="slidenum">
              <a:rPr lang="es-CL" smtClean="0"/>
              <a:t>‹Nr.›</a:t>
            </a:fld>
            <a:endParaRPr lang="es-CL"/>
          </a:p>
        </p:txBody>
      </p:sp>
    </p:spTree>
    <p:extLst>
      <p:ext uri="{BB962C8B-B14F-4D97-AF65-F5344CB8AC3E}">
        <p14:creationId xmlns:p14="http://schemas.microsoft.com/office/powerpoint/2010/main" val="9471401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96B387-E9CB-4E56-B00A-8CC964A32E0A}" type="datetimeFigureOut">
              <a:rPr lang="es-CL" smtClean="0"/>
              <a:t>08-06-20</a:t>
            </a:fld>
            <a:endParaRPr lang="es-CL"/>
          </a:p>
        </p:txBody>
      </p:sp>
      <p:sp>
        <p:nvSpPr>
          <p:cNvPr id="3" name="Footer Placeholder 2"/>
          <p:cNvSpPr>
            <a:spLocks noGrp="1"/>
          </p:cNvSpPr>
          <p:nvPr>
            <p:ph type="ftr" sz="quarter" idx="11"/>
          </p:nvPr>
        </p:nvSpPr>
        <p:spPr/>
        <p:txBody>
          <a:bodyPr/>
          <a:lstStyle/>
          <a:p>
            <a:endParaRPr lang="es-CL"/>
          </a:p>
        </p:txBody>
      </p:sp>
      <p:sp>
        <p:nvSpPr>
          <p:cNvPr id="4" name="Slide Number Placeholder 3"/>
          <p:cNvSpPr>
            <a:spLocks noGrp="1"/>
          </p:cNvSpPr>
          <p:nvPr>
            <p:ph type="sldNum" sz="quarter" idx="12"/>
          </p:nvPr>
        </p:nvSpPr>
        <p:spPr/>
        <p:txBody>
          <a:bodyPr/>
          <a:lstStyle/>
          <a:p>
            <a:fld id="{7EB323B8-4A40-46DA-9BCD-03A49822508E}" type="slidenum">
              <a:rPr lang="es-CL" smtClean="0"/>
              <a:t>‹Nr.›</a:t>
            </a:fld>
            <a:endParaRPr lang="es-CL"/>
          </a:p>
        </p:txBody>
      </p:sp>
    </p:spTree>
    <p:extLst>
      <p:ext uri="{BB962C8B-B14F-4D97-AF65-F5344CB8AC3E}">
        <p14:creationId xmlns:p14="http://schemas.microsoft.com/office/powerpoint/2010/main" val="17560062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4C96B387-E9CB-4E56-B00A-8CC964A32E0A}" type="datetimeFigureOut">
              <a:rPr lang="es-CL" smtClean="0"/>
              <a:t>08-06-20</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7EB323B8-4A40-46DA-9BCD-03A49822508E}" type="slidenum">
              <a:rPr lang="es-CL" smtClean="0"/>
              <a:t>‹Nr.›</a:t>
            </a:fld>
            <a:endParaRPr lang="es-CL"/>
          </a:p>
        </p:txBody>
      </p:sp>
    </p:spTree>
    <p:extLst>
      <p:ext uri="{BB962C8B-B14F-4D97-AF65-F5344CB8AC3E}">
        <p14:creationId xmlns:p14="http://schemas.microsoft.com/office/powerpoint/2010/main" val="7807555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4C96B387-E9CB-4E56-B00A-8CC964A32E0A}" type="datetimeFigureOut">
              <a:rPr lang="es-CL" smtClean="0"/>
              <a:t>08-06-20</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7EB323B8-4A40-46DA-9BCD-03A49822508E}" type="slidenum">
              <a:rPr lang="es-CL" smtClean="0"/>
              <a:t>‹Nr.›</a:t>
            </a:fld>
            <a:endParaRPr lang="es-CL"/>
          </a:p>
        </p:txBody>
      </p:sp>
    </p:spTree>
    <p:extLst>
      <p:ext uri="{BB962C8B-B14F-4D97-AF65-F5344CB8AC3E}">
        <p14:creationId xmlns:p14="http://schemas.microsoft.com/office/powerpoint/2010/main" val="108144797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96B387-E9CB-4E56-B00A-8CC964A32E0A}" type="datetimeFigureOut">
              <a:rPr lang="es-CL" smtClean="0"/>
              <a:t>08-06-20</a:t>
            </a:fld>
            <a:endParaRPr lang="es-CL"/>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B323B8-4A40-46DA-9BCD-03A49822508E}" type="slidenum">
              <a:rPr lang="es-CL" smtClean="0"/>
              <a:t>‹Nr.›</a:t>
            </a:fld>
            <a:endParaRPr lang="es-CL"/>
          </a:p>
        </p:txBody>
      </p:sp>
    </p:spTree>
    <p:extLst>
      <p:ext uri="{BB962C8B-B14F-4D97-AF65-F5344CB8AC3E}">
        <p14:creationId xmlns:p14="http://schemas.microsoft.com/office/powerpoint/2010/main" val="30880953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1.png"/><Relationship Id="rId5" Type="http://schemas.openxmlformats.org/officeDocument/2006/relationships/image" Target="../media/image2.png"/><Relationship Id="rId1" Type="http://schemas.microsoft.com/office/2007/relationships/media" Target="../media/media1.m4a"/><Relationship Id="rId2" Type="http://schemas.openxmlformats.org/officeDocument/2006/relationships/audio" Target="../media/media1.m4a"/></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1.png"/><Relationship Id="rId5" Type="http://schemas.openxmlformats.org/officeDocument/2006/relationships/image" Target="../media/image2.png"/><Relationship Id="rId1" Type="http://schemas.microsoft.com/office/2007/relationships/media" Target="../media/media2.m4a"/><Relationship Id="rId2" Type="http://schemas.openxmlformats.org/officeDocument/2006/relationships/audio" Target="../media/media2.m4a"/></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1.png"/><Relationship Id="rId5" Type="http://schemas.openxmlformats.org/officeDocument/2006/relationships/image" Target="../media/image2.png"/><Relationship Id="rId1" Type="http://schemas.microsoft.com/office/2007/relationships/media" Target="../media/media3.m4a"/><Relationship Id="rId2" Type="http://schemas.openxmlformats.org/officeDocument/2006/relationships/audio" Target="../media/media3.m4a"/></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1.png"/><Relationship Id="rId5" Type="http://schemas.openxmlformats.org/officeDocument/2006/relationships/image" Target="../media/image2.png"/><Relationship Id="rId1" Type="http://schemas.microsoft.com/office/2007/relationships/media" Target="../media/media4.m4a"/><Relationship Id="rId2" Type="http://schemas.openxmlformats.org/officeDocument/2006/relationships/audio" Target="../media/media4.m4a"/></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1.png"/><Relationship Id="rId5" Type="http://schemas.openxmlformats.org/officeDocument/2006/relationships/image" Target="../media/image3.png"/><Relationship Id="rId6" Type="http://schemas.openxmlformats.org/officeDocument/2006/relationships/image" Target="../media/image2.png"/><Relationship Id="rId1" Type="http://schemas.microsoft.com/office/2007/relationships/media" Target="../media/media5.m4a"/><Relationship Id="rId2" Type="http://schemas.openxmlformats.org/officeDocument/2006/relationships/audio" Target="../media/media5.m4a"/></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1.png"/><Relationship Id="rId5" Type="http://schemas.openxmlformats.org/officeDocument/2006/relationships/image" Target="../media/image2.png"/><Relationship Id="rId1" Type="http://schemas.microsoft.com/office/2007/relationships/media" Target="../media/media6.m4a"/><Relationship Id="rId2" Type="http://schemas.openxmlformats.org/officeDocument/2006/relationships/audio" Target="../media/media6.m4a"/></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1.png"/><Relationship Id="rId5" Type="http://schemas.openxmlformats.org/officeDocument/2006/relationships/image" Target="../media/image4.png"/><Relationship Id="rId6" Type="http://schemas.openxmlformats.org/officeDocument/2006/relationships/image" Target="../media/image2.png"/><Relationship Id="rId1" Type="http://schemas.microsoft.com/office/2007/relationships/media" Target="../media/media7.m4a"/><Relationship Id="rId2" Type="http://schemas.openxmlformats.org/officeDocument/2006/relationships/audio" Target="../media/media7.m4a"/></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1.png"/><Relationship Id="rId5" Type="http://schemas.openxmlformats.org/officeDocument/2006/relationships/image" Target="../media/image2.png"/><Relationship Id="rId1" Type="http://schemas.microsoft.com/office/2007/relationships/media" Target="../media/media8.m4a"/><Relationship Id="rId2" Type="http://schemas.openxmlformats.org/officeDocument/2006/relationships/audio" Target="../media/media8.m4a"/></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2" name="Rectangle 191">
            <a:extLst>
              <a:ext uri="{FF2B5EF4-FFF2-40B4-BE49-F238E27FC236}">
                <a16:creationId xmlns="" xmlns:a16="http://schemas.microsoft.com/office/drawing/2014/main" id="{90E784B7-BC6B-4C87-8A29-0B7E049522A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3" name="Arc 192">
            <a:extLst>
              <a:ext uri="{FF2B5EF4-FFF2-40B4-BE49-F238E27FC236}">
                <a16:creationId xmlns="" xmlns:a16="http://schemas.microsoft.com/office/drawing/2014/main" id="{129A6924-D08B-45DD-8219-D130D09CE56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8490427" y="683791"/>
            <a:ext cx="2987899" cy="2987899"/>
          </a:xfrm>
          <a:prstGeom prst="arc">
            <a:avLst>
              <a:gd name="adj1" fmla="val 16200000"/>
              <a:gd name="adj2" fmla="val 2120553"/>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ítulo 1">
            <a:extLst>
              <a:ext uri="{FF2B5EF4-FFF2-40B4-BE49-F238E27FC236}">
                <a16:creationId xmlns="" xmlns:a16="http://schemas.microsoft.com/office/drawing/2014/main" id="{709FBBB4-786F-466E-85BB-7312DF3FB6BA}"/>
              </a:ext>
            </a:extLst>
          </p:cNvPr>
          <p:cNvSpPr>
            <a:spLocks noGrp="1"/>
          </p:cNvSpPr>
          <p:nvPr>
            <p:ph type="ctrTitle"/>
          </p:nvPr>
        </p:nvSpPr>
        <p:spPr>
          <a:xfrm>
            <a:off x="3701574" y="643467"/>
            <a:ext cx="7846959" cy="2542843"/>
          </a:xfrm>
        </p:spPr>
        <p:txBody>
          <a:bodyPr>
            <a:normAutofit/>
          </a:bodyPr>
          <a:lstStyle/>
          <a:p>
            <a:r>
              <a:rPr lang="es-MX" sz="5400" b="1" dirty="0">
                <a:latin typeface="+mn-lt"/>
              </a:rPr>
              <a:t>       FILOSOFÍA 3°MEDIO</a:t>
            </a:r>
            <a:br>
              <a:rPr lang="es-MX" sz="5400" b="1" dirty="0">
                <a:latin typeface="+mn-lt"/>
              </a:rPr>
            </a:br>
            <a:r>
              <a:rPr lang="es-MX" sz="5400" b="1" dirty="0">
                <a:latin typeface="+mn-lt"/>
              </a:rPr>
              <a:t>(DPTO. FILOSOFÍA L-1  2020)</a:t>
            </a:r>
            <a:endParaRPr lang="es-CL" sz="5400" b="1" dirty="0">
              <a:latin typeface="+mn-lt"/>
            </a:endParaRPr>
          </a:p>
        </p:txBody>
      </p:sp>
      <p:sp>
        <p:nvSpPr>
          <p:cNvPr id="3" name="Subtítulo 2">
            <a:extLst>
              <a:ext uri="{FF2B5EF4-FFF2-40B4-BE49-F238E27FC236}">
                <a16:creationId xmlns="" xmlns:a16="http://schemas.microsoft.com/office/drawing/2014/main" id="{E3B59D27-F08A-4F62-8D74-6C351F85BBBE}"/>
              </a:ext>
            </a:extLst>
          </p:cNvPr>
          <p:cNvSpPr>
            <a:spLocks noGrp="1"/>
          </p:cNvSpPr>
          <p:nvPr>
            <p:ph type="subTitle" idx="1"/>
          </p:nvPr>
        </p:nvSpPr>
        <p:spPr>
          <a:xfrm>
            <a:off x="3581400" y="3671690"/>
            <a:ext cx="7967133" cy="2532618"/>
          </a:xfrm>
        </p:spPr>
        <p:txBody>
          <a:bodyPr>
            <a:normAutofit/>
          </a:bodyPr>
          <a:lstStyle/>
          <a:p>
            <a:r>
              <a:rPr lang="es-MX" sz="3600" b="1" dirty="0"/>
              <a:t>UNIDAD II: LA REALIDAD, EL CAMBIO Y EL SENTIDO DE LA VIDA </a:t>
            </a:r>
            <a:endParaRPr lang="es-MX" b="1" dirty="0"/>
          </a:p>
        </p:txBody>
      </p:sp>
      <p:pic>
        <p:nvPicPr>
          <p:cNvPr id="1026" name="Picture 2" descr="Liceo n.º 1 Javiera Carrera - Wikipedia, la enciclopedia libre">
            <a:extLst>
              <a:ext uri="{FF2B5EF4-FFF2-40B4-BE49-F238E27FC236}">
                <a16:creationId xmlns="" xmlns:a16="http://schemas.microsoft.com/office/drawing/2014/main" id="{3558FCCE-E9F0-4F2B-861E-31ED3D39703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 b="5558"/>
          <a:stretch/>
        </p:blipFill>
        <p:spPr bwMode="auto">
          <a:xfrm>
            <a:off x="804118" y="779000"/>
            <a:ext cx="1848413" cy="1854821"/>
          </a:xfrm>
          <a:custGeom>
            <a:avLst/>
            <a:gdLst/>
            <a:ahLst/>
            <a:cxnLst/>
            <a:rect l="l" t="t" r="r" b="b"/>
            <a:pathLst>
              <a:path w="4048125" h="4048125">
                <a:moveTo>
                  <a:pt x="65094" y="0"/>
                </a:moveTo>
                <a:lnTo>
                  <a:pt x="3983031" y="0"/>
                </a:lnTo>
                <a:cubicBezTo>
                  <a:pt x="4018981" y="0"/>
                  <a:pt x="4048125" y="29144"/>
                  <a:pt x="4048125" y="65094"/>
                </a:cubicBezTo>
                <a:lnTo>
                  <a:pt x="4048125" y="3983031"/>
                </a:lnTo>
                <a:cubicBezTo>
                  <a:pt x="4048125" y="4018981"/>
                  <a:pt x="4018981" y="4048125"/>
                  <a:pt x="3983031" y="4048125"/>
                </a:cubicBezTo>
                <a:lnTo>
                  <a:pt x="65094" y="4048125"/>
                </a:lnTo>
                <a:cubicBezTo>
                  <a:pt x="29144" y="4048125"/>
                  <a:pt x="0" y="4018981"/>
                  <a:pt x="0" y="3983031"/>
                </a:cubicBezTo>
                <a:lnTo>
                  <a:pt x="0" y="65094"/>
                </a:lnTo>
                <a:cubicBezTo>
                  <a:pt x="0" y="29144"/>
                  <a:pt x="29144" y="0"/>
                  <a:pt x="65094" y="0"/>
                </a:cubicBezTo>
                <a:close/>
              </a:path>
            </a:pathLst>
          </a:custGeom>
          <a:noFill/>
          <a:extLst>
            <a:ext uri="{909E8E84-426E-40DD-AFC4-6F175D3DCCD1}">
              <a14:hiddenFill xmlns:a14="http://schemas.microsoft.com/office/drawing/2010/main">
                <a:solidFill>
                  <a:srgbClr val="FFFFFF"/>
                </a:solidFill>
              </a14:hiddenFill>
            </a:ext>
          </a:extLst>
        </p:spPr>
      </p:pic>
      <p:sp>
        <p:nvSpPr>
          <p:cNvPr id="194" name="Oval 193">
            <a:extLst>
              <a:ext uri="{FF2B5EF4-FFF2-40B4-BE49-F238E27FC236}">
                <a16:creationId xmlns="" xmlns:a16="http://schemas.microsoft.com/office/drawing/2014/main" id="{78DE83AE-C7A1-4B59-BEAD-E07C527756E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089439" y="2387841"/>
            <a:ext cx="491961" cy="49196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5" name="Rectangle 194">
            <a:extLst>
              <a:ext uri="{FF2B5EF4-FFF2-40B4-BE49-F238E27FC236}">
                <a16:creationId xmlns="" xmlns:a16="http://schemas.microsoft.com/office/drawing/2014/main" id="{01B0AB56-1C73-492F-9E03-DF7B546AFCE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816484" y="3190391"/>
            <a:ext cx="784976" cy="784976"/>
          </a:xfrm>
          <a:prstGeom prst="rect">
            <a:avLst/>
          </a:prstGeom>
          <a:noFill/>
          <a:ln w="127000">
            <a:solidFill>
              <a:schemeClr val="accent6"/>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Sonido grabado">
            <a:hlinkClick r:id="" action="ppaction://media"/>
            <a:extLst>
              <a:ext uri="{FF2B5EF4-FFF2-40B4-BE49-F238E27FC236}">
                <a16:creationId xmlns="" xmlns:a16="http://schemas.microsoft.com/office/drawing/2014/main" id="{979508EF-4829-4FB8-BD81-E6EB2232663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60952" y="3184525"/>
            <a:ext cx="487363" cy="487363"/>
          </a:xfrm>
          <a:prstGeom prst="rect">
            <a:avLst/>
          </a:prstGeom>
        </p:spPr>
      </p:pic>
    </p:spTree>
    <p:extLst>
      <p:ext uri="{BB962C8B-B14F-4D97-AF65-F5344CB8AC3E}">
        <p14:creationId xmlns:p14="http://schemas.microsoft.com/office/powerpoint/2010/main" val="833260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7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709FBBB4-786F-466E-85BB-7312DF3FB6BA}"/>
              </a:ext>
            </a:extLst>
          </p:cNvPr>
          <p:cNvSpPr>
            <a:spLocks noGrp="1"/>
          </p:cNvSpPr>
          <p:nvPr>
            <p:ph type="ctrTitle"/>
          </p:nvPr>
        </p:nvSpPr>
        <p:spPr>
          <a:xfrm>
            <a:off x="1524000" y="794084"/>
            <a:ext cx="9144000" cy="540501"/>
          </a:xfrm>
        </p:spPr>
        <p:txBody>
          <a:bodyPr>
            <a:normAutofit fontScale="90000"/>
          </a:bodyPr>
          <a:lstStyle/>
          <a:p>
            <a:r>
              <a:rPr lang="es-MX" sz="4000" b="1" dirty="0">
                <a:latin typeface="+mn-lt"/>
              </a:rPr>
              <a:t>FILOSOFÍA 3°MEDIO </a:t>
            </a:r>
            <a:r>
              <a:rPr lang="es-MX" sz="2700" b="1" dirty="0">
                <a:latin typeface="+mn-lt"/>
              </a:rPr>
              <a:t>(DPTO. FILOSOFÍA L-1  2020)</a:t>
            </a:r>
            <a:endParaRPr lang="es-CL" sz="2700" b="1" dirty="0">
              <a:latin typeface="+mn-lt"/>
            </a:endParaRPr>
          </a:p>
        </p:txBody>
      </p:sp>
      <p:sp>
        <p:nvSpPr>
          <p:cNvPr id="3" name="Subtítulo 2">
            <a:extLst>
              <a:ext uri="{FF2B5EF4-FFF2-40B4-BE49-F238E27FC236}">
                <a16:creationId xmlns="" xmlns:a16="http://schemas.microsoft.com/office/drawing/2014/main" id="{E3B59D27-F08A-4F62-8D74-6C351F85BBBE}"/>
              </a:ext>
            </a:extLst>
          </p:cNvPr>
          <p:cNvSpPr>
            <a:spLocks noGrp="1"/>
          </p:cNvSpPr>
          <p:nvPr>
            <p:ph type="subTitle" idx="1"/>
          </p:nvPr>
        </p:nvSpPr>
        <p:spPr>
          <a:xfrm>
            <a:off x="1006642" y="1334584"/>
            <a:ext cx="10178716" cy="4729331"/>
          </a:xfrm>
        </p:spPr>
        <p:txBody>
          <a:bodyPr/>
          <a:lstStyle/>
          <a:p>
            <a:r>
              <a:rPr lang="es-MX" b="1" dirty="0"/>
              <a:t>UNIDAD II:</a:t>
            </a:r>
            <a:r>
              <a:rPr lang="es-MX" b="1" dirty="0">
                <a:solidFill>
                  <a:prstClr val="black"/>
                </a:solidFill>
              </a:rPr>
              <a:t> LA REALIDAD, EL CAMBIO Y EL SENTIDO DE LA VIDA </a:t>
            </a:r>
            <a:endParaRPr lang="es-MX" b="1" dirty="0"/>
          </a:p>
          <a:p>
            <a:pPr algn="just">
              <a:lnSpc>
                <a:spcPct val="150000"/>
              </a:lnSpc>
            </a:pPr>
            <a:r>
              <a:rPr lang="es-MX" sz="3200" dirty="0"/>
              <a:t>OBJETIVO DE APRENDIZAJE: OA 3 Formular preguntas filosóficas referidas al ser y la naturaleza de la realidad que sean significativas para su vida, considerando conceptos y teorías ontológicas fundamentales. </a:t>
            </a:r>
            <a:endParaRPr lang="es-CL" sz="3200" dirty="0"/>
          </a:p>
        </p:txBody>
      </p:sp>
      <p:pic>
        <p:nvPicPr>
          <p:cNvPr id="1026" name="Picture 2" descr="Liceo n.º 1 Javiera Carrera - Wikipedia, la enciclopedia libre">
            <a:extLst>
              <a:ext uri="{FF2B5EF4-FFF2-40B4-BE49-F238E27FC236}">
                <a16:creationId xmlns="" xmlns:a16="http://schemas.microsoft.com/office/drawing/2014/main" id="{3558FCCE-E9F0-4F2B-861E-31ED3D3970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784890"/>
            <a:ext cx="517358" cy="549693"/>
          </a:xfrm>
          <a:prstGeom prst="rect">
            <a:avLst/>
          </a:prstGeom>
          <a:noFill/>
          <a:extLst>
            <a:ext uri="{909E8E84-426E-40DD-AFC4-6F175D3DCCD1}">
              <a14:hiddenFill xmlns:a14="http://schemas.microsoft.com/office/drawing/2010/main">
                <a:solidFill>
                  <a:srgbClr val="FFFFFF"/>
                </a:solidFill>
              </a14:hiddenFill>
            </a:ext>
          </a:extLst>
        </p:spPr>
      </p:pic>
      <p:pic>
        <p:nvPicPr>
          <p:cNvPr id="4" name="Sonido grabado">
            <a:hlinkClick r:id="" action="ppaction://media"/>
            <a:extLst>
              <a:ext uri="{FF2B5EF4-FFF2-40B4-BE49-F238E27FC236}">
                <a16:creationId xmlns="" xmlns:a16="http://schemas.microsoft.com/office/drawing/2014/main" id="{67092CF2-D860-4EDF-B9D2-48C898BDF27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526101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70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709FBBB4-786F-466E-85BB-7312DF3FB6BA}"/>
              </a:ext>
            </a:extLst>
          </p:cNvPr>
          <p:cNvSpPr>
            <a:spLocks noGrp="1"/>
          </p:cNvSpPr>
          <p:nvPr>
            <p:ph type="ctrTitle"/>
          </p:nvPr>
        </p:nvSpPr>
        <p:spPr>
          <a:xfrm>
            <a:off x="1524000" y="794084"/>
            <a:ext cx="9144000" cy="540501"/>
          </a:xfrm>
        </p:spPr>
        <p:txBody>
          <a:bodyPr>
            <a:normAutofit fontScale="90000"/>
          </a:bodyPr>
          <a:lstStyle/>
          <a:p>
            <a:r>
              <a:rPr lang="es-MX" sz="4000" b="1" dirty="0">
                <a:latin typeface="+mn-lt"/>
              </a:rPr>
              <a:t>FILOSOFÍA 3° MEDIO </a:t>
            </a:r>
            <a:r>
              <a:rPr lang="es-MX" sz="2700" b="1" dirty="0">
                <a:latin typeface="+mn-lt"/>
              </a:rPr>
              <a:t>(DPTO. FILOSOFÍA L-1  2020)</a:t>
            </a:r>
            <a:endParaRPr lang="es-CL" sz="2700" b="1" dirty="0">
              <a:latin typeface="+mn-lt"/>
            </a:endParaRPr>
          </a:p>
        </p:txBody>
      </p:sp>
      <p:sp>
        <p:nvSpPr>
          <p:cNvPr id="3" name="Subtítulo 2">
            <a:extLst>
              <a:ext uri="{FF2B5EF4-FFF2-40B4-BE49-F238E27FC236}">
                <a16:creationId xmlns="" xmlns:a16="http://schemas.microsoft.com/office/drawing/2014/main" id="{E3B59D27-F08A-4F62-8D74-6C351F85BBBE}"/>
              </a:ext>
            </a:extLst>
          </p:cNvPr>
          <p:cNvSpPr>
            <a:spLocks noGrp="1"/>
          </p:cNvSpPr>
          <p:nvPr>
            <p:ph type="subTitle" idx="1"/>
          </p:nvPr>
        </p:nvSpPr>
        <p:spPr>
          <a:xfrm>
            <a:off x="1006642" y="1372032"/>
            <a:ext cx="10178716" cy="4188830"/>
          </a:xfrm>
        </p:spPr>
        <p:txBody>
          <a:bodyPr>
            <a:normAutofit/>
          </a:bodyPr>
          <a:lstStyle/>
          <a:p>
            <a:r>
              <a:rPr lang="es-MX" b="1" dirty="0"/>
              <a:t>UNIDAD II: LA REALIDAD, EL CAMBIO Y EL SENTIDO DE LA VIDA </a:t>
            </a:r>
          </a:p>
          <a:p>
            <a:pPr algn="just"/>
            <a:r>
              <a:rPr lang="es-MX" dirty="0"/>
              <a:t>Temas:    </a:t>
            </a:r>
          </a:p>
          <a:p>
            <a:pPr algn="just"/>
            <a:r>
              <a:rPr lang="es-CL" sz="2800" b="1" dirty="0"/>
              <a:t>ONTOLOGÍA: </a:t>
            </a:r>
          </a:p>
          <a:p>
            <a:pPr marL="342900" indent="-342900" algn="just">
              <a:buFont typeface="Arial" panose="020B0604020202020204" pitchFamily="34" charset="0"/>
              <a:buChar char="•"/>
            </a:pPr>
            <a:r>
              <a:rPr lang="es-CL" sz="2800" dirty="0"/>
              <a:t>Estudio del ser en cuanto ser</a:t>
            </a:r>
            <a:r>
              <a:rPr lang="es-MX" sz="2800" dirty="0"/>
              <a:t>.</a:t>
            </a:r>
          </a:p>
          <a:p>
            <a:pPr marL="342900" indent="-342900" algn="just">
              <a:buFont typeface="Arial" panose="020B0604020202020204" pitchFamily="34" charset="0"/>
              <a:buChar char="•"/>
            </a:pPr>
            <a:r>
              <a:rPr lang="es-MX" sz="2800" dirty="0"/>
              <a:t>Es la parte de la Metafísica que trata del ser en general y de sus propiedades transcendentales. </a:t>
            </a:r>
          </a:p>
          <a:p>
            <a:pPr marL="342900" indent="-342900" algn="just">
              <a:buFont typeface="Arial" panose="020B0604020202020204" pitchFamily="34" charset="0"/>
              <a:buChar char="•"/>
            </a:pPr>
            <a:r>
              <a:rPr lang="es-MX" sz="2800" dirty="0"/>
              <a:t>Es el estudio del ser y de su esencia. </a:t>
            </a:r>
          </a:p>
          <a:p>
            <a:pPr algn="just"/>
            <a:endParaRPr lang="es-MX" sz="2800" dirty="0"/>
          </a:p>
          <a:p>
            <a:pPr algn="just"/>
            <a:endParaRPr lang="es-CL" dirty="0"/>
          </a:p>
        </p:txBody>
      </p:sp>
      <p:pic>
        <p:nvPicPr>
          <p:cNvPr id="4" name="Picture 2" descr="Liceo n.º 1 Javiera Carrera - Wikipedia, la enciclopedia libre">
            <a:extLst>
              <a:ext uri="{FF2B5EF4-FFF2-40B4-BE49-F238E27FC236}">
                <a16:creationId xmlns="" xmlns:a16="http://schemas.microsoft.com/office/drawing/2014/main" id="{088AA931-08AB-49C1-97BB-8EA69F6038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784890"/>
            <a:ext cx="543951" cy="577948"/>
          </a:xfrm>
          <a:prstGeom prst="rect">
            <a:avLst/>
          </a:prstGeom>
          <a:noFill/>
          <a:extLst>
            <a:ext uri="{909E8E84-426E-40DD-AFC4-6F175D3DCCD1}">
              <a14:hiddenFill xmlns:a14="http://schemas.microsoft.com/office/drawing/2010/main">
                <a:solidFill>
                  <a:srgbClr val="FFFFFF"/>
                </a:solidFill>
              </a14:hiddenFill>
            </a:ext>
          </a:extLst>
        </p:spPr>
      </p:pic>
      <p:pic>
        <p:nvPicPr>
          <p:cNvPr id="5" name="Sonido grabado">
            <a:hlinkClick r:id="" action="ppaction://media"/>
            <a:extLst>
              <a:ext uri="{FF2B5EF4-FFF2-40B4-BE49-F238E27FC236}">
                <a16:creationId xmlns="" xmlns:a16="http://schemas.microsoft.com/office/drawing/2014/main" id="{FB40E698-541C-41FE-B4B7-1E47A9A3BD4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030057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12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709FBBB4-786F-466E-85BB-7312DF3FB6BA}"/>
              </a:ext>
            </a:extLst>
          </p:cNvPr>
          <p:cNvSpPr>
            <a:spLocks noGrp="1"/>
          </p:cNvSpPr>
          <p:nvPr>
            <p:ph type="ctrTitle"/>
          </p:nvPr>
        </p:nvSpPr>
        <p:spPr>
          <a:xfrm>
            <a:off x="1524000" y="794084"/>
            <a:ext cx="9144000" cy="540501"/>
          </a:xfrm>
        </p:spPr>
        <p:txBody>
          <a:bodyPr>
            <a:normAutofit fontScale="90000"/>
          </a:bodyPr>
          <a:lstStyle/>
          <a:p>
            <a:r>
              <a:rPr lang="es-MX" sz="4000" b="1" dirty="0">
                <a:latin typeface="+mn-lt"/>
              </a:rPr>
              <a:t>FILOSOFÍA 3° MEDIO </a:t>
            </a:r>
            <a:r>
              <a:rPr lang="es-MX" sz="2700" b="1" dirty="0">
                <a:latin typeface="+mn-lt"/>
              </a:rPr>
              <a:t>(DPTO. FILOSOFÍA L-1  2020)</a:t>
            </a:r>
            <a:endParaRPr lang="es-CL" sz="2700" b="1" dirty="0">
              <a:latin typeface="+mn-lt"/>
            </a:endParaRPr>
          </a:p>
        </p:txBody>
      </p:sp>
      <p:sp>
        <p:nvSpPr>
          <p:cNvPr id="3" name="Subtítulo 2">
            <a:extLst>
              <a:ext uri="{FF2B5EF4-FFF2-40B4-BE49-F238E27FC236}">
                <a16:creationId xmlns="" xmlns:a16="http://schemas.microsoft.com/office/drawing/2014/main" id="{E3B59D27-F08A-4F62-8D74-6C351F85BBBE}"/>
              </a:ext>
            </a:extLst>
          </p:cNvPr>
          <p:cNvSpPr>
            <a:spLocks noGrp="1"/>
          </p:cNvSpPr>
          <p:nvPr>
            <p:ph type="subTitle" idx="1"/>
          </p:nvPr>
        </p:nvSpPr>
        <p:spPr>
          <a:xfrm>
            <a:off x="1119184" y="1540844"/>
            <a:ext cx="10178716" cy="4188830"/>
          </a:xfrm>
        </p:spPr>
        <p:txBody>
          <a:bodyPr/>
          <a:lstStyle/>
          <a:p>
            <a:r>
              <a:rPr lang="es-MX" b="1" dirty="0"/>
              <a:t>UNIDAD II: LA REALIDAD, EL CAMBIO Y EL SENTIDO DE LA VIDA </a:t>
            </a:r>
          </a:p>
          <a:p>
            <a:endParaRPr lang="es-MX" b="1" dirty="0"/>
          </a:p>
          <a:p>
            <a:pPr algn="l"/>
            <a:r>
              <a:rPr lang="es-MX" sz="2800" dirty="0"/>
              <a:t>La palabra  ontología empezó a usarse a  comienzos del siglo XVII con Rudolf </a:t>
            </a:r>
            <a:r>
              <a:rPr lang="es-MX" sz="2800" dirty="0" err="1"/>
              <a:t>Goclenius</a:t>
            </a:r>
            <a:r>
              <a:rPr lang="es-MX" sz="2800" dirty="0"/>
              <a:t>, como “filosofía de ente". </a:t>
            </a:r>
          </a:p>
          <a:p>
            <a:pPr algn="l"/>
            <a:r>
              <a:rPr lang="es-MX" sz="2800" dirty="0"/>
              <a:t>Designaba el estudio de todas las cuestiones relacionadas con el conocimiento de los tipos supremos de los entes. </a:t>
            </a:r>
          </a:p>
          <a:p>
            <a:pPr algn="l"/>
            <a:r>
              <a:rPr lang="es-MX" sz="2800" dirty="0"/>
              <a:t>Martín Heidegger en la época contemporánea reconoce una "ontología fundamental", su objetivo es descubrir el fundamento de la existencia. </a:t>
            </a:r>
          </a:p>
        </p:txBody>
      </p:sp>
      <p:pic>
        <p:nvPicPr>
          <p:cNvPr id="4" name="Picture 2" descr="Liceo n.º 1 Javiera Carrera - Wikipedia, la enciclopedia libre">
            <a:extLst>
              <a:ext uri="{FF2B5EF4-FFF2-40B4-BE49-F238E27FC236}">
                <a16:creationId xmlns="" xmlns:a16="http://schemas.microsoft.com/office/drawing/2014/main" id="{088AA931-08AB-49C1-97BB-8EA69F6038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784890"/>
            <a:ext cx="543951" cy="577948"/>
          </a:xfrm>
          <a:prstGeom prst="rect">
            <a:avLst/>
          </a:prstGeom>
          <a:noFill/>
          <a:extLst>
            <a:ext uri="{909E8E84-426E-40DD-AFC4-6F175D3DCCD1}">
              <a14:hiddenFill xmlns:a14="http://schemas.microsoft.com/office/drawing/2010/main">
                <a:solidFill>
                  <a:srgbClr val="FFFFFF"/>
                </a:solidFill>
              </a14:hiddenFill>
            </a:ext>
          </a:extLst>
        </p:spPr>
      </p:pic>
      <p:pic>
        <p:nvPicPr>
          <p:cNvPr id="5" name="Sonido grabado">
            <a:hlinkClick r:id="" action="ppaction://media"/>
            <a:extLst>
              <a:ext uri="{FF2B5EF4-FFF2-40B4-BE49-F238E27FC236}">
                <a16:creationId xmlns="" xmlns:a16="http://schemas.microsoft.com/office/drawing/2014/main" id="{A6A6CE36-CC5C-4361-ADCB-5A3005B2BCB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9184" y="1569097"/>
            <a:ext cx="487363" cy="487363"/>
          </a:xfrm>
          <a:prstGeom prst="rect">
            <a:avLst/>
          </a:prstGeom>
        </p:spPr>
      </p:pic>
    </p:spTree>
    <p:extLst>
      <p:ext uri="{BB962C8B-B14F-4D97-AF65-F5344CB8AC3E}">
        <p14:creationId xmlns:p14="http://schemas.microsoft.com/office/powerpoint/2010/main" val="2228281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08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709FBBB4-786F-466E-85BB-7312DF3FB6BA}"/>
              </a:ext>
            </a:extLst>
          </p:cNvPr>
          <p:cNvSpPr>
            <a:spLocks noGrp="1"/>
          </p:cNvSpPr>
          <p:nvPr>
            <p:ph type="ctrTitle"/>
          </p:nvPr>
        </p:nvSpPr>
        <p:spPr>
          <a:xfrm>
            <a:off x="1524000" y="794084"/>
            <a:ext cx="9144000" cy="540501"/>
          </a:xfrm>
        </p:spPr>
        <p:txBody>
          <a:bodyPr>
            <a:normAutofit fontScale="90000"/>
          </a:bodyPr>
          <a:lstStyle/>
          <a:p>
            <a:r>
              <a:rPr lang="es-MX" sz="4000" b="1" dirty="0">
                <a:latin typeface="+mn-lt"/>
              </a:rPr>
              <a:t>FILOSOFÍA 3° MEDIO </a:t>
            </a:r>
            <a:r>
              <a:rPr lang="es-MX" sz="2700" b="1" dirty="0">
                <a:latin typeface="+mn-lt"/>
              </a:rPr>
              <a:t>(DPTO. FILOSOFÍA L-1  2020)</a:t>
            </a:r>
            <a:endParaRPr lang="es-CL" sz="2700" b="1" dirty="0">
              <a:latin typeface="+mn-lt"/>
            </a:endParaRPr>
          </a:p>
        </p:txBody>
      </p:sp>
      <p:sp>
        <p:nvSpPr>
          <p:cNvPr id="3" name="Subtítulo 2">
            <a:extLst>
              <a:ext uri="{FF2B5EF4-FFF2-40B4-BE49-F238E27FC236}">
                <a16:creationId xmlns="" xmlns:a16="http://schemas.microsoft.com/office/drawing/2014/main" id="{E3B59D27-F08A-4F62-8D74-6C351F85BBBE}"/>
              </a:ext>
            </a:extLst>
          </p:cNvPr>
          <p:cNvSpPr>
            <a:spLocks noGrp="1"/>
          </p:cNvSpPr>
          <p:nvPr>
            <p:ph type="subTitle" idx="1"/>
          </p:nvPr>
        </p:nvSpPr>
        <p:spPr>
          <a:xfrm>
            <a:off x="1006642" y="1372032"/>
            <a:ext cx="10178716" cy="4188830"/>
          </a:xfrm>
        </p:spPr>
        <p:txBody>
          <a:bodyPr>
            <a:normAutofit/>
          </a:bodyPr>
          <a:lstStyle/>
          <a:p>
            <a:r>
              <a:rPr lang="es-MX" b="1" dirty="0"/>
              <a:t>UNIDAD II: LA REALIDAD, EL CAMBIO Y EL SENTIDO DE LA VIDA </a:t>
            </a:r>
          </a:p>
          <a:p>
            <a:r>
              <a:rPr lang="es-MX" b="1" dirty="0"/>
              <a:t>PLATON (429-374 a.C. Atenas)</a:t>
            </a:r>
          </a:p>
          <a:p>
            <a:endParaRPr lang="es-MX" b="1" dirty="0"/>
          </a:p>
          <a:p>
            <a:endParaRPr lang="es-MX" b="1" dirty="0"/>
          </a:p>
          <a:p>
            <a:endParaRPr lang="es-MX" b="1" dirty="0"/>
          </a:p>
        </p:txBody>
      </p:sp>
      <p:pic>
        <p:nvPicPr>
          <p:cNvPr id="4" name="Picture 2" descr="Liceo n.º 1 Javiera Carrera - Wikipedia, la enciclopedia libre">
            <a:extLst>
              <a:ext uri="{FF2B5EF4-FFF2-40B4-BE49-F238E27FC236}">
                <a16:creationId xmlns="" xmlns:a16="http://schemas.microsoft.com/office/drawing/2014/main" id="{088AA931-08AB-49C1-97BB-8EA69F6038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784890"/>
            <a:ext cx="543951" cy="577948"/>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a:extLst>
              <a:ext uri="{FF2B5EF4-FFF2-40B4-BE49-F238E27FC236}">
                <a16:creationId xmlns="" xmlns:a16="http://schemas.microsoft.com/office/drawing/2014/main" id="{5AD29A56-37D5-42DD-8CD7-BA4F67A831CC}"/>
              </a:ext>
            </a:extLst>
          </p:cNvPr>
          <p:cNvPicPr>
            <a:picLocks noChangeAspect="1"/>
          </p:cNvPicPr>
          <p:nvPr/>
        </p:nvPicPr>
        <p:blipFill>
          <a:blip r:embed="rId5"/>
          <a:stretch>
            <a:fillRect/>
          </a:stretch>
        </p:blipFill>
        <p:spPr>
          <a:xfrm>
            <a:off x="860060" y="2156193"/>
            <a:ext cx="2187939" cy="2545613"/>
          </a:xfrm>
          <a:prstGeom prst="rect">
            <a:avLst/>
          </a:prstGeom>
        </p:spPr>
      </p:pic>
      <p:sp>
        <p:nvSpPr>
          <p:cNvPr id="6" name="Rectángulo 5">
            <a:extLst>
              <a:ext uri="{FF2B5EF4-FFF2-40B4-BE49-F238E27FC236}">
                <a16:creationId xmlns="" xmlns:a16="http://schemas.microsoft.com/office/drawing/2014/main" id="{5B831523-41EA-4A9C-AB2C-D4B43AAF7950}"/>
              </a:ext>
            </a:extLst>
          </p:cNvPr>
          <p:cNvSpPr/>
          <p:nvPr/>
        </p:nvSpPr>
        <p:spPr>
          <a:xfrm>
            <a:off x="3047999" y="2124222"/>
            <a:ext cx="7348025" cy="2841034"/>
          </a:xfrm>
          <a:prstGeom prst="rect">
            <a:avLst/>
          </a:prstGeom>
        </p:spPr>
        <p:txBody>
          <a:bodyPr wrap="square">
            <a:spAutoFit/>
          </a:bodyPr>
          <a:lstStyle/>
          <a:p>
            <a:pPr algn="just">
              <a:lnSpc>
                <a:spcPct val="107000"/>
              </a:lnSpc>
              <a:spcAft>
                <a:spcPts val="800"/>
              </a:spcAft>
            </a:pPr>
            <a:r>
              <a:rPr lang="es-MX" sz="2400" dirty="0">
                <a:latin typeface="Calibri" panose="020F0502020204030204" pitchFamily="34" charset="0"/>
                <a:ea typeface="Calibri" panose="020F0502020204030204" pitchFamily="34" charset="0"/>
                <a:cs typeface="Calibri" panose="020F0502020204030204" pitchFamily="34" charset="0"/>
              </a:rPr>
              <a:t>Platón nació en el seno de la aristocracia griega. Demostró un interés por el arte, la literatura, política y filosofía. Fundó la Academia en donde se estudiaba ciencias como astronomía, biología, matemáticas, teoría política y filosofía. Desarrolló la célebre Teoría de las Ideas, donde expone su concepto de realidad. Murió en Atenas alrededor del 374 a.C.</a:t>
            </a:r>
            <a:endParaRPr lang="es-CL" sz="2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7" name="Sonido grabado">
            <a:hlinkClick r:id="" action="ppaction://media"/>
            <a:extLst>
              <a:ext uri="{FF2B5EF4-FFF2-40B4-BE49-F238E27FC236}">
                <a16:creationId xmlns="" xmlns:a16="http://schemas.microsoft.com/office/drawing/2014/main" id="{C3FF93CA-2AEC-4AA8-82C1-F6BF2783892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4262188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09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709FBBB4-786F-466E-85BB-7312DF3FB6BA}"/>
              </a:ext>
            </a:extLst>
          </p:cNvPr>
          <p:cNvSpPr>
            <a:spLocks noGrp="1"/>
          </p:cNvSpPr>
          <p:nvPr>
            <p:ph type="ctrTitle"/>
          </p:nvPr>
        </p:nvSpPr>
        <p:spPr>
          <a:xfrm>
            <a:off x="1524000" y="794084"/>
            <a:ext cx="9144000" cy="540501"/>
          </a:xfrm>
        </p:spPr>
        <p:txBody>
          <a:bodyPr>
            <a:normAutofit fontScale="90000"/>
          </a:bodyPr>
          <a:lstStyle/>
          <a:p>
            <a:r>
              <a:rPr lang="es-MX" sz="4000" b="1" dirty="0">
                <a:latin typeface="+mn-lt"/>
              </a:rPr>
              <a:t>FILOSOFÍA 3° MEDIO </a:t>
            </a:r>
            <a:r>
              <a:rPr lang="es-MX" sz="2700" b="1" dirty="0">
                <a:latin typeface="+mn-lt"/>
              </a:rPr>
              <a:t>(DPTO. FILOSOFÍA L-1  2020)</a:t>
            </a:r>
            <a:endParaRPr lang="es-CL" sz="2700" b="1" dirty="0">
              <a:latin typeface="+mn-lt"/>
            </a:endParaRPr>
          </a:p>
        </p:txBody>
      </p:sp>
      <p:sp>
        <p:nvSpPr>
          <p:cNvPr id="3" name="Subtítulo 2">
            <a:extLst>
              <a:ext uri="{FF2B5EF4-FFF2-40B4-BE49-F238E27FC236}">
                <a16:creationId xmlns="" xmlns:a16="http://schemas.microsoft.com/office/drawing/2014/main" id="{E3B59D27-F08A-4F62-8D74-6C351F85BBBE}"/>
              </a:ext>
            </a:extLst>
          </p:cNvPr>
          <p:cNvSpPr>
            <a:spLocks noGrp="1"/>
          </p:cNvSpPr>
          <p:nvPr>
            <p:ph type="subTitle" idx="1"/>
          </p:nvPr>
        </p:nvSpPr>
        <p:spPr>
          <a:xfrm>
            <a:off x="1006642" y="1334585"/>
            <a:ext cx="10178716" cy="4366954"/>
          </a:xfrm>
        </p:spPr>
        <p:txBody>
          <a:bodyPr/>
          <a:lstStyle/>
          <a:p>
            <a:r>
              <a:rPr lang="es-MX" b="1" dirty="0"/>
              <a:t>UNIDAD II: LA REALIDAD, EL CAMBIO Y EL SENTIDO DE LA VIDA</a:t>
            </a:r>
          </a:p>
          <a:p>
            <a:r>
              <a:rPr lang="es-MX" b="1" dirty="0"/>
              <a:t>ALEGORÍA O MITO DE LA CAVERNA</a:t>
            </a:r>
          </a:p>
          <a:p>
            <a:pPr algn="l"/>
            <a:r>
              <a:rPr lang="es-MX" sz="2800" b="1" dirty="0"/>
              <a:t> </a:t>
            </a:r>
            <a:r>
              <a:rPr lang="es-MX" sz="2800" dirty="0">
                <a:latin typeface="Calibri" panose="020F0502020204030204" pitchFamily="34" charset="0"/>
                <a:ea typeface="Calibri" panose="020F0502020204030204" pitchFamily="34" charset="0"/>
              </a:rPr>
              <a:t>Plantea la situación de hombres encadenados en una caverna detrás de una pared. No conocen otra realidad más que esa. Siempre mirado una sola pared en donde se proyectan sombras gracias a una hoguera que ilumina y hombres que manipula estas figuras, considerando lo que ven como real. </a:t>
            </a:r>
          </a:p>
          <a:p>
            <a:pPr algn="l"/>
            <a:r>
              <a:rPr lang="es-MX" sz="2800" dirty="0">
                <a:latin typeface="Calibri" panose="020F0502020204030204" pitchFamily="34" charset="0"/>
                <a:ea typeface="Calibri" panose="020F0502020204030204" pitchFamily="34" charset="0"/>
              </a:rPr>
              <a:t>Sin embargo, uno de ellos se libera hasta salir de la caverna y ver el mundo exterior  lo que considera como un mundo superior. Vuelve a buscar a los demás con la necesidad de mostrarle lo que es real.</a:t>
            </a:r>
            <a:endParaRPr lang="es-MX" sz="2800" b="1" dirty="0"/>
          </a:p>
        </p:txBody>
      </p:sp>
      <p:pic>
        <p:nvPicPr>
          <p:cNvPr id="4" name="Picture 2" descr="Liceo n.º 1 Javiera Carrera - Wikipedia, la enciclopedia libre">
            <a:extLst>
              <a:ext uri="{FF2B5EF4-FFF2-40B4-BE49-F238E27FC236}">
                <a16:creationId xmlns="" xmlns:a16="http://schemas.microsoft.com/office/drawing/2014/main" id="{088AA931-08AB-49C1-97BB-8EA69F6038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784890"/>
            <a:ext cx="543951" cy="577948"/>
          </a:xfrm>
          <a:prstGeom prst="rect">
            <a:avLst/>
          </a:prstGeom>
          <a:noFill/>
          <a:extLst>
            <a:ext uri="{909E8E84-426E-40DD-AFC4-6F175D3DCCD1}">
              <a14:hiddenFill xmlns:a14="http://schemas.microsoft.com/office/drawing/2010/main">
                <a:solidFill>
                  <a:srgbClr val="FFFFFF"/>
                </a:solidFill>
              </a14:hiddenFill>
            </a:ext>
          </a:extLst>
        </p:spPr>
      </p:pic>
      <p:pic>
        <p:nvPicPr>
          <p:cNvPr id="5" name="Sonido grabado">
            <a:hlinkClick r:id="" action="ppaction://media"/>
            <a:extLst>
              <a:ext uri="{FF2B5EF4-FFF2-40B4-BE49-F238E27FC236}">
                <a16:creationId xmlns="" xmlns:a16="http://schemas.microsoft.com/office/drawing/2014/main" id="{044E2C02-2F11-4AFA-A198-C637B19CCF7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196874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85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709FBBB4-786F-466E-85BB-7312DF3FB6BA}"/>
              </a:ext>
            </a:extLst>
          </p:cNvPr>
          <p:cNvSpPr>
            <a:spLocks noGrp="1"/>
          </p:cNvSpPr>
          <p:nvPr>
            <p:ph type="ctrTitle"/>
          </p:nvPr>
        </p:nvSpPr>
        <p:spPr>
          <a:xfrm>
            <a:off x="1524000" y="794084"/>
            <a:ext cx="9144000" cy="540501"/>
          </a:xfrm>
        </p:spPr>
        <p:txBody>
          <a:bodyPr>
            <a:normAutofit fontScale="90000"/>
          </a:bodyPr>
          <a:lstStyle/>
          <a:p>
            <a:r>
              <a:rPr lang="es-MX" sz="4000" b="1" dirty="0">
                <a:latin typeface="+mn-lt"/>
              </a:rPr>
              <a:t>FILOSOFÍA 3° MEDIO </a:t>
            </a:r>
            <a:r>
              <a:rPr lang="es-MX" sz="2700" b="1" dirty="0">
                <a:latin typeface="+mn-lt"/>
              </a:rPr>
              <a:t>(DPTO. FILOSOFÍA L-1  2020)</a:t>
            </a:r>
            <a:endParaRPr lang="es-CL" sz="2700" b="1" dirty="0">
              <a:latin typeface="+mn-lt"/>
            </a:endParaRPr>
          </a:p>
        </p:txBody>
      </p:sp>
      <p:sp>
        <p:nvSpPr>
          <p:cNvPr id="3" name="Subtítulo 2">
            <a:extLst>
              <a:ext uri="{FF2B5EF4-FFF2-40B4-BE49-F238E27FC236}">
                <a16:creationId xmlns="" xmlns:a16="http://schemas.microsoft.com/office/drawing/2014/main" id="{E3B59D27-F08A-4F62-8D74-6C351F85BBBE}"/>
              </a:ext>
            </a:extLst>
          </p:cNvPr>
          <p:cNvSpPr>
            <a:spLocks noGrp="1"/>
          </p:cNvSpPr>
          <p:nvPr>
            <p:ph type="subTitle" idx="1"/>
          </p:nvPr>
        </p:nvSpPr>
        <p:spPr>
          <a:xfrm>
            <a:off x="1006642" y="1372032"/>
            <a:ext cx="10178716" cy="4188830"/>
          </a:xfrm>
        </p:spPr>
        <p:txBody>
          <a:bodyPr/>
          <a:lstStyle/>
          <a:p>
            <a:r>
              <a:rPr lang="es-MX" b="1" dirty="0"/>
              <a:t>UNIDAD II: LA REALIDAD, EL CAMBIO Y EL SENTIDO DE LA VIDA</a:t>
            </a:r>
          </a:p>
          <a:p>
            <a:r>
              <a:rPr lang="es-MX" b="1" dirty="0"/>
              <a:t>MITO DE LA CAVERNA </a:t>
            </a:r>
          </a:p>
        </p:txBody>
      </p:sp>
      <p:pic>
        <p:nvPicPr>
          <p:cNvPr id="4" name="Picture 2" descr="Liceo n.º 1 Javiera Carrera - Wikipedia, la enciclopedia libre">
            <a:extLst>
              <a:ext uri="{FF2B5EF4-FFF2-40B4-BE49-F238E27FC236}">
                <a16:creationId xmlns="" xmlns:a16="http://schemas.microsoft.com/office/drawing/2014/main" id="{088AA931-08AB-49C1-97BB-8EA69F6038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784890"/>
            <a:ext cx="543951" cy="577948"/>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a:extLst>
              <a:ext uri="{FF2B5EF4-FFF2-40B4-BE49-F238E27FC236}">
                <a16:creationId xmlns="" xmlns:a16="http://schemas.microsoft.com/office/drawing/2014/main" id="{7604B47D-6B4F-46CE-BD22-37C37E726900}"/>
              </a:ext>
            </a:extLst>
          </p:cNvPr>
          <p:cNvPicPr>
            <a:picLocks noChangeAspect="1"/>
          </p:cNvPicPr>
          <p:nvPr/>
        </p:nvPicPr>
        <p:blipFill>
          <a:blip r:embed="rId5"/>
          <a:stretch>
            <a:fillRect/>
          </a:stretch>
        </p:blipFill>
        <p:spPr>
          <a:xfrm>
            <a:off x="3227854" y="2757268"/>
            <a:ext cx="5736292" cy="3014609"/>
          </a:xfrm>
          <a:prstGeom prst="rect">
            <a:avLst/>
          </a:prstGeom>
        </p:spPr>
      </p:pic>
      <p:pic>
        <p:nvPicPr>
          <p:cNvPr id="5" name="Sonido grabado">
            <a:hlinkClick r:id="" action="ppaction://media"/>
            <a:extLst>
              <a:ext uri="{FF2B5EF4-FFF2-40B4-BE49-F238E27FC236}">
                <a16:creationId xmlns="" xmlns:a16="http://schemas.microsoft.com/office/drawing/2014/main" id="{30431D2A-E639-4F0C-B25E-2086DFF7E4F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968427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08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709FBBB4-786F-466E-85BB-7312DF3FB6BA}"/>
              </a:ext>
            </a:extLst>
          </p:cNvPr>
          <p:cNvSpPr>
            <a:spLocks noGrp="1"/>
          </p:cNvSpPr>
          <p:nvPr>
            <p:ph type="ctrTitle"/>
          </p:nvPr>
        </p:nvSpPr>
        <p:spPr>
          <a:xfrm>
            <a:off x="1524000" y="794084"/>
            <a:ext cx="9144000" cy="540501"/>
          </a:xfrm>
        </p:spPr>
        <p:txBody>
          <a:bodyPr>
            <a:normAutofit fontScale="90000"/>
          </a:bodyPr>
          <a:lstStyle/>
          <a:p>
            <a:r>
              <a:rPr lang="es-MX" sz="4000" b="1" dirty="0">
                <a:latin typeface="+mn-lt"/>
              </a:rPr>
              <a:t>FILOSOFÍA 3° MEDIO </a:t>
            </a:r>
            <a:r>
              <a:rPr lang="es-MX" sz="2700" b="1" dirty="0">
                <a:latin typeface="+mn-lt"/>
              </a:rPr>
              <a:t>(DPTO. FILOSOFÍA L-1  2020)</a:t>
            </a:r>
            <a:endParaRPr lang="es-CL" sz="2700" b="1" dirty="0">
              <a:latin typeface="+mn-lt"/>
            </a:endParaRPr>
          </a:p>
        </p:txBody>
      </p:sp>
      <p:sp>
        <p:nvSpPr>
          <p:cNvPr id="3" name="Subtítulo 2">
            <a:extLst>
              <a:ext uri="{FF2B5EF4-FFF2-40B4-BE49-F238E27FC236}">
                <a16:creationId xmlns="" xmlns:a16="http://schemas.microsoft.com/office/drawing/2014/main" id="{E3B59D27-F08A-4F62-8D74-6C351F85BBBE}"/>
              </a:ext>
            </a:extLst>
          </p:cNvPr>
          <p:cNvSpPr>
            <a:spLocks noGrp="1"/>
          </p:cNvSpPr>
          <p:nvPr>
            <p:ph type="subTitle" idx="1"/>
          </p:nvPr>
        </p:nvSpPr>
        <p:spPr>
          <a:xfrm>
            <a:off x="1006642" y="1372032"/>
            <a:ext cx="10178716" cy="4188830"/>
          </a:xfrm>
        </p:spPr>
        <p:txBody>
          <a:bodyPr/>
          <a:lstStyle/>
          <a:p>
            <a:r>
              <a:rPr lang="es-MX" b="1" dirty="0"/>
              <a:t>UNIDAD II: LA REALIDAD, EL CAMBIO Y EL SENTIDO DE LA VIDA</a:t>
            </a:r>
          </a:p>
          <a:p>
            <a:pPr algn="just">
              <a:lnSpc>
                <a:spcPct val="107000"/>
              </a:lnSpc>
              <a:spcAft>
                <a:spcPts val="800"/>
              </a:spcAft>
            </a:pPr>
            <a:r>
              <a:rPr lang="es-MX" b="1" dirty="0"/>
              <a:t> </a:t>
            </a:r>
            <a:r>
              <a:rPr lang="es-MX" dirty="0">
                <a:latin typeface="Calibri" panose="020F0502020204030204" pitchFamily="34" charset="0"/>
                <a:ea typeface="Calibri" panose="020F0502020204030204" pitchFamily="34" charset="0"/>
                <a:cs typeface="Calibri" panose="020F0502020204030204" pitchFamily="34" charset="0"/>
              </a:rPr>
              <a:t>Según Platón la realidad está conformada por dos mundos:</a:t>
            </a:r>
            <a:endParaRPr lang="es-CL"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mj-lt"/>
              <a:buAutoNum type="alphaLcPeriod"/>
            </a:pPr>
            <a:r>
              <a:rPr lang="es-MX" b="1" dirty="0">
                <a:latin typeface="Calibri" panose="020F0502020204030204" pitchFamily="34" charset="0"/>
                <a:ea typeface="Calibri" panose="020F0502020204030204" pitchFamily="34" charset="0"/>
                <a:cs typeface="Calibri" panose="020F0502020204030204" pitchFamily="34" charset="0"/>
              </a:rPr>
              <a:t>Un mundo sensible</a:t>
            </a:r>
            <a:r>
              <a:rPr lang="es-MX" dirty="0">
                <a:latin typeface="Calibri" panose="020F0502020204030204" pitchFamily="34" charset="0"/>
                <a:ea typeface="Calibri" panose="020F0502020204030204" pitchFamily="34" charset="0"/>
                <a:cs typeface="Calibri" panose="020F0502020204030204" pitchFamily="34" charset="0"/>
              </a:rPr>
              <a:t> es el mundo físico donde percibimos las cosas, donde tenemos acceso a través de los sentidos de la opinión y de la apariencia, es una ilusión, una copia de la realidad. </a:t>
            </a:r>
            <a:endParaRPr lang="es-CL"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mj-lt"/>
              <a:buAutoNum type="alphaLcPeriod"/>
            </a:pPr>
            <a:r>
              <a:rPr lang="es-MX" b="1" dirty="0">
                <a:latin typeface="Calibri" panose="020F0502020204030204" pitchFamily="34" charset="0"/>
                <a:ea typeface="Calibri" panose="020F0502020204030204" pitchFamily="34" charset="0"/>
                <a:cs typeface="Calibri" panose="020F0502020204030204" pitchFamily="34" charset="0"/>
              </a:rPr>
              <a:t>Un mundo inteligible</a:t>
            </a:r>
            <a:r>
              <a:rPr lang="es-MX" dirty="0">
                <a:latin typeface="Calibri" panose="020F0502020204030204" pitchFamily="34" charset="0"/>
                <a:ea typeface="Calibri" panose="020F0502020204030204" pitchFamily="34" charset="0"/>
                <a:cs typeface="Calibri" panose="020F0502020204030204" pitchFamily="34" charset="0"/>
              </a:rPr>
              <a:t> es el mundo real, donde conviven las cosas universales, eternas y que están más allá del tiempo y el espacio, es un mundo perdurable y constante. La única manera de acceder a la realidad y a la verdad es a través de la razón.</a:t>
            </a:r>
            <a:endParaRPr lang="es-CL" dirty="0">
              <a:latin typeface="Calibri" panose="020F0502020204030204" pitchFamily="34" charset="0"/>
              <a:ea typeface="Calibri" panose="020F0502020204030204" pitchFamily="34" charset="0"/>
              <a:cs typeface="Times New Roman" panose="02020603050405020304" pitchFamily="18" charset="0"/>
            </a:endParaRPr>
          </a:p>
          <a:p>
            <a:endParaRPr lang="es-MX" b="1" dirty="0"/>
          </a:p>
        </p:txBody>
      </p:sp>
      <p:pic>
        <p:nvPicPr>
          <p:cNvPr id="4" name="Picture 2" descr="Liceo n.º 1 Javiera Carrera - Wikipedia, la enciclopedia libre">
            <a:extLst>
              <a:ext uri="{FF2B5EF4-FFF2-40B4-BE49-F238E27FC236}">
                <a16:creationId xmlns="" xmlns:a16="http://schemas.microsoft.com/office/drawing/2014/main" id="{088AA931-08AB-49C1-97BB-8EA69F6038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784890"/>
            <a:ext cx="543951" cy="577948"/>
          </a:xfrm>
          <a:prstGeom prst="rect">
            <a:avLst/>
          </a:prstGeom>
          <a:noFill/>
          <a:extLst>
            <a:ext uri="{909E8E84-426E-40DD-AFC4-6F175D3DCCD1}">
              <a14:hiddenFill xmlns:a14="http://schemas.microsoft.com/office/drawing/2010/main">
                <a:solidFill>
                  <a:srgbClr val="FFFFFF"/>
                </a:solidFill>
              </a14:hiddenFill>
            </a:ext>
          </a:extLst>
        </p:spPr>
      </p:pic>
      <p:pic>
        <p:nvPicPr>
          <p:cNvPr id="5" name="Sonido grabado">
            <a:hlinkClick r:id="" action="ppaction://media"/>
            <a:extLst>
              <a:ext uri="{FF2B5EF4-FFF2-40B4-BE49-F238E27FC236}">
                <a16:creationId xmlns="" xmlns:a16="http://schemas.microsoft.com/office/drawing/2014/main" id="{47568C84-E649-4C8D-B7C9-22F3A1AD081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298296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26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Tema de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docProps/app.xml><?xml version="1.0" encoding="utf-8"?>
<Properties xmlns="http://schemas.openxmlformats.org/officeDocument/2006/extended-properties" xmlns:vt="http://schemas.openxmlformats.org/officeDocument/2006/docPropsVTypes">
  <TotalTime>211</TotalTime>
  <Words>603</Words>
  <Application>Microsoft Macintosh PowerPoint</Application>
  <PresentationFormat>Panorámica</PresentationFormat>
  <Paragraphs>36</Paragraphs>
  <Slides>8</Slides>
  <Notes>0</Notes>
  <HiddenSlides>0</HiddenSlides>
  <MMClips>8</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8</vt:i4>
      </vt:variant>
    </vt:vector>
  </HeadingPairs>
  <TitlesOfParts>
    <vt:vector size="13" baseType="lpstr">
      <vt:lpstr>Arial</vt:lpstr>
      <vt:lpstr>Calibri</vt:lpstr>
      <vt:lpstr>Calibri Light</vt:lpstr>
      <vt:lpstr>Times New Roman</vt:lpstr>
      <vt:lpstr>Office Theme</vt:lpstr>
      <vt:lpstr>       FILOSOFÍA 3°MEDIO (DPTO. FILOSOFÍA L-1  2020)</vt:lpstr>
      <vt:lpstr>FILOSOFÍA 3°MEDIO (DPTO. FILOSOFÍA L-1  2020)</vt:lpstr>
      <vt:lpstr>FILOSOFÍA 3° MEDIO (DPTO. FILOSOFÍA L-1  2020)</vt:lpstr>
      <vt:lpstr>FILOSOFÍA 3° MEDIO (DPTO. FILOSOFÍA L-1  2020)</vt:lpstr>
      <vt:lpstr>FILOSOFÍA 3° MEDIO (DPTO. FILOSOFÍA L-1  2020)</vt:lpstr>
      <vt:lpstr>FILOSOFÍA 3° MEDIO (DPTO. FILOSOFÍA L-1  2020)</vt:lpstr>
      <vt:lpstr>FILOSOFÍA 3° MEDIO (DPTO. FILOSOFÍA L-1  2020)</vt:lpstr>
      <vt:lpstr>FILOSOFÍA 3° MEDIO (DPTO. FILOSOFÍA L-1  2020)</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FILOSOFÍA POLÍTICA   (DPTO. FILOSOFÍA L-1  2020)</dc:title>
  <dc:creator>Miriam Graham</dc:creator>
  <cp:lastModifiedBy>Andrea Céspedes</cp:lastModifiedBy>
  <cp:revision>13</cp:revision>
  <dcterms:created xsi:type="dcterms:W3CDTF">2020-05-25T21:01:35Z</dcterms:created>
  <dcterms:modified xsi:type="dcterms:W3CDTF">2020-06-08T15:06:30Z</dcterms:modified>
</cp:coreProperties>
</file>