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1" r:id="rId2"/>
    <p:sldMasterId id="2147483703" r:id="rId3"/>
    <p:sldMasterId id="2147483715" r:id="rId4"/>
    <p:sldMasterId id="2147483772" r:id="rId5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71" r:id="rId15"/>
    <p:sldId id="272" r:id="rId16"/>
    <p:sldId id="273" r:id="rId17"/>
    <p:sldId id="270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7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30394-3E46-4986-856C-331CDC702874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ED3BDA-5A64-42A4-B2A5-2E23D63E76C3}">
      <dgm:prSet/>
      <dgm:spPr/>
      <dgm:t>
        <a:bodyPr/>
        <a:lstStyle/>
        <a:p>
          <a:r>
            <a:rPr lang="es-CL" dirty="0"/>
            <a:t>Son compuestos que presentan un elevado punto de fusión como consecuencia de la reacción de su metal con el oxígeno. </a:t>
          </a:r>
          <a:endParaRPr lang="en-US" dirty="0"/>
        </a:p>
      </dgm:t>
    </dgm:pt>
    <dgm:pt modelId="{17DD61E3-D52B-4DF9-AB91-DDABAC8589AC}" type="parTrans" cxnId="{880BDBD1-F825-4F5D-BD7A-28A46CC95CBC}">
      <dgm:prSet/>
      <dgm:spPr/>
      <dgm:t>
        <a:bodyPr/>
        <a:lstStyle/>
        <a:p>
          <a:endParaRPr lang="en-US"/>
        </a:p>
      </dgm:t>
    </dgm:pt>
    <dgm:pt modelId="{62EB39C0-F6C2-4FF3-BA51-1430230B02A3}" type="sibTrans" cxnId="{880BDBD1-F825-4F5D-BD7A-28A46CC95CBC}">
      <dgm:prSet/>
      <dgm:spPr/>
      <dgm:t>
        <a:bodyPr/>
        <a:lstStyle/>
        <a:p>
          <a:endParaRPr lang="en-US"/>
        </a:p>
      </dgm:t>
    </dgm:pt>
    <dgm:pt modelId="{7C0DC213-48D0-4045-9423-CB1C89A2EBB8}">
      <dgm:prSet/>
      <dgm:spPr/>
      <dgm:t>
        <a:bodyPr/>
        <a:lstStyle/>
        <a:p>
          <a:r>
            <a:rPr lang="es-CL" dirty="0"/>
            <a:t>Por tanto al combinarse el </a:t>
          </a:r>
          <a:r>
            <a:rPr lang="es-CL" u="sng" dirty="0"/>
            <a:t>metal</a:t>
          </a:r>
          <a:r>
            <a:rPr lang="es-CL" dirty="0"/>
            <a:t> en forma de </a:t>
          </a:r>
          <a:r>
            <a:rPr lang="es-CL" u="sng" dirty="0"/>
            <a:t>Catión</a:t>
          </a:r>
          <a:r>
            <a:rPr lang="es-CL" dirty="0"/>
            <a:t>, con el </a:t>
          </a:r>
          <a:r>
            <a:rPr lang="es-CL" u="sng" dirty="0"/>
            <a:t>O</a:t>
          </a:r>
          <a:r>
            <a:rPr lang="es-CL" u="sng" noProof="0" dirty="0"/>
            <a:t>xígeno</a:t>
          </a:r>
          <a:r>
            <a:rPr lang="es-CL" dirty="0"/>
            <a:t> en forma de </a:t>
          </a:r>
          <a:r>
            <a:rPr lang="es-CL" u="sng" dirty="0"/>
            <a:t>Anión</a:t>
          </a:r>
          <a:r>
            <a:rPr lang="es-CL" dirty="0"/>
            <a:t>, se forma el denominado </a:t>
          </a:r>
          <a:r>
            <a:rPr lang="es-CL" u="sng" dirty="0"/>
            <a:t>ÓXIDO METÁLICO</a:t>
          </a:r>
          <a:r>
            <a:rPr lang="es-CL" dirty="0"/>
            <a:t> o </a:t>
          </a:r>
          <a:r>
            <a:rPr lang="es-CL" u="sng" dirty="0"/>
            <a:t>BÁSICO</a:t>
          </a:r>
          <a:r>
            <a:rPr lang="es-CL" dirty="0"/>
            <a:t>.</a:t>
          </a:r>
          <a:endParaRPr lang="en-US" dirty="0"/>
        </a:p>
      </dgm:t>
    </dgm:pt>
    <dgm:pt modelId="{CC28D373-2C59-4190-B3E7-DAB6EDD00947}" type="parTrans" cxnId="{D694D86D-BACE-47B8-A014-F4BC89335594}">
      <dgm:prSet/>
      <dgm:spPr/>
      <dgm:t>
        <a:bodyPr/>
        <a:lstStyle/>
        <a:p>
          <a:endParaRPr lang="en-US"/>
        </a:p>
      </dgm:t>
    </dgm:pt>
    <dgm:pt modelId="{40DBCBB8-706B-4BB9-8CE6-28BD50B81117}" type="sibTrans" cxnId="{D694D86D-BACE-47B8-A014-F4BC89335594}">
      <dgm:prSet/>
      <dgm:spPr/>
      <dgm:t>
        <a:bodyPr/>
        <a:lstStyle/>
        <a:p>
          <a:endParaRPr lang="en-US"/>
        </a:p>
      </dgm:t>
    </dgm:pt>
    <dgm:pt modelId="{B4DE548C-DD6D-4324-A2A3-D9C11A1E4D23}" type="pres">
      <dgm:prSet presAssocID="{34330394-3E46-4986-856C-331CDC702874}" presName="linear" presStyleCnt="0">
        <dgm:presLayoutVars>
          <dgm:animLvl val="lvl"/>
          <dgm:resizeHandles val="exact"/>
        </dgm:presLayoutVars>
      </dgm:prSet>
      <dgm:spPr/>
    </dgm:pt>
    <dgm:pt modelId="{95B1FA31-043E-4E1F-B874-C6A57F597CD6}" type="pres">
      <dgm:prSet presAssocID="{9EED3BDA-5A64-42A4-B2A5-2E23D63E76C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E31F05-D7FF-4F94-A206-854D3D9448C7}" type="pres">
      <dgm:prSet presAssocID="{62EB39C0-F6C2-4FF3-BA51-1430230B02A3}" presName="spacer" presStyleCnt="0"/>
      <dgm:spPr/>
    </dgm:pt>
    <dgm:pt modelId="{7F2A994F-09A6-45CC-BDFD-6E5F42F128B2}" type="pres">
      <dgm:prSet presAssocID="{7C0DC213-48D0-4045-9423-CB1C89A2EBB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02E723C-E43E-42FD-A847-DD2FBDF3CB73}" type="presOf" srcId="{7C0DC213-48D0-4045-9423-CB1C89A2EBB8}" destId="{7F2A994F-09A6-45CC-BDFD-6E5F42F128B2}" srcOrd="0" destOrd="0" presId="urn:microsoft.com/office/officeart/2005/8/layout/vList2"/>
    <dgm:cxn modelId="{D694D86D-BACE-47B8-A014-F4BC89335594}" srcId="{34330394-3E46-4986-856C-331CDC702874}" destId="{7C0DC213-48D0-4045-9423-CB1C89A2EBB8}" srcOrd="1" destOrd="0" parTransId="{CC28D373-2C59-4190-B3E7-DAB6EDD00947}" sibTransId="{40DBCBB8-706B-4BB9-8CE6-28BD50B81117}"/>
    <dgm:cxn modelId="{A2E17B73-4CE3-4B63-9945-A2ABA17F1165}" type="presOf" srcId="{34330394-3E46-4986-856C-331CDC702874}" destId="{B4DE548C-DD6D-4324-A2A3-D9C11A1E4D23}" srcOrd="0" destOrd="0" presId="urn:microsoft.com/office/officeart/2005/8/layout/vList2"/>
    <dgm:cxn modelId="{563A18B5-189A-4E0C-BF6C-8D61CC5A9309}" type="presOf" srcId="{9EED3BDA-5A64-42A4-B2A5-2E23D63E76C3}" destId="{95B1FA31-043E-4E1F-B874-C6A57F597CD6}" srcOrd="0" destOrd="0" presId="urn:microsoft.com/office/officeart/2005/8/layout/vList2"/>
    <dgm:cxn modelId="{880BDBD1-F825-4F5D-BD7A-28A46CC95CBC}" srcId="{34330394-3E46-4986-856C-331CDC702874}" destId="{9EED3BDA-5A64-42A4-B2A5-2E23D63E76C3}" srcOrd="0" destOrd="0" parTransId="{17DD61E3-D52B-4DF9-AB91-DDABAC8589AC}" sibTransId="{62EB39C0-F6C2-4FF3-BA51-1430230B02A3}"/>
    <dgm:cxn modelId="{34ED681D-C4EA-49FD-987B-87045E4FEA6E}" type="presParOf" srcId="{B4DE548C-DD6D-4324-A2A3-D9C11A1E4D23}" destId="{95B1FA31-043E-4E1F-B874-C6A57F597CD6}" srcOrd="0" destOrd="0" presId="urn:microsoft.com/office/officeart/2005/8/layout/vList2"/>
    <dgm:cxn modelId="{C87E2170-3332-48A5-AFE6-3478BFFEFC70}" type="presParOf" srcId="{B4DE548C-DD6D-4324-A2A3-D9C11A1E4D23}" destId="{AAE31F05-D7FF-4F94-A206-854D3D9448C7}" srcOrd="1" destOrd="0" presId="urn:microsoft.com/office/officeart/2005/8/layout/vList2"/>
    <dgm:cxn modelId="{430DBD40-A25A-451E-A270-C9EF6B960662}" type="presParOf" srcId="{B4DE548C-DD6D-4324-A2A3-D9C11A1E4D23}" destId="{7F2A994F-09A6-45CC-BDFD-6E5F42F128B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D073BD-FE74-4B01-8093-4E59A8067BA8}" type="doc">
      <dgm:prSet loTypeId="urn:microsoft.com/office/officeart/2005/8/layout/chevron1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1A431B-5107-44AC-9B9D-651C4C9D45DD}">
      <dgm:prSet/>
      <dgm:spPr/>
      <dgm:t>
        <a:bodyPr/>
        <a:lstStyle/>
        <a:p>
          <a:r>
            <a:rPr lang="es-CL" dirty="0"/>
            <a:t>El estado de oxidación (EDO) es la cantidad de electrones que un átomo adquiere o cede en una combinación química para así alcanzar estabilidad</a:t>
          </a:r>
          <a:endParaRPr lang="en-US" dirty="0"/>
        </a:p>
      </dgm:t>
    </dgm:pt>
    <dgm:pt modelId="{807E4CA8-9DBB-4CC1-9CD2-4A982CD0CEF5}" type="parTrans" cxnId="{CB8C2A00-B230-4F2A-A11A-ACE60B01E0C1}">
      <dgm:prSet/>
      <dgm:spPr/>
      <dgm:t>
        <a:bodyPr/>
        <a:lstStyle/>
        <a:p>
          <a:endParaRPr lang="en-US"/>
        </a:p>
      </dgm:t>
    </dgm:pt>
    <dgm:pt modelId="{5FD4EEE0-446B-43F2-A3FD-95C69233F7D0}" type="sibTrans" cxnId="{CB8C2A00-B230-4F2A-A11A-ACE60B01E0C1}">
      <dgm:prSet/>
      <dgm:spPr/>
      <dgm:t>
        <a:bodyPr/>
        <a:lstStyle/>
        <a:p>
          <a:endParaRPr lang="en-US"/>
        </a:p>
      </dgm:t>
    </dgm:pt>
    <dgm:pt modelId="{B92C02FA-A4C2-4149-900D-809CECD31B22}">
      <dgm:prSet/>
      <dgm:spPr/>
      <dgm:t>
        <a:bodyPr/>
        <a:lstStyle/>
        <a:p>
          <a:r>
            <a:rPr lang="es-CL" dirty="0"/>
            <a:t>Ej.: Ca</a:t>
          </a:r>
          <a:r>
            <a:rPr lang="es-CL" baseline="30000" dirty="0"/>
            <a:t>+2</a:t>
          </a:r>
          <a:r>
            <a:rPr lang="es-CL" baseline="0" dirty="0"/>
            <a:t> </a:t>
          </a:r>
          <a:r>
            <a:rPr lang="es-CL" dirty="0"/>
            <a:t>K</a:t>
          </a:r>
          <a:r>
            <a:rPr lang="es-CL" baseline="30000" dirty="0"/>
            <a:t>+1</a:t>
          </a:r>
          <a:r>
            <a:rPr lang="es-CL" dirty="0"/>
            <a:t> O</a:t>
          </a:r>
          <a:r>
            <a:rPr lang="es-CL" baseline="30000" dirty="0"/>
            <a:t>-2</a:t>
          </a:r>
          <a:r>
            <a:rPr lang="es-CL" dirty="0"/>
            <a:t> Al</a:t>
          </a:r>
          <a:r>
            <a:rPr lang="es-CL" baseline="30000" dirty="0"/>
            <a:t>+3 </a:t>
          </a:r>
        </a:p>
        <a:p>
          <a:r>
            <a:rPr lang="es-CL" dirty="0"/>
            <a:t>Pb</a:t>
          </a:r>
          <a:r>
            <a:rPr lang="es-CL" baseline="30000" dirty="0"/>
            <a:t>+2, +4</a:t>
          </a:r>
          <a:r>
            <a:rPr lang="es-CL" dirty="0"/>
            <a:t> etc.  </a:t>
          </a:r>
          <a:endParaRPr lang="en-US" dirty="0"/>
        </a:p>
      </dgm:t>
    </dgm:pt>
    <dgm:pt modelId="{337748A3-B33B-4F7A-83C5-DF040D637FB0}" type="parTrans" cxnId="{F5B7BDBF-721C-4014-A113-6A591FEBB045}">
      <dgm:prSet/>
      <dgm:spPr/>
      <dgm:t>
        <a:bodyPr/>
        <a:lstStyle/>
        <a:p>
          <a:endParaRPr lang="en-US"/>
        </a:p>
      </dgm:t>
    </dgm:pt>
    <dgm:pt modelId="{4D3562D4-3C51-4474-82D5-8BF1AB8BFD10}" type="sibTrans" cxnId="{F5B7BDBF-721C-4014-A113-6A591FEBB045}">
      <dgm:prSet/>
      <dgm:spPr/>
      <dgm:t>
        <a:bodyPr/>
        <a:lstStyle/>
        <a:p>
          <a:endParaRPr lang="en-US"/>
        </a:p>
      </dgm:t>
    </dgm:pt>
    <dgm:pt modelId="{FB7FE7D3-5D87-4E1A-8BFC-4BD2EDC80E38}" type="pres">
      <dgm:prSet presAssocID="{31D073BD-FE74-4B01-8093-4E59A8067BA8}" presName="Name0" presStyleCnt="0">
        <dgm:presLayoutVars>
          <dgm:dir/>
          <dgm:animLvl val="lvl"/>
          <dgm:resizeHandles val="exact"/>
        </dgm:presLayoutVars>
      </dgm:prSet>
      <dgm:spPr/>
    </dgm:pt>
    <dgm:pt modelId="{E64A7050-D785-4113-9D79-0C3D81B47135}" type="pres">
      <dgm:prSet presAssocID="{411A431B-5107-44AC-9B9D-651C4C9D45DD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4BFE90D-BD4E-46A9-AFA2-009E19F08A02}" type="pres">
      <dgm:prSet presAssocID="{5FD4EEE0-446B-43F2-A3FD-95C69233F7D0}" presName="parTxOnlySpace" presStyleCnt="0"/>
      <dgm:spPr/>
    </dgm:pt>
    <dgm:pt modelId="{14D0CE75-3248-4380-B8E0-F3ED30605316}" type="pres">
      <dgm:prSet presAssocID="{B92C02FA-A4C2-4149-900D-809CECD31B22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B8C2A00-B230-4F2A-A11A-ACE60B01E0C1}" srcId="{31D073BD-FE74-4B01-8093-4E59A8067BA8}" destId="{411A431B-5107-44AC-9B9D-651C4C9D45DD}" srcOrd="0" destOrd="0" parTransId="{807E4CA8-9DBB-4CC1-9CD2-4A982CD0CEF5}" sibTransId="{5FD4EEE0-446B-43F2-A3FD-95C69233F7D0}"/>
    <dgm:cxn modelId="{F5B7BDBF-721C-4014-A113-6A591FEBB045}" srcId="{31D073BD-FE74-4B01-8093-4E59A8067BA8}" destId="{B92C02FA-A4C2-4149-900D-809CECD31B22}" srcOrd="1" destOrd="0" parTransId="{337748A3-B33B-4F7A-83C5-DF040D637FB0}" sibTransId="{4D3562D4-3C51-4474-82D5-8BF1AB8BFD10}"/>
    <dgm:cxn modelId="{829508CF-489A-4B53-BFB4-A42C5F9C7E9D}" type="presOf" srcId="{31D073BD-FE74-4B01-8093-4E59A8067BA8}" destId="{FB7FE7D3-5D87-4E1A-8BFC-4BD2EDC80E38}" srcOrd="0" destOrd="0" presId="urn:microsoft.com/office/officeart/2005/8/layout/chevron1"/>
    <dgm:cxn modelId="{FF2404EF-2035-4D1C-B7DB-5E1F53CFA7BF}" type="presOf" srcId="{411A431B-5107-44AC-9B9D-651C4C9D45DD}" destId="{E64A7050-D785-4113-9D79-0C3D81B47135}" srcOrd="0" destOrd="0" presId="urn:microsoft.com/office/officeart/2005/8/layout/chevron1"/>
    <dgm:cxn modelId="{AB5C08F4-68FD-4AFA-9C8A-17305DA21065}" type="presOf" srcId="{B92C02FA-A4C2-4149-900D-809CECD31B22}" destId="{14D0CE75-3248-4380-B8E0-F3ED30605316}" srcOrd="0" destOrd="0" presId="urn:microsoft.com/office/officeart/2005/8/layout/chevron1"/>
    <dgm:cxn modelId="{159B6D84-3B07-40B6-9A05-509064D0D7D6}" type="presParOf" srcId="{FB7FE7D3-5D87-4E1A-8BFC-4BD2EDC80E38}" destId="{E64A7050-D785-4113-9D79-0C3D81B47135}" srcOrd="0" destOrd="0" presId="urn:microsoft.com/office/officeart/2005/8/layout/chevron1"/>
    <dgm:cxn modelId="{CD469F5B-7EB6-45C8-85DA-E0E60A1165C0}" type="presParOf" srcId="{FB7FE7D3-5D87-4E1A-8BFC-4BD2EDC80E38}" destId="{E4BFE90D-BD4E-46A9-AFA2-009E19F08A02}" srcOrd="1" destOrd="0" presId="urn:microsoft.com/office/officeart/2005/8/layout/chevron1"/>
    <dgm:cxn modelId="{C629E9E7-1C54-4095-90D5-DA4070ADCB19}" type="presParOf" srcId="{FB7FE7D3-5D87-4E1A-8BFC-4BD2EDC80E38}" destId="{14D0CE75-3248-4380-B8E0-F3ED30605316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C8F408-63EE-42AD-AE3D-EFA728827655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4E3DC1-7F97-4572-B444-5CCC2B6E54A6}">
      <dgm:prSet/>
      <dgm:spPr/>
      <dgm:t>
        <a:bodyPr/>
        <a:lstStyle/>
        <a:p>
          <a:r>
            <a:rPr lang="es-CL" dirty="0"/>
            <a:t>Fe</a:t>
          </a:r>
          <a:r>
            <a:rPr lang="es-CL" baseline="30000" dirty="0"/>
            <a:t>+3</a:t>
          </a:r>
          <a:r>
            <a:rPr lang="es-CL" dirty="0"/>
            <a:t> O</a:t>
          </a:r>
          <a:r>
            <a:rPr lang="es-CL" baseline="30000" dirty="0"/>
            <a:t>-2</a:t>
          </a:r>
          <a:r>
            <a:rPr lang="es-CL" dirty="0"/>
            <a:t>  </a:t>
          </a:r>
          <a:r>
            <a:rPr lang="es-CL" dirty="0">
              <a:sym typeface="Wingdings" panose="05000000000000000000" pitchFamily="2" charset="2"/>
            </a:rPr>
            <a:t></a:t>
          </a:r>
          <a:r>
            <a:rPr lang="es-CL" dirty="0"/>
            <a:t> Fe</a:t>
          </a:r>
          <a:r>
            <a:rPr lang="es-CL" baseline="-25000" dirty="0"/>
            <a:t>2</a:t>
          </a:r>
          <a:r>
            <a:rPr lang="es-CL" dirty="0"/>
            <a:t>O</a:t>
          </a:r>
          <a:r>
            <a:rPr lang="es-CL" baseline="-25000" dirty="0"/>
            <a:t>3 </a:t>
          </a:r>
          <a:r>
            <a:rPr lang="es-CL" dirty="0"/>
            <a:t> </a:t>
          </a:r>
        </a:p>
        <a:p>
          <a:r>
            <a:rPr lang="es-CL" u="sng" dirty="0"/>
            <a:t>Nomenclatura stock </a:t>
          </a:r>
          <a:br>
            <a:rPr lang="es-CL" dirty="0"/>
          </a:br>
          <a:r>
            <a:rPr lang="es-CL" dirty="0"/>
            <a:t>Oxido de Hierro (III) </a:t>
          </a:r>
        </a:p>
        <a:p>
          <a:r>
            <a:rPr lang="es-CL" dirty="0"/>
            <a:t> </a:t>
          </a:r>
          <a:r>
            <a:rPr lang="es-CL" u="sng" dirty="0"/>
            <a:t>Nomenclatura tradicional</a:t>
          </a:r>
          <a:r>
            <a:rPr lang="es-CL" dirty="0"/>
            <a:t> Oxido Férrico</a:t>
          </a:r>
          <a:endParaRPr lang="en-US" dirty="0"/>
        </a:p>
      </dgm:t>
    </dgm:pt>
    <dgm:pt modelId="{F3B0BDB2-AE5E-4BC8-945D-72EA9B5538C3}" type="parTrans" cxnId="{DB4DBD49-0302-4C9D-BED4-D207E72C3639}">
      <dgm:prSet/>
      <dgm:spPr/>
      <dgm:t>
        <a:bodyPr/>
        <a:lstStyle/>
        <a:p>
          <a:endParaRPr lang="en-US"/>
        </a:p>
      </dgm:t>
    </dgm:pt>
    <dgm:pt modelId="{3E27F2C2-3CF4-410A-84B7-523A9D369B67}" type="sibTrans" cxnId="{DB4DBD49-0302-4C9D-BED4-D207E72C3639}">
      <dgm:prSet/>
      <dgm:spPr/>
      <dgm:t>
        <a:bodyPr/>
        <a:lstStyle/>
        <a:p>
          <a:endParaRPr lang="en-US"/>
        </a:p>
      </dgm:t>
    </dgm:pt>
    <dgm:pt modelId="{0EDD19D6-34C1-4E0D-BEA8-FEB5268106EC}">
      <dgm:prSet/>
      <dgm:spPr/>
      <dgm:t>
        <a:bodyPr/>
        <a:lstStyle/>
        <a:p>
          <a:r>
            <a:rPr lang="es-CL" dirty="0"/>
            <a:t>Pb</a:t>
          </a:r>
          <a:r>
            <a:rPr lang="es-CL" baseline="30000" dirty="0"/>
            <a:t>+2</a:t>
          </a:r>
          <a:r>
            <a:rPr lang="es-CL" baseline="0" dirty="0"/>
            <a:t> </a:t>
          </a:r>
          <a:r>
            <a:rPr lang="es-CL" dirty="0"/>
            <a:t>O</a:t>
          </a:r>
          <a:r>
            <a:rPr lang="es-CL" baseline="30000" dirty="0"/>
            <a:t>-2</a:t>
          </a:r>
          <a:r>
            <a:rPr lang="es-CL" dirty="0"/>
            <a:t> </a:t>
          </a:r>
          <a:r>
            <a:rPr lang="es-CL" dirty="0">
              <a:sym typeface="Wingdings" panose="05000000000000000000" pitchFamily="2" charset="2"/>
            </a:rPr>
            <a:t></a:t>
          </a:r>
          <a:r>
            <a:rPr lang="es-CL" dirty="0"/>
            <a:t> Pb</a:t>
          </a:r>
          <a:r>
            <a:rPr lang="es-CL" baseline="-25000" dirty="0"/>
            <a:t>2</a:t>
          </a:r>
          <a:r>
            <a:rPr lang="es-CL" dirty="0"/>
            <a:t>O</a:t>
          </a:r>
          <a:r>
            <a:rPr lang="es-CL" baseline="-25000" dirty="0"/>
            <a:t>2</a:t>
          </a:r>
          <a:r>
            <a:rPr lang="es-CL" dirty="0"/>
            <a:t>* </a:t>
          </a:r>
          <a:r>
            <a:rPr lang="es-CL" dirty="0">
              <a:sym typeface="Wingdings" panose="05000000000000000000" pitchFamily="2" charset="2"/>
            </a:rPr>
            <a:t></a:t>
          </a:r>
          <a:r>
            <a:rPr lang="es-CL" dirty="0"/>
            <a:t> PbO </a:t>
          </a:r>
        </a:p>
        <a:p>
          <a:r>
            <a:rPr lang="es-CL" u="sng" dirty="0"/>
            <a:t>Nomenclatura Stock </a:t>
          </a:r>
          <a:br>
            <a:rPr lang="es-CL" dirty="0"/>
          </a:br>
          <a:r>
            <a:rPr lang="es-CL" dirty="0"/>
            <a:t>Oxido de Plomo (II)  </a:t>
          </a:r>
        </a:p>
        <a:p>
          <a:r>
            <a:rPr lang="es-CL" u="sng" dirty="0"/>
            <a:t>Nomenclatura Tradicional </a:t>
          </a:r>
          <a:r>
            <a:rPr lang="es-CL" dirty="0"/>
            <a:t>Oxido Plumboso </a:t>
          </a:r>
          <a:endParaRPr lang="en-US" dirty="0"/>
        </a:p>
      </dgm:t>
    </dgm:pt>
    <dgm:pt modelId="{AED92CDF-8E7E-49A2-9A10-EB13C1222934}" type="parTrans" cxnId="{85DB2B46-ADAE-44CC-892F-A28E5FAA503E}">
      <dgm:prSet/>
      <dgm:spPr/>
      <dgm:t>
        <a:bodyPr/>
        <a:lstStyle/>
        <a:p>
          <a:endParaRPr lang="en-US"/>
        </a:p>
      </dgm:t>
    </dgm:pt>
    <dgm:pt modelId="{19652000-2381-4F48-9A6A-C1369609DAFA}" type="sibTrans" cxnId="{85DB2B46-ADAE-44CC-892F-A28E5FAA503E}">
      <dgm:prSet/>
      <dgm:spPr/>
      <dgm:t>
        <a:bodyPr/>
        <a:lstStyle/>
        <a:p>
          <a:endParaRPr lang="en-US"/>
        </a:p>
      </dgm:t>
    </dgm:pt>
    <dgm:pt modelId="{3D2311B2-AFE1-405B-AB89-5C5CDC93158E}" type="pres">
      <dgm:prSet presAssocID="{BDC8F408-63EE-42AD-AE3D-EFA7288276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13EC67-75EA-446E-9693-15D5CDF40A64}" type="pres">
      <dgm:prSet presAssocID="{CE4E3DC1-7F97-4572-B444-5CCC2B6E54A6}" presName="hierRoot1" presStyleCnt="0"/>
      <dgm:spPr/>
    </dgm:pt>
    <dgm:pt modelId="{EAB00FE4-8377-4AA8-A05B-41AFB3689FC4}" type="pres">
      <dgm:prSet presAssocID="{CE4E3DC1-7F97-4572-B444-5CCC2B6E54A6}" presName="composite" presStyleCnt="0"/>
      <dgm:spPr/>
    </dgm:pt>
    <dgm:pt modelId="{2CB7A7D3-5477-4E8A-9920-741B1EBDEA51}" type="pres">
      <dgm:prSet presAssocID="{CE4E3DC1-7F97-4572-B444-5CCC2B6E54A6}" presName="background" presStyleLbl="node0" presStyleIdx="0" presStyleCnt="2"/>
      <dgm:spPr/>
    </dgm:pt>
    <dgm:pt modelId="{AE9F064B-A2DC-4F71-80AF-9B5D7F5E461E}" type="pres">
      <dgm:prSet presAssocID="{CE4E3DC1-7F97-4572-B444-5CCC2B6E54A6}" presName="text" presStyleLbl="fgAcc0" presStyleIdx="0" presStyleCnt="2" custScaleX="117444">
        <dgm:presLayoutVars>
          <dgm:chPref val="3"/>
        </dgm:presLayoutVars>
      </dgm:prSet>
      <dgm:spPr/>
    </dgm:pt>
    <dgm:pt modelId="{F7C635C0-9153-44F0-A0D6-3CAC56B2FE59}" type="pres">
      <dgm:prSet presAssocID="{CE4E3DC1-7F97-4572-B444-5CCC2B6E54A6}" presName="hierChild2" presStyleCnt="0"/>
      <dgm:spPr/>
    </dgm:pt>
    <dgm:pt modelId="{56071924-CDE9-4ED2-93C6-99819668D9C1}" type="pres">
      <dgm:prSet presAssocID="{0EDD19D6-34C1-4E0D-BEA8-FEB5268106EC}" presName="hierRoot1" presStyleCnt="0"/>
      <dgm:spPr/>
    </dgm:pt>
    <dgm:pt modelId="{3A1778B3-BF32-42E3-838B-7425387F094D}" type="pres">
      <dgm:prSet presAssocID="{0EDD19D6-34C1-4E0D-BEA8-FEB5268106EC}" presName="composite" presStyleCnt="0"/>
      <dgm:spPr/>
    </dgm:pt>
    <dgm:pt modelId="{738E5989-3883-43A0-95E9-23D717C4A0E6}" type="pres">
      <dgm:prSet presAssocID="{0EDD19D6-34C1-4E0D-BEA8-FEB5268106EC}" presName="background" presStyleLbl="node0" presStyleIdx="1" presStyleCnt="2"/>
      <dgm:spPr/>
    </dgm:pt>
    <dgm:pt modelId="{BCA4641E-3686-472F-AC14-E61C6B4F1F89}" type="pres">
      <dgm:prSet presAssocID="{0EDD19D6-34C1-4E0D-BEA8-FEB5268106EC}" presName="text" presStyleLbl="fgAcc0" presStyleIdx="1" presStyleCnt="2" custScaleX="123183" custLinFactNeighborX="5888" custLinFactNeighborY="-648">
        <dgm:presLayoutVars>
          <dgm:chPref val="3"/>
        </dgm:presLayoutVars>
      </dgm:prSet>
      <dgm:spPr/>
    </dgm:pt>
    <dgm:pt modelId="{7FB0483E-1504-4B03-91BD-F7EE6ACF3CD7}" type="pres">
      <dgm:prSet presAssocID="{0EDD19D6-34C1-4E0D-BEA8-FEB5268106EC}" presName="hierChild2" presStyleCnt="0"/>
      <dgm:spPr/>
    </dgm:pt>
  </dgm:ptLst>
  <dgm:cxnLst>
    <dgm:cxn modelId="{983EEA23-08EB-465A-9E8F-E82E1EF4A97A}" type="presOf" srcId="{BDC8F408-63EE-42AD-AE3D-EFA728827655}" destId="{3D2311B2-AFE1-405B-AB89-5C5CDC93158E}" srcOrd="0" destOrd="0" presId="urn:microsoft.com/office/officeart/2005/8/layout/hierarchy1"/>
    <dgm:cxn modelId="{17A5FC45-2E0A-4E6E-94A6-187B4C92E626}" type="presOf" srcId="{0EDD19D6-34C1-4E0D-BEA8-FEB5268106EC}" destId="{BCA4641E-3686-472F-AC14-E61C6B4F1F89}" srcOrd="0" destOrd="0" presId="urn:microsoft.com/office/officeart/2005/8/layout/hierarchy1"/>
    <dgm:cxn modelId="{85DB2B46-ADAE-44CC-892F-A28E5FAA503E}" srcId="{BDC8F408-63EE-42AD-AE3D-EFA728827655}" destId="{0EDD19D6-34C1-4E0D-BEA8-FEB5268106EC}" srcOrd="1" destOrd="0" parTransId="{AED92CDF-8E7E-49A2-9A10-EB13C1222934}" sibTransId="{19652000-2381-4F48-9A6A-C1369609DAFA}"/>
    <dgm:cxn modelId="{DB4DBD49-0302-4C9D-BED4-D207E72C3639}" srcId="{BDC8F408-63EE-42AD-AE3D-EFA728827655}" destId="{CE4E3DC1-7F97-4572-B444-5CCC2B6E54A6}" srcOrd="0" destOrd="0" parTransId="{F3B0BDB2-AE5E-4BC8-945D-72EA9B5538C3}" sibTransId="{3E27F2C2-3CF4-410A-84B7-523A9D369B67}"/>
    <dgm:cxn modelId="{937FEB7D-540B-4952-8FC3-C492E0948C38}" type="presOf" srcId="{CE4E3DC1-7F97-4572-B444-5CCC2B6E54A6}" destId="{AE9F064B-A2DC-4F71-80AF-9B5D7F5E461E}" srcOrd="0" destOrd="0" presId="urn:microsoft.com/office/officeart/2005/8/layout/hierarchy1"/>
    <dgm:cxn modelId="{EA1E9343-A18D-4C10-8F2D-7BF4FBBD7509}" type="presParOf" srcId="{3D2311B2-AFE1-405B-AB89-5C5CDC93158E}" destId="{4F13EC67-75EA-446E-9693-15D5CDF40A64}" srcOrd="0" destOrd="0" presId="urn:microsoft.com/office/officeart/2005/8/layout/hierarchy1"/>
    <dgm:cxn modelId="{2703DE65-E2A1-4DAA-8F9E-D3E34833B272}" type="presParOf" srcId="{4F13EC67-75EA-446E-9693-15D5CDF40A64}" destId="{EAB00FE4-8377-4AA8-A05B-41AFB3689FC4}" srcOrd="0" destOrd="0" presId="urn:microsoft.com/office/officeart/2005/8/layout/hierarchy1"/>
    <dgm:cxn modelId="{227CC4A7-AE3E-4E4E-852A-A34D2C985188}" type="presParOf" srcId="{EAB00FE4-8377-4AA8-A05B-41AFB3689FC4}" destId="{2CB7A7D3-5477-4E8A-9920-741B1EBDEA51}" srcOrd="0" destOrd="0" presId="urn:microsoft.com/office/officeart/2005/8/layout/hierarchy1"/>
    <dgm:cxn modelId="{0C671CD6-6604-40AE-BB69-E24992BF5DA5}" type="presParOf" srcId="{EAB00FE4-8377-4AA8-A05B-41AFB3689FC4}" destId="{AE9F064B-A2DC-4F71-80AF-9B5D7F5E461E}" srcOrd="1" destOrd="0" presId="urn:microsoft.com/office/officeart/2005/8/layout/hierarchy1"/>
    <dgm:cxn modelId="{E340B4F4-A0CA-478B-8550-28B855F7309B}" type="presParOf" srcId="{4F13EC67-75EA-446E-9693-15D5CDF40A64}" destId="{F7C635C0-9153-44F0-A0D6-3CAC56B2FE59}" srcOrd="1" destOrd="0" presId="urn:microsoft.com/office/officeart/2005/8/layout/hierarchy1"/>
    <dgm:cxn modelId="{709EE6F6-1D62-459E-94F2-28873A02A455}" type="presParOf" srcId="{3D2311B2-AFE1-405B-AB89-5C5CDC93158E}" destId="{56071924-CDE9-4ED2-93C6-99819668D9C1}" srcOrd="1" destOrd="0" presId="urn:microsoft.com/office/officeart/2005/8/layout/hierarchy1"/>
    <dgm:cxn modelId="{4A893D88-4F72-42CD-AA2A-6DB13F106432}" type="presParOf" srcId="{56071924-CDE9-4ED2-93C6-99819668D9C1}" destId="{3A1778B3-BF32-42E3-838B-7425387F094D}" srcOrd="0" destOrd="0" presId="urn:microsoft.com/office/officeart/2005/8/layout/hierarchy1"/>
    <dgm:cxn modelId="{45820973-1A92-49FC-92BE-E7BF80EE9B69}" type="presParOf" srcId="{3A1778B3-BF32-42E3-838B-7425387F094D}" destId="{738E5989-3883-43A0-95E9-23D717C4A0E6}" srcOrd="0" destOrd="0" presId="urn:microsoft.com/office/officeart/2005/8/layout/hierarchy1"/>
    <dgm:cxn modelId="{5D414717-DF11-4EE6-969B-9B8C04D91FEE}" type="presParOf" srcId="{3A1778B3-BF32-42E3-838B-7425387F094D}" destId="{BCA4641E-3686-472F-AC14-E61C6B4F1F89}" srcOrd="1" destOrd="0" presId="urn:microsoft.com/office/officeart/2005/8/layout/hierarchy1"/>
    <dgm:cxn modelId="{5255B011-C806-4F95-9CE1-3A4DA30D09DC}" type="presParOf" srcId="{56071924-CDE9-4ED2-93C6-99819668D9C1}" destId="{7FB0483E-1504-4B03-91BD-F7EE6ACF3C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1FA31-043E-4E1F-B874-C6A57F597CD6}">
      <dsp:nvSpPr>
        <dsp:cNvPr id="0" name=""/>
        <dsp:cNvSpPr/>
      </dsp:nvSpPr>
      <dsp:spPr>
        <a:xfrm>
          <a:off x="0" y="44345"/>
          <a:ext cx="5906327" cy="22615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 dirty="0"/>
            <a:t>Son compuestos que presentan un elevado punto de fusión como consecuencia de la reacción de su metal con el oxígeno. </a:t>
          </a:r>
          <a:endParaRPr lang="en-US" sz="2600" kern="1200" dirty="0"/>
        </a:p>
      </dsp:txBody>
      <dsp:txXfrm>
        <a:off x="110399" y="154744"/>
        <a:ext cx="5685529" cy="2040738"/>
      </dsp:txXfrm>
    </dsp:sp>
    <dsp:sp modelId="{7F2A994F-09A6-45CC-BDFD-6E5F42F128B2}">
      <dsp:nvSpPr>
        <dsp:cNvPr id="0" name=""/>
        <dsp:cNvSpPr/>
      </dsp:nvSpPr>
      <dsp:spPr>
        <a:xfrm>
          <a:off x="0" y="2380762"/>
          <a:ext cx="5906327" cy="2261536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 dirty="0"/>
            <a:t>Por tanto al combinarse el </a:t>
          </a:r>
          <a:r>
            <a:rPr lang="es-CL" sz="2600" u="sng" kern="1200" dirty="0"/>
            <a:t>metal</a:t>
          </a:r>
          <a:r>
            <a:rPr lang="es-CL" sz="2600" kern="1200" dirty="0"/>
            <a:t> en forma de </a:t>
          </a:r>
          <a:r>
            <a:rPr lang="es-CL" sz="2600" u="sng" kern="1200" dirty="0"/>
            <a:t>Catión</a:t>
          </a:r>
          <a:r>
            <a:rPr lang="es-CL" sz="2600" kern="1200" dirty="0"/>
            <a:t>, con el </a:t>
          </a:r>
          <a:r>
            <a:rPr lang="es-CL" sz="2600" u="sng" kern="1200" dirty="0"/>
            <a:t>O</a:t>
          </a:r>
          <a:r>
            <a:rPr lang="es-CL" sz="2600" u="sng" kern="1200" noProof="0" dirty="0"/>
            <a:t>xígeno</a:t>
          </a:r>
          <a:r>
            <a:rPr lang="es-CL" sz="2600" kern="1200" dirty="0"/>
            <a:t> en forma de </a:t>
          </a:r>
          <a:r>
            <a:rPr lang="es-CL" sz="2600" u="sng" kern="1200" dirty="0"/>
            <a:t>Anión</a:t>
          </a:r>
          <a:r>
            <a:rPr lang="es-CL" sz="2600" kern="1200" dirty="0"/>
            <a:t>, se forma el denominado </a:t>
          </a:r>
          <a:r>
            <a:rPr lang="es-CL" sz="2600" u="sng" kern="1200" dirty="0"/>
            <a:t>ÓXIDO METÁLICO</a:t>
          </a:r>
          <a:r>
            <a:rPr lang="es-CL" sz="2600" kern="1200" dirty="0"/>
            <a:t> o </a:t>
          </a:r>
          <a:r>
            <a:rPr lang="es-CL" sz="2600" u="sng" kern="1200" dirty="0"/>
            <a:t>BÁSICO</a:t>
          </a:r>
          <a:r>
            <a:rPr lang="es-CL" sz="2600" kern="1200" dirty="0"/>
            <a:t>.</a:t>
          </a:r>
          <a:endParaRPr lang="en-US" sz="2600" kern="1200" dirty="0"/>
        </a:p>
      </dsp:txBody>
      <dsp:txXfrm>
        <a:off x="110399" y="2491161"/>
        <a:ext cx="5685529" cy="2040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A7050-D785-4113-9D79-0C3D81B47135}">
      <dsp:nvSpPr>
        <dsp:cNvPr id="0" name=""/>
        <dsp:cNvSpPr/>
      </dsp:nvSpPr>
      <dsp:spPr>
        <a:xfrm>
          <a:off x="9275" y="573407"/>
          <a:ext cx="5544815" cy="2217926"/>
        </a:xfrm>
        <a:prstGeom prst="chevron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El estado de oxidación (EDO) es la cantidad de electrones que un átomo adquiere o cede en una combinación química para así alcanzar estabilidad</a:t>
          </a:r>
          <a:endParaRPr lang="en-US" sz="2100" kern="1200" dirty="0"/>
        </a:p>
      </dsp:txBody>
      <dsp:txXfrm>
        <a:off x="1118238" y="573407"/>
        <a:ext cx="3326889" cy="2217926"/>
      </dsp:txXfrm>
    </dsp:sp>
    <dsp:sp modelId="{14D0CE75-3248-4380-B8E0-F3ED30605316}">
      <dsp:nvSpPr>
        <dsp:cNvPr id="0" name=""/>
        <dsp:cNvSpPr/>
      </dsp:nvSpPr>
      <dsp:spPr>
        <a:xfrm>
          <a:off x="4999609" y="573407"/>
          <a:ext cx="5544815" cy="2217926"/>
        </a:xfrm>
        <a:prstGeom prst="chevron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5313054"/>
                <a:satOff val="-2284"/>
                <a:lumOff val="-10588"/>
                <a:alphaOff val="0"/>
                <a:tint val="98000"/>
                <a:lumMod val="102000"/>
              </a:schemeClr>
              <a:schemeClr val="accent5">
                <a:hueOff val="5313054"/>
                <a:satOff val="-2284"/>
                <a:lumOff val="-10588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Ej.: Ca</a:t>
          </a:r>
          <a:r>
            <a:rPr lang="es-CL" sz="2100" kern="1200" baseline="30000" dirty="0"/>
            <a:t>+2</a:t>
          </a:r>
          <a:r>
            <a:rPr lang="es-CL" sz="2100" kern="1200" baseline="0" dirty="0"/>
            <a:t> </a:t>
          </a:r>
          <a:r>
            <a:rPr lang="es-CL" sz="2100" kern="1200" dirty="0"/>
            <a:t>K</a:t>
          </a:r>
          <a:r>
            <a:rPr lang="es-CL" sz="2100" kern="1200" baseline="30000" dirty="0"/>
            <a:t>+1</a:t>
          </a:r>
          <a:r>
            <a:rPr lang="es-CL" sz="2100" kern="1200" dirty="0"/>
            <a:t> O</a:t>
          </a:r>
          <a:r>
            <a:rPr lang="es-CL" sz="2100" kern="1200" baseline="30000" dirty="0"/>
            <a:t>-2</a:t>
          </a:r>
          <a:r>
            <a:rPr lang="es-CL" sz="2100" kern="1200" dirty="0"/>
            <a:t> Al</a:t>
          </a:r>
          <a:r>
            <a:rPr lang="es-CL" sz="2100" kern="1200" baseline="30000" dirty="0"/>
            <a:t>+3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Pb</a:t>
          </a:r>
          <a:r>
            <a:rPr lang="es-CL" sz="2100" kern="1200" baseline="30000" dirty="0"/>
            <a:t>+2, +4</a:t>
          </a:r>
          <a:r>
            <a:rPr lang="es-CL" sz="2100" kern="1200" dirty="0"/>
            <a:t> etc.  </a:t>
          </a:r>
          <a:endParaRPr lang="en-US" sz="2100" kern="1200" dirty="0"/>
        </a:p>
      </dsp:txBody>
      <dsp:txXfrm>
        <a:off x="6108572" y="573407"/>
        <a:ext cx="3326889" cy="2217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7A7D3-5477-4E8A-9920-741B1EBDEA51}">
      <dsp:nvSpPr>
        <dsp:cNvPr id="0" name=""/>
        <dsp:cNvSpPr/>
      </dsp:nvSpPr>
      <dsp:spPr>
        <a:xfrm>
          <a:off x="3906" y="257015"/>
          <a:ext cx="4520913" cy="2444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1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9F064B-A2DC-4F71-80AF-9B5D7F5E461E}">
      <dsp:nvSpPr>
        <dsp:cNvPr id="0" name=""/>
        <dsp:cNvSpPr/>
      </dsp:nvSpPr>
      <dsp:spPr>
        <a:xfrm>
          <a:off x="431620" y="663343"/>
          <a:ext cx="4520913" cy="2444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Fe</a:t>
          </a:r>
          <a:r>
            <a:rPr lang="es-CL" sz="2800" kern="1200" baseline="30000" dirty="0"/>
            <a:t>+3</a:t>
          </a:r>
          <a:r>
            <a:rPr lang="es-CL" sz="2800" kern="1200" dirty="0"/>
            <a:t> O</a:t>
          </a:r>
          <a:r>
            <a:rPr lang="es-CL" sz="2800" kern="1200" baseline="30000" dirty="0"/>
            <a:t>-2</a:t>
          </a:r>
          <a:r>
            <a:rPr lang="es-CL" sz="2800" kern="1200" dirty="0"/>
            <a:t>  </a:t>
          </a:r>
          <a:r>
            <a:rPr lang="es-CL" sz="2800" kern="1200" dirty="0">
              <a:sym typeface="Wingdings" panose="05000000000000000000" pitchFamily="2" charset="2"/>
            </a:rPr>
            <a:t></a:t>
          </a:r>
          <a:r>
            <a:rPr lang="es-CL" sz="2800" kern="1200" dirty="0"/>
            <a:t> Fe</a:t>
          </a:r>
          <a:r>
            <a:rPr lang="es-CL" sz="2800" kern="1200" baseline="-25000" dirty="0"/>
            <a:t>2</a:t>
          </a:r>
          <a:r>
            <a:rPr lang="es-CL" sz="2800" kern="1200" dirty="0"/>
            <a:t>O</a:t>
          </a:r>
          <a:r>
            <a:rPr lang="es-CL" sz="2800" kern="1200" baseline="-25000" dirty="0"/>
            <a:t>3 </a:t>
          </a:r>
          <a:r>
            <a:rPr lang="es-CL" sz="2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u="sng" kern="1200" dirty="0"/>
            <a:t>Nomenclatura stock </a:t>
          </a:r>
          <a:br>
            <a:rPr lang="es-CL" sz="2800" kern="1200" dirty="0"/>
          </a:br>
          <a:r>
            <a:rPr lang="es-CL" sz="2800" kern="1200" dirty="0"/>
            <a:t>Oxido de Hierro (III)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 </a:t>
          </a:r>
          <a:r>
            <a:rPr lang="es-CL" sz="2800" u="sng" kern="1200" dirty="0"/>
            <a:t>Nomenclatura tradicional</a:t>
          </a:r>
          <a:r>
            <a:rPr lang="es-CL" sz="2800" kern="1200" dirty="0"/>
            <a:t> Oxido Férrico</a:t>
          </a:r>
          <a:endParaRPr lang="en-US" sz="2800" kern="1200" dirty="0"/>
        </a:p>
      </dsp:txBody>
      <dsp:txXfrm>
        <a:off x="503214" y="734937"/>
        <a:ext cx="4377725" cy="2301194"/>
      </dsp:txXfrm>
    </dsp:sp>
    <dsp:sp modelId="{738E5989-3883-43A0-95E9-23D717C4A0E6}">
      <dsp:nvSpPr>
        <dsp:cNvPr id="0" name=""/>
        <dsp:cNvSpPr/>
      </dsp:nvSpPr>
      <dsp:spPr>
        <a:xfrm>
          <a:off x="5384154" y="241175"/>
          <a:ext cx="4741832" cy="2444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1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A4641E-3686-472F-AC14-E61C6B4F1F89}">
      <dsp:nvSpPr>
        <dsp:cNvPr id="0" name=""/>
        <dsp:cNvSpPr/>
      </dsp:nvSpPr>
      <dsp:spPr>
        <a:xfrm>
          <a:off x="5811867" y="647503"/>
          <a:ext cx="4741832" cy="2444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Pb</a:t>
          </a:r>
          <a:r>
            <a:rPr lang="es-CL" sz="2800" kern="1200" baseline="30000" dirty="0"/>
            <a:t>+2</a:t>
          </a:r>
          <a:r>
            <a:rPr lang="es-CL" sz="2800" kern="1200" baseline="0" dirty="0"/>
            <a:t> </a:t>
          </a:r>
          <a:r>
            <a:rPr lang="es-CL" sz="2800" kern="1200" dirty="0"/>
            <a:t>O</a:t>
          </a:r>
          <a:r>
            <a:rPr lang="es-CL" sz="2800" kern="1200" baseline="30000" dirty="0"/>
            <a:t>-2</a:t>
          </a:r>
          <a:r>
            <a:rPr lang="es-CL" sz="2800" kern="1200" dirty="0"/>
            <a:t> </a:t>
          </a:r>
          <a:r>
            <a:rPr lang="es-CL" sz="2800" kern="1200" dirty="0">
              <a:sym typeface="Wingdings" panose="05000000000000000000" pitchFamily="2" charset="2"/>
            </a:rPr>
            <a:t></a:t>
          </a:r>
          <a:r>
            <a:rPr lang="es-CL" sz="2800" kern="1200" dirty="0"/>
            <a:t> Pb</a:t>
          </a:r>
          <a:r>
            <a:rPr lang="es-CL" sz="2800" kern="1200" baseline="-25000" dirty="0"/>
            <a:t>2</a:t>
          </a:r>
          <a:r>
            <a:rPr lang="es-CL" sz="2800" kern="1200" dirty="0"/>
            <a:t>O</a:t>
          </a:r>
          <a:r>
            <a:rPr lang="es-CL" sz="2800" kern="1200" baseline="-25000" dirty="0"/>
            <a:t>2</a:t>
          </a:r>
          <a:r>
            <a:rPr lang="es-CL" sz="2800" kern="1200" dirty="0"/>
            <a:t>* </a:t>
          </a:r>
          <a:r>
            <a:rPr lang="es-CL" sz="2800" kern="1200" dirty="0">
              <a:sym typeface="Wingdings" panose="05000000000000000000" pitchFamily="2" charset="2"/>
            </a:rPr>
            <a:t></a:t>
          </a:r>
          <a:r>
            <a:rPr lang="es-CL" sz="2800" kern="1200" dirty="0"/>
            <a:t> PbO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u="sng" kern="1200" dirty="0"/>
            <a:t>Nomenclatura Stock </a:t>
          </a:r>
          <a:br>
            <a:rPr lang="es-CL" sz="2800" kern="1200" dirty="0"/>
          </a:br>
          <a:r>
            <a:rPr lang="es-CL" sz="2800" kern="1200" dirty="0"/>
            <a:t>Oxido de Plomo (II) 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u="sng" kern="1200" dirty="0"/>
            <a:t>Nomenclatura Tradicional </a:t>
          </a:r>
          <a:r>
            <a:rPr lang="es-CL" sz="2800" kern="1200" dirty="0"/>
            <a:t>Oxido Plumboso </a:t>
          </a:r>
          <a:endParaRPr lang="en-US" sz="2800" kern="1200" dirty="0"/>
        </a:p>
      </dsp:txBody>
      <dsp:txXfrm>
        <a:off x="5883461" y="719097"/>
        <a:ext cx="4598644" cy="2301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0.23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9.90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0.93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1.73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2.56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3.77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5.62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7.04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39 0,'0'-39'15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7.93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49.13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0.90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1.23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2.18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3.78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39 0 0,'-39'0'140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5.78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7.29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40 0,'0'-40'62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8.10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59.78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02.03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04.64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0,'39'0'93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07.49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14.68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2.38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16.06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18.28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1:23.18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3.38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4.31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5.67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6.81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7.77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7T07:20:38.63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89DF0-6A22-413C-9244-59FA5514E7B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E5189-01CB-4A1E-92B5-E702664633A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022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E5189-01CB-4A1E-92B5-E702664633A9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313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002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7459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09134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9719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33937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796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832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7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24443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6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1810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8756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52729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8933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8636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82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2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87064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029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756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99068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29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57389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76455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0069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328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1705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54577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813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1815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9204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573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49637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3670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490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6683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34133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18765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8737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7501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298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6606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5480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97111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63480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36817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9043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4547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1623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3743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41785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0964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3210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878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122972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749594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6749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04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052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788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7903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42267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8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76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298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2560A5B-7753-4162-AFE4-F28145B5BE36}" type="datetimeFigureOut">
              <a:rPr lang="es-CL" smtClean="0"/>
              <a:t>29-05-2020</a:t>
            </a:fld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4609B41-4A02-4D4A-8090-2622DF55F89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67704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p6ZN2Dhvec" TargetMode="External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youtu.be/lBCHQugsl2E" TargetMode="Externa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hyperlink" Target="https://youtu.be/_aqYPa_qbng" TargetMode="External"/><Relationship Id="rId5" Type="http://schemas.openxmlformats.org/officeDocument/2006/relationships/hyperlink" Target="https://youtu.be/rmDVNt-tRjU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hyperlink" Target="https://youtu.be/V9ejTpXxw8w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.png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customXml" Target="../ink/ink20.xml"/><Relationship Id="rId39" Type="http://schemas.openxmlformats.org/officeDocument/2006/relationships/customXml" Target="../ink/ink32.xml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16.xml"/><Relationship Id="rId34" Type="http://schemas.openxmlformats.org/officeDocument/2006/relationships/customXml" Target="../ink/ink27.xml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19.xml"/><Relationship Id="rId33" Type="http://schemas.openxmlformats.org/officeDocument/2006/relationships/customXml" Target="../ink/ink26.xml"/><Relationship Id="rId38" Type="http://schemas.openxmlformats.org/officeDocument/2006/relationships/customXml" Target="../ink/ink31.xml"/><Relationship Id="rId2" Type="http://schemas.microsoft.com/office/2007/relationships/media" Target="../media/media8.mp3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customXml" Target="../ink/ink22.xml"/><Relationship Id="rId1" Type="http://schemas.openxmlformats.org/officeDocument/2006/relationships/audio" Target="NULL" TargetMode="External"/><Relationship Id="rId6" Type="http://schemas.openxmlformats.org/officeDocument/2006/relationships/image" Target="../media/image170.png"/><Relationship Id="rId11" Type="http://schemas.openxmlformats.org/officeDocument/2006/relationships/customXml" Target="../ink/ink6.xml"/><Relationship Id="rId24" Type="http://schemas.openxmlformats.org/officeDocument/2006/relationships/customXml" Target="../ink/ink18.xml"/><Relationship Id="rId32" Type="http://schemas.openxmlformats.org/officeDocument/2006/relationships/customXml" Target="../ink/ink25.xml"/><Relationship Id="rId37" Type="http://schemas.openxmlformats.org/officeDocument/2006/relationships/customXml" Target="../ink/ink30.xml"/><Relationship Id="rId40" Type="http://schemas.openxmlformats.org/officeDocument/2006/relationships/image" Target="../media/image5.png"/><Relationship Id="rId5" Type="http://schemas.openxmlformats.org/officeDocument/2006/relationships/customXml" Target="../ink/ink1.xml"/><Relationship Id="rId15" Type="http://schemas.openxmlformats.org/officeDocument/2006/relationships/customXml" Target="../ink/ink10.xml"/><Relationship Id="rId23" Type="http://schemas.openxmlformats.org/officeDocument/2006/relationships/customXml" Target="../ink/ink17.xml"/><Relationship Id="rId28" Type="http://schemas.openxmlformats.org/officeDocument/2006/relationships/image" Target="../media/image19.png"/><Relationship Id="rId36" Type="http://schemas.openxmlformats.org/officeDocument/2006/relationships/customXml" Target="../ink/ink29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31" Type="http://schemas.openxmlformats.org/officeDocument/2006/relationships/customXml" Target="../ink/ink24.xml"/><Relationship Id="rId4" Type="http://schemas.openxmlformats.org/officeDocument/2006/relationships/image" Target="../media/image17.png"/><Relationship Id="rId9" Type="http://schemas.openxmlformats.org/officeDocument/2006/relationships/customXml" Target="../ink/ink4.xml"/><Relationship Id="rId14" Type="http://schemas.openxmlformats.org/officeDocument/2006/relationships/customXml" Target="../ink/ink9.xml"/><Relationship Id="rId22" Type="http://schemas.openxmlformats.org/officeDocument/2006/relationships/image" Target="../media/image18.png"/><Relationship Id="rId27" Type="http://schemas.openxmlformats.org/officeDocument/2006/relationships/customXml" Target="../ink/ink21.xml"/><Relationship Id="rId30" Type="http://schemas.openxmlformats.org/officeDocument/2006/relationships/customXml" Target="../ink/ink23.xml"/><Relationship Id="rId35" Type="http://schemas.openxmlformats.org/officeDocument/2006/relationships/customXml" Target="../ink/ink2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8.xml"/><Relationship Id="rId7" Type="http://schemas.openxmlformats.org/officeDocument/2006/relationships/diagramColors" Target="../diagrams/colors3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1.png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F6188-8E26-4D1D-9BDF-A45C7BAB1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08" y="679181"/>
            <a:ext cx="4522328" cy="1562978"/>
          </a:xfrm>
        </p:spPr>
        <p:txBody>
          <a:bodyPr>
            <a:normAutofit/>
          </a:bodyPr>
          <a:lstStyle/>
          <a:p>
            <a:r>
              <a:rPr lang="es-CL" sz="4000" dirty="0"/>
              <a:t>Óxidos Básicos u Óxidos Metálicos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22CD71-122D-4D93-A074-45E99D00A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69" y="1251276"/>
            <a:ext cx="4325739" cy="43257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2FDE529-A68D-4B43-8E48-CF4374AFEFE4}"/>
              </a:ext>
            </a:extLst>
          </p:cNvPr>
          <p:cNvSpPr txBox="1">
            <a:spLocks/>
          </p:cNvSpPr>
          <p:nvPr/>
        </p:nvSpPr>
        <p:spPr>
          <a:xfrm>
            <a:off x="788708" y="2978063"/>
            <a:ext cx="5307292" cy="142483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4000" dirty="0">
                <a:solidFill>
                  <a:srgbClr val="FFFFFF"/>
                </a:solidFill>
              </a:rPr>
              <a:t>Óxidos Ácidos u Óxidos No Metálicos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C67409C-FF8E-486D-8C64-4CE2E8B23FFE}"/>
              </a:ext>
            </a:extLst>
          </p:cNvPr>
          <p:cNvSpPr txBox="1">
            <a:spLocks/>
          </p:cNvSpPr>
          <p:nvPr/>
        </p:nvSpPr>
        <p:spPr>
          <a:xfrm>
            <a:off x="2732330" y="2242159"/>
            <a:ext cx="549489" cy="73590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4000" dirty="0"/>
              <a:t>Y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DC606505-87FB-4916-AB6F-F4F3EB49E6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7184" y="587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3280A9-E265-46D1-8575-622906D20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4DE20B70-4750-4280-B3AC-512C05EEF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8D95174-B5F2-424A-8183-654A5064D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368A96-A16E-42CE-842C-9166E567B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8CFBD6-7A3F-4EE6-B83E-03A137D3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36" y="1095624"/>
            <a:ext cx="3136193" cy="2212869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s-CL" sz="4000" dirty="0"/>
              <a:t>¿Qué son los Óxidos Ácidos?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50D170-418B-4A22-8B98-15EF799F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98367" y="2573573"/>
            <a:ext cx="65836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E9154-B652-40C5-8F47-E3B369BC0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043" y="2773885"/>
            <a:ext cx="3632453" cy="3141013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CL" dirty="0"/>
              <a:t>“NM”: Corresponden al elemento no metálico.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CL" dirty="0"/>
              <a:t>“O”: Corresponde al Oxígeno.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CL" dirty="0"/>
              <a:t>“x e y”: Son los subíndices que corresponden a los estados de oxidación de los elementos intercambiados, sin considerar su carga (+ ó -).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AE8969-4F99-446A-970C-5DF66B80A576}"/>
              </a:ext>
            </a:extLst>
          </p:cNvPr>
          <p:cNvSpPr txBox="1"/>
          <p:nvPr/>
        </p:nvSpPr>
        <p:spPr>
          <a:xfrm>
            <a:off x="7033812" y="763729"/>
            <a:ext cx="3990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dirty="0"/>
              <a:t>¿Cómo se representa el </a:t>
            </a:r>
          </a:p>
          <a:p>
            <a:pPr algn="r"/>
            <a:r>
              <a:rPr lang="es-CL" sz="3600" dirty="0"/>
              <a:t>Óxido Ácido?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724504A-7146-4CB6-9C9E-7D6BC6FC1431}"/>
              </a:ext>
            </a:extLst>
          </p:cNvPr>
          <p:cNvSpPr/>
          <p:nvPr/>
        </p:nvSpPr>
        <p:spPr>
          <a:xfrm>
            <a:off x="955708" y="3549508"/>
            <a:ext cx="2789841" cy="226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200" dirty="0"/>
              <a:t>Son compuestos binarios que resultan de la combinación de un elemento NO METÁLICO y OXÍGENO.</a:t>
            </a:r>
          </a:p>
        </p:txBody>
      </p:sp>
      <p:sp>
        <p:nvSpPr>
          <p:cNvPr id="8" name="Nube 7">
            <a:extLst>
              <a:ext uri="{FF2B5EF4-FFF2-40B4-BE49-F238E27FC236}">
                <a16:creationId xmlns:a16="http://schemas.microsoft.com/office/drawing/2014/main" id="{B87C8B6A-A632-4EF4-A98A-3FAA30EE76C7}"/>
              </a:ext>
            </a:extLst>
          </p:cNvPr>
          <p:cNvSpPr/>
          <p:nvPr/>
        </p:nvSpPr>
        <p:spPr>
          <a:xfrm>
            <a:off x="4874960" y="1513122"/>
            <a:ext cx="2249882" cy="92167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NM</a:t>
            </a:r>
            <a:r>
              <a:rPr lang="es-CL" sz="3200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</a:t>
            </a:r>
            <a:r>
              <a:rPr lang="es-C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</a:t>
            </a:r>
            <a:r>
              <a:rPr lang="es-CL" sz="3200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</a:t>
            </a:r>
            <a:endParaRPr lang="es-CL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7D8896-29C2-4180-BB06-6087182BA824}"/>
              </a:ext>
            </a:extLst>
          </p:cNvPr>
          <p:cNvSpPr/>
          <p:nvPr/>
        </p:nvSpPr>
        <p:spPr>
          <a:xfrm>
            <a:off x="4958166" y="963097"/>
            <a:ext cx="2275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/>
              <a:t>Formula general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AA6107-5039-4CAB-A0F9-25514C38D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63" y="2767703"/>
            <a:ext cx="2375895" cy="314101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9F239894-66B6-48C7-9508-739AF89D587C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-9-</a:t>
            </a:r>
          </a:p>
        </p:txBody>
      </p:sp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BB970065-CF6D-4137-9DA3-E9FA6B2A2C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8641" y="5396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7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Imagen que contiene lluvia&#10;&#10;Descripción generada automáticamente">
            <a:extLst>
              <a:ext uri="{FF2B5EF4-FFF2-40B4-BE49-F238E27FC236}">
                <a16:creationId xmlns:a16="http://schemas.microsoft.com/office/drawing/2014/main" id="{DD8C931B-E8C4-4F1C-B206-5E5ED97CA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9021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641BE3-E767-4E73-8122-B9B1AB70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539529"/>
            <a:ext cx="9786084" cy="788347"/>
          </a:xfr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¿Cómo se nombran estos compuestos?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7A0C9F-7ADC-4437-A140-15987A5E3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967" y="2125568"/>
            <a:ext cx="4554452" cy="369903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CL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Nomenclatura Stock</a:t>
            </a:r>
            <a:br>
              <a:rPr lang="es-CL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</a:br>
            <a:endParaRPr lang="es-CL" sz="2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3020000020004" pitchFamily="34" charset="-128"/>
              <a:ea typeface="Malgun Gothic Semilight" panose="020B0503020000020004" pitchFamily="34" charset="-128"/>
              <a:cs typeface="Malgun Gothic Semilight" panose="020B0503020000020004" pitchFamily="34" charset="-128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Se nombra al compuesto con el termino </a:t>
            </a:r>
            <a:r>
              <a:rPr lang="es-CL" sz="1500" u="sng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ÓXIDO</a:t>
            </a:r>
            <a:r>
              <a:rPr lang="es-CL" sz="15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 seguido del nombre del </a:t>
            </a:r>
            <a:r>
              <a:rPr lang="es-CL" sz="1500" u="sng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NO METAL</a:t>
            </a:r>
            <a:r>
              <a:rPr lang="es-CL" sz="15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 y el estado de oxidación del elemento en números romanos entre paréntesis.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L" sz="15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</a:br>
            <a:r>
              <a:rPr lang="es-CL" sz="15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Ej.: Oxido de Antimonio (III), Oxido de Nitrógeno (V), Oxido de Cloro (I).</a:t>
            </a:r>
          </a:p>
          <a:p>
            <a:endParaRPr lang="es-CL" sz="1500" dirty="0">
              <a:solidFill>
                <a:schemeClr val="bg1"/>
              </a:solidFill>
              <a:latin typeface="Malgun Gothic Semilight" panose="020B0503020000020004" pitchFamily="34" charset="-128"/>
              <a:ea typeface="Malgun Gothic Semilight" panose="020B0503020000020004" pitchFamily="34" charset="-128"/>
              <a:cs typeface="Malgun Gothic Semilight" panose="020B0503020000020004" pitchFamily="34" charset="-128"/>
            </a:endParaRPr>
          </a:p>
          <a:p>
            <a:endParaRPr lang="es-CL" sz="1500" dirty="0">
              <a:solidFill>
                <a:schemeClr val="bg1"/>
              </a:solidFill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9E09114-5CCD-49A0-8AE2-5F276E616FD8}"/>
              </a:ext>
            </a:extLst>
          </p:cNvPr>
          <p:cNvSpPr txBox="1">
            <a:spLocks/>
          </p:cNvSpPr>
          <p:nvPr/>
        </p:nvSpPr>
        <p:spPr>
          <a:xfrm>
            <a:off x="5776857" y="2125567"/>
            <a:ext cx="4554452" cy="3699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s-CL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Nomenclatura Tradicional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L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</a:br>
            <a: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Se nombra al compuesto con el termino </a:t>
            </a:r>
            <a:r>
              <a:rPr lang="es-CL" sz="1600" u="sng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ANHÍDRIDO</a:t>
            </a:r>
            <a: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 seguida del nombre del </a:t>
            </a:r>
            <a:r>
              <a:rPr lang="es-CL" sz="1600" u="sng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NO METAL</a:t>
            </a:r>
            <a: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 terminado en el sufijo </a:t>
            </a:r>
            <a:r>
              <a:rPr lang="es-CL" sz="1600" u="sng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OSO</a:t>
            </a:r>
            <a: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 o </a:t>
            </a:r>
            <a:r>
              <a:rPr lang="es-CL" sz="1600" u="sng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ICO</a:t>
            </a:r>
            <a: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 dependiendo del estado de oxidación con el que actúa el elemento no metálico.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</a:br>
            <a:r>
              <a:rPr lang="es-CL" sz="1600" dirty="0">
                <a:solidFill>
                  <a:schemeClr val="bg1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Ej.: Anhídrido Antimonioso, Anhídrido Nítrico, Anhídrido Hipocloroso.</a:t>
            </a:r>
          </a:p>
          <a:p>
            <a:endParaRPr lang="es-CL" sz="1500" dirty="0">
              <a:solidFill>
                <a:schemeClr val="bg1"/>
              </a:solidFill>
              <a:latin typeface="Malgun Gothic Semilight" panose="020B0503020000020004" pitchFamily="34" charset="-128"/>
              <a:ea typeface="Malgun Gothic Semilight" panose="020B0503020000020004" pitchFamily="34" charset="-128"/>
              <a:cs typeface="Malgun Gothic Semilight" panose="020B0503020000020004" pitchFamily="34" charset="-128"/>
            </a:endParaRPr>
          </a:p>
          <a:p>
            <a:endParaRPr lang="es-CL" sz="1500" dirty="0">
              <a:solidFill>
                <a:schemeClr val="bg1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330341A-DD9A-427F-A698-BC9C540955BC}"/>
              </a:ext>
            </a:extLst>
          </p:cNvPr>
          <p:cNvSpPr/>
          <p:nvPr/>
        </p:nvSpPr>
        <p:spPr>
          <a:xfrm>
            <a:off x="2565017" y="1466562"/>
            <a:ext cx="6162805" cy="388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3">
                    <a:lumMod val="50000"/>
                  </a:schemeClr>
                </a:solidFill>
              </a:rPr>
              <a:t>Se nombran a través de 2 nomenclaturas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59CDD07-7435-4041-8F17-AB4102716B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4374383"/>
            <a:ext cx="4422154" cy="23866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98CADCE-2212-4700-AE44-9960AF4E3C00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-10-</a:t>
            </a: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C986BE0F-233D-462F-94A0-6B372670B4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0993" y="584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DCDCB-75B7-48BB-848F-8A996E11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73" y="588952"/>
            <a:ext cx="5316827" cy="70696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s-CL" dirty="0"/>
              <a:t>Formando Óxidos Ácidos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A4B47B-9C90-40A8-BB83-05DEADB8A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859" y="1464477"/>
            <a:ext cx="4851749" cy="164471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es-CL" dirty="0"/>
              <a:t>Necesitamos entonces a un elemento </a:t>
            </a:r>
            <a:r>
              <a:rPr lang="es-CL" u="sng" dirty="0"/>
              <a:t>NO METÁLICO</a:t>
            </a:r>
            <a:r>
              <a:rPr lang="es-CL" dirty="0"/>
              <a:t> y al </a:t>
            </a:r>
            <a:r>
              <a:rPr lang="es-CL" u="sng" dirty="0"/>
              <a:t>OXÍGENO</a:t>
            </a:r>
            <a:r>
              <a:rPr lang="es-CL" dirty="0"/>
              <a:t> con sus respectivos estados de oxidación.</a:t>
            </a:r>
          </a:p>
          <a:p>
            <a:pPr algn="just"/>
            <a:r>
              <a:rPr lang="es-CL" dirty="0"/>
              <a:t>Ej.: P</a:t>
            </a:r>
            <a:r>
              <a:rPr lang="es-CL" baseline="30000" dirty="0"/>
              <a:t>+3</a:t>
            </a:r>
            <a:r>
              <a:rPr lang="es-CL" dirty="0"/>
              <a:t>  O</a:t>
            </a:r>
            <a:r>
              <a:rPr lang="es-CL" baseline="30000" dirty="0"/>
              <a:t>-2</a:t>
            </a:r>
          </a:p>
          <a:p>
            <a:pPr marL="0" indent="0">
              <a:buNone/>
            </a:pPr>
            <a:endParaRPr lang="es-CL" u="sng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DFFEAA-9FB7-4E17-A416-238ADC07CE62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-11-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0FC1A66-712E-488D-8E01-29EF871DC343}"/>
              </a:ext>
            </a:extLst>
          </p:cNvPr>
          <p:cNvSpPr/>
          <p:nvPr/>
        </p:nvSpPr>
        <p:spPr>
          <a:xfrm>
            <a:off x="6561079" y="1538846"/>
            <a:ext cx="4851748" cy="181011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u="sng" dirty="0"/>
              <a:t>Nomenclatura Stock</a:t>
            </a:r>
          </a:p>
          <a:p>
            <a:pPr algn="ctr"/>
            <a:endParaRPr lang="es-CL" sz="2000" u="sng" dirty="0"/>
          </a:p>
          <a:p>
            <a:r>
              <a:rPr lang="es-CL" sz="2000" dirty="0"/>
              <a:t>Oxido de Fosforo (III) </a:t>
            </a:r>
            <a:r>
              <a:rPr lang="es-CL" sz="2000" dirty="0">
                <a:sym typeface="Wingdings" panose="05000000000000000000" pitchFamily="2" charset="2"/>
              </a:rPr>
              <a:t></a:t>
            </a:r>
            <a:r>
              <a:rPr lang="es-CL" sz="2000" dirty="0"/>
              <a:t> Se escribe el estado de oxidación entre paréntesis porque el elemento tiene 2 valores que son +3 y +5.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5BC1E3B-6974-430D-9F9D-A68DCA642711}"/>
              </a:ext>
            </a:extLst>
          </p:cNvPr>
          <p:cNvSpPr/>
          <p:nvPr/>
        </p:nvSpPr>
        <p:spPr>
          <a:xfrm>
            <a:off x="6565056" y="317150"/>
            <a:ext cx="4847771" cy="9412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¿Cómo se llamará el compuesto?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BC0D7CC-3FB1-4DA7-BCF0-A99C4FBF12D0}"/>
              </a:ext>
            </a:extLst>
          </p:cNvPr>
          <p:cNvSpPr/>
          <p:nvPr/>
        </p:nvSpPr>
        <p:spPr>
          <a:xfrm>
            <a:off x="6561079" y="3509039"/>
            <a:ext cx="4851748" cy="181011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u="sng" dirty="0"/>
              <a:t>Nomenclatura Tradicional</a:t>
            </a:r>
          </a:p>
          <a:p>
            <a:pPr algn="ctr"/>
            <a:endParaRPr lang="es-CL" sz="2000" u="sng" dirty="0"/>
          </a:p>
          <a:p>
            <a:r>
              <a:rPr lang="es-CL" sz="2000" dirty="0"/>
              <a:t>Anhidrido Fosfor</a:t>
            </a:r>
            <a:r>
              <a:rPr lang="es-CL" sz="2000" u="sng" dirty="0"/>
              <a:t>oso</a:t>
            </a:r>
            <a:r>
              <a:rPr lang="es-CL" sz="2000" dirty="0"/>
              <a:t> ; Se ocupa el sufijo </a:t>
            </a:r>
            <a:r>
              <a:rPr lang="es-CL" sz="2000" u="sng" dirty="0"/>
              <a:t>OSO</a:t>
            </a:r>
            <a:r>
              <a:rPr lang="es-CL" sz="2000" dirty="0"/>
              <a:t> porque se está ocupando el menor estado de oxidación.</a:t>
            </a:r>
          </a:p>
        </p:txBody>
      </p:sp>
      <p:pic>
        <p:nvPicPr>
          <p:cNvPr id="14" name="Imagen 1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0CF60CB-C71D-4BE1-8AC7-49CF6A408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34" y="3277751"/>
            <a:ext cx="2610620" cy="3063656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A966A417-73DD-4B43-8595-71B3C8F49923}"/>
              </a:ext>
            </a:extLst>
          </p:cNvPr>
          <p:cNvSpPr/>
          <p:nvPr/>
        </p:nvSpPr>
        <p:spPr>
          <a:xfrm>
            <a:off x="706602" y="3447229"/>
            <a:ext cx="2730984" cy="2468337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2000" dirty="0"/>
              <a:t>Intercambiamos los estados de oxidación de los elementos sin considerar el signo, entonces nos queda  </a:t>
            </a:r>
            <a:r>
              <a:rPr lang="es-CL" sz="2000" dirty="0">
                <a:sym typeface="Wingdings" panose="05000000000000000000" pitchFamily="2" charset="2"/>
              </a:rPr>
              <a:t></a:t>
            </a:r>
            <a:r>
              <a:rPr lang="es-CL" sz="2000" dirty="0"/>
              <a:t>  P</a:t>
            </a:r>
            <a:r>
              <a:rPr lang="es-CL" sz="2000" baseline="-25000" dirty="0"/>
              <a:t>2</a:t>
            </a:r>
            <a:r>
              <a:rPr lang="es-CL" sz="2000" dirty="0"/>
              <a:t>O</a:t>
            </a:r>
            <a:r>
              <a:rPr lang="es-CL" sz="2000" baseline="-25000" dirty="0"/>
              <a:t>3</a:t>
            </a:r>
          </a:p>
        </p:txBody>
      </p:sp>
      <p:pic>
        <p:nvPicPr>
          <p:cNvPr id="17" name="Imagen 16" descr="Imagen que contiene taza, dibujo, alimentos&#10;&#10;Descripción generada automáticamente">
            <a:extLst>
              <a:ext uri="{FF2B5EF4-FFF2-40B4-BE49-F238E27FC236}">
                <a16:creationId xmlns:a16="http://schemas.microsoft.com/office/drawing/2014/main" id="{31275A64-FE59-4643-A24A-47D7BEE31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85" y="4961831"/>
            <a:ext cx="4599485" cy="1639385"/>
          </a:xfrm>
          <a:prstGeom prst="rect">
            <a:avLst/>
          </a:prstGeom>
        </p:spPr>
      </p:pic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598BB3DE-9AF3-42CC-9EEB-81C297CC3C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798" y="584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68432BB-4F3C-4FC3-8383-1DE25F1707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2827" y="638827"/>
            <a:ext cx="6219173" cy="6219173"/>
          </a:xfrm>
          <a:prstGeom prst="rtTriangle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945BE8-520A-4ACD-9BD9-FF316AF5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Otros ejemplos…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CA454E-9B14-41A8-BB70-B781AB69CDC0}"/>
              </a:ext>
            </a:extLst>
          </p:cNvPr>
          <p:cNvSpPr txBox="1"/>
          <p:nvPr/>
        </p:nvSpPr>
        <p:spPr>
          <a:xfrm>
            <a:off x="334011" y="2416140"/>
            <a:ext cx="4146115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Si</a:t>
            </a:r>
            <a:r>
              <a:rPr lang="es-CL" baseline="30000" dirty="0"/>
              <a:t>+4</a:t>
            </a:r>
            <a:r>
              <a:rPr lang="es-CL" dirty="0"/>
              <a:t> O</a:t>
            </a:r>
            <a:r>
              <a:rPr lang="es-CL" baseline="30000" dirty="0"/>
              <a:t>-2</a:t>
            </a:r>
            <a:r>
              <a:rPr lang="es-CL" dirty="0"/>
              <a:t> </a:t>
            </a:r>
            <a:r>
              <a:rPr lang="es-CL" dirty="0">
                <a:sym typeface="Wingdings" panose="05000000000000000000" pitchFamily="2" charset="2"/>
              </a:rPr>
              <a:t> Si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  <a:r>
              <a:rPr lang="es-CL" dirty="0">
                <a:sym typeface="Wingdings" panose="05000000000000000000" pitchFamily="2" charset="2"/>
              </a:rPr>
              <a:t>O</a:t>
            </a:r>
            <a:r>
              <a:rPr lang="es-CL" baseline="-25000" dirty="0">
                <a:sym typeface="Wingdings" panose="05000000000000000000" pitchFamily="2" charset="2"/>
              </a:rPr>
              <a:t>4</a:t>
            </a:r>
            <a:r>
              <a:rPr lang="es-CL" dirty="0">
                <a:sym typeface="Wingdings" panose="05000000000000000000" pitchFamily="2" charset="2"/>
              </a:rPr>
              <a:t>  SiO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</a:p>
          <a:p>
            <a:endParaRPr lang="es-CL" dirty="0">
              <a:sym typeface="Wingdings" panose="05000000000000000000" pitchFamily="2" charset="2"/>
            </a:endParaRPr>
          </a:p>
          <a:p>
            <a:pPr algn="ctr"/>
            <a:r>
              <a:rPr lang="es-CL" u="sng" dirty="0">
                <a:sym typeface="Wingdings" panose="05000000000000000000" pitchFamily="2" charset="2"/>
              </a:rPr>
              <a:t>Nomenclatura Stock </a:t>
            </a:r>
          </a:p>
          <a:p>
            <a:pPr algn="ctr"/>
            <a:r>
              <a:rPr lang="es-CL" dirty="0">
                <a:sym typeface="Wingdings" panose="05000000000000000000" pitchFamily="2" charset="2"/>
              </a:rPr>
              <a:t>Óxido de Silicio</a:t>
            </a:r>
          </a:p>
          <a:p>
            <a:endParaRPr lang="es-CL" dirty="0">
              <a:sym typeface="Wingdings" panose="05000000000000000000" pitchFamily="2" charset="2"/>
            </a:endParaRPr>
          </a:p>
          <a:p>
            <a:pPr algn="ctr"/>
            <a:r>
              <a:rPr lang="es-CL" u="sng" dirty="0">
                <a:sym typeface="Wingdings" panose="05000000000000000000" pitchFamily="2" charset="2"/>
              </a:rPr>
              <a:t>Nomenclatura Tradicional </a:t>
            </a:r>
          </a:p>
          <a:p>
            <a:pPr algn="ctr"/>
            <a:r>
              <a:rPr lang="es-CL" dirty="0">
                <a:sym typeface="Wingdings" panose="05000000000000000000" pitchFamily="2" charset="2"/>
              </a:rPr>
              <a:t>Anhídrido Silícico </a:t>
            </a:r>
          </a:p>
          <a:p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F12F85A-9C9D-406C-8837-97E6330817E3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-12-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04AF4A7-374E-4C89-94CC-0A18D63E3941}"/>
              </a:ext>
            </a:extLst>
          </p:cNvPr>
          <p:cNvSpPr/>
          <p:nvPr/>
        </p:nvSpPr>
        <p:spPr>
          <a:xfrm>
            <a:off x="6768238" y="638827"/>
            <a:ext cx="4271376" cy="117964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este ejemplo ocuparemos el cloro con sus 4 estados de oxidación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FB30482-DB94-4193-B4A5-EAC62B45FBB9}"/>
              </a:ext>
            </a:extLst>
          </p:cNvPr>
          <p:cNvSpPr/>
          <p:nvPr/>
        </p:nvSpPr>
        <p:spPr>
          <a:xfrm>
            <a:off x="5400811" y="2359655"/>
            <a:ext cx="3240056" cy="157774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Cl</a:t>
            </a:r>
            <a:r>
              <a:rPr lang="es-CL" baseline="30000" dirty="0"/>
              <a:t>+1 </a:t>
            </a:r>
            <a:r>
              <a:rPr lang="es-CL" dirty="0"/>
              <a:t> O</a:t>
            </a:r>
            <a:r>
              <a:rPr lang="es-CL" baseline="30000" dirty="0"/>
              <a:t>+2 </a:t>
            </a:r>
            <a:r>
              <a:rPr lang="es-CL" dirty="0"/>
              <a:t> </a:t>
            </a:r>
            <a:r>
              <a:rPr lang="es-CL" dirty="0">
                <a:sym typeface="Wingdings" panose="05000000000000000000" pitchFamily="2" charset="2"/>
              </a:rPr>
              <a:t> Cl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  <a:r>
              <a:rPr lang="es-CL" dirty="0">
                <a:sym typeface="Wingdings" panose="05000000000000000000" pitchFamily="2" charset="2"/>
              </a:rPr>
              <a:t>O</a:t>
            </a:r>
          </a:p>
          <a:p>
            <a:pPr algn="ctr"/>
            <a:r>
              <a:rPr lang="es-CL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s-CL" dirty="0"/>
              <a:t>NS: Óxido de Cloro (I) </a:t>
            </a:r>
          </a:p>
          <a:p>
            <a:pPr algn="ctr"/>
            <a:r>
              <a:rPr lang="es-CL" dirty="0"/>
              <a:t>NT: Anhídrido Hipocloroso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876E063-307B-4518-814C-674F863EADE2}"/>
              </a:ext>
            </a:extLst>
          </p:cNvPr>
          <p:cNvSpPr/>
          <p:nvPr/>
        </p:nvSpPr>
        <p:spPr>
          <a:xfrm>
            <a:off x="8796405" y="2359655"/>
            <a:ext cx="3240056" cy="157774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Cl</a:t>
            </a:r>
            <a:r>
              <a:rPr lang="es-CL" baseline="30000" dirty="0"/>
              <a:t>+3</a:t>
            </a:r>
            <a:r>
              <a:rPr lang="es-CL" dirty="0"/>
              <a:t>  O</a:t>
            </a:r>
            <a:r>
              <a:rPr lang="es-CL" baseline="30000" dirty="0"/>
              <a:t>+2  </a:t>
            </a:r>
            <a:r>
              <a:rPr lang="es-CL" dirty="0">
                <a:sym typeface="Wingdings" panose="05000000000000000000" pitchFamily="2" charset="2"/>
              </a:rPr>
              <a:t></a:t>
            </a:r>
            <a:r>
              <a:rPr lang="es-CL" dirty="0"/>
              <a:t> Cl</a:t>
            </a:r>
            <a:r>
              <a:rPr lang="es-CL" baseline="-25000" dirty="0"/>
              <a:t>2</a:t>
            </a:r>
            <a:r>
              <a:rPr lang="es-CL" dirty="0"/>
              <a:t>O</a:t>
            </a:r>
            <a:r>
              <a:rPr lang="es-CL" baseline="-25000" dirty="0"/>
              <a:t>3</a:t>
            </a:r>
          </a:p>
          <a:p>
            <a:pPr algn="ctr"/>
            <a:r>
              <a:rPr lang="es-CL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s-CL" dirty="0"/>
              <a:t>NS: Óxido de Cloro (III) </a:t>
            </a:r>
          </a:p>
          <a:p>
            <a:pPr algn="ctr"/>
            <a:r>
              <a:rPr lang="es-CL" dirty="0"/>
              <a:t>NT: Anhídrido Cloroso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37773E1-7735-433D-B7FF-ECDBAE00EE60}"/>
              </a:ext>
            </a:extLst>
          </p:cNvPr>
          <p:cNvSpPr/>
          <p:nvPr/>
        </p:nvSpPr>
        <p:spPr>
          <a:xfrm>
            <a:off x="5400811" y="4076862"/>
            <a:ext cx="3240056" cy="159265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Cl</a:t>
            </a:r>
            <a:r>
              <a:rPr lang="es-CL" baseline="30000" dirty="0"/>
              <a:t>+5 </a:t>
            </a:r>
            <a:r>
              <a:rPr lang="es-CL" dirty="0"/>
              <a:t> O</a:t>
            </a:r>
            <a:r>
              <a:rPr lang="es-CL" baseline="30000" dirty="0"/>
              <a:t>+2  </a:t>
            </a:r>
            <a:r>
              <a:rPr lang="es-CL" dirty="0">
                <a:sym typeface="Wingdings" panose="05000000000000000000" pitchFamily="2" charset="2"/>
              </a:rPr>
              <a:t> Cl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  <a:r>
              <a:rPr lang="es-CL" dirty="0">
                <a:sym typeface="Wingdings" panose="05000000000000000000" pitchFamily="2" charset="2"/>
              </a:rPr>
              <a:t>O</a:t>
            </a:r>
            <a:r>
              <a:rPr lang="es-CL" baseline="-25000" dirty="0">
                <a:sym typeface="Wingdings" panose="05000000000000000000" pitchFamily="2" charset="2"/>
              </a:rPr>
              <a:t>5</a:t>
            </a:r>
          </a:p>
          <a:p>
            <a:pPr algn="ctr"/>
            <a:r>
              <a:rPr lang="es-CL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s-CL" dirty="0"/>
              <a:t>NS: Óxido de Cloro (V) </a:t>
            </a:r>
          </a:p>
          <a:p>
            <a:pPr algn="ctr"/>
            <a:r>
              <a:rPr lang="es-CL" dirty="0"/>
              <a:t>NT: Anhídrido Clórico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F8B5ABF-C0E6-4889-9FC3-345D2C8EA60D}"/>
              </a:ext>
            </a:extLst>
          </p:cNvPr>
          <p:cNvSpPr/>
          <p:nvPr/>
        </p:nvSpPr>
        <p:spPr>
          <a:xfrm>
            <a:off x="8807902" y="4076862"/>
            <a:ext cx="3240056" cy="157774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Cl</a:t>
            </a:r>
            <a:r>
              <a:rPr lang="es-CL" baseline="30000" dirty="0"/>
              <a:t>+7  </a:t>
            </a:r>
            <a:r>
              <a:rPr lang="es-CL" dirty="0"/>
              <a:t>O</a:t>
            </a:r>
            <a:r>
              <a:rPr lang="es-CL" baseline="30000" dirty="0"/>
              <a:t>+2 </a:t>
            </a:r>
            <a:r>
              <a:rPr lang="es-CL" dirty="0"/>
              <a:t> </a:t>
            </a:r>
            <a:r>
              <a:rPr lang="es-CL" dirty="0">
                <a:sym typeface="Wingdings" panose="05000000000000000000" pitchFamily="2" charset="2"/>
              </a:rPr>
              <a:t> Cl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  <a:r>
              <a:rPr lang="es-CL" dirty="0">
                <a:sym typeface="Wingdings" panose="05000000000000000000" pitchFamily="2" charset="2"/>
              </a:rPr>
              <a:t>O</a:t>
            </a:r>
            <a:r>
              <a:rPr lang="es-CL" baseline="-25000" dirty="0">
                <a:sym typeface="Wingdings" panose="05000000000000000000" pitchFamily="2" charset="2"/>
              </a:rPr>
              <a:t>7</a:t>
            </a:r>
            <a:r>
              <a:rPr lang="es-CL" dirty="0"/>
              <a:t> 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NS: Óxido de Cloro (VII) </a:t>
            </a:r>
          </a:p>
          <a:p>
            <a:pPr algn="ctr"/>
            <a:r>
              <a:rPr lang="es-CL" dirty="0"/>
              <a:t>NT: Anhídrido Perclórico </a:t>
            </a:r>
          </a:p>
        </p:txBody>
      </p:sp>
      <p:sp>
        <p:nvSpPr>
          <p:cNvPr id="13" name="Rectángulo: esquinas diagonales redondeadas 12">
            <a:extLst>
              <a:ext uri="{FF2B5EF4-FFF2-40B4-BE49-F238E27FC236}">
                <a16:creationId xmlns:a16="http://schemas.microsoft.com/office/drawing/2014/main" id="{997FD340-AA1F-4B37-B702-3BB4D8FEBF17}"/>
              </a:ext>
            </a:extLst>
          </p:cNvPr>
          <p:cNvSpPr/>
          <p:nvPr/>
        </p:nvSpPr>
        <p:spPr>
          <a:xfrm>
            <a:off x="334011" y="4873188"/>
            <a:ext cx="4146115" cy="1064149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elementos </a:t>
            </a:r>
            <a:r>
              <a:rPr lang="es-CL" u="sng" dirty="0"/>
              <a:t>NO METÁLICOS </a:t>
            </a:r>
            <a:r>
              <a:rPr lang="es-CL" dirty="0"/>
              <a:t>como el Cloro, Bromo e Iodo se ocupan los prefijos y sufijos</a:t>
            </a:r>
          </a:p>
        </p:txBody>
      </p:sp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B2A39DB5-50D9-462D-AAAF-5B87205A6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3879" y="5951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9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BFCB7-A3D6-4FD6-B87F-CD8A5C76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18" y="5265130"/>
            <a:ext cx="9613859" cy="453051"/>
          </a:xfrm>
        </p:spPr>
        <p:txBody>
          <a:bodyPr anchor="t">
            <a:normAutofit fontScale="90000"/>
          </a:bodyPr>
          <a:lstStyle/>
          <a:p>
            <a:pPr algn="r"/>
            <a:r>
              <a:rPr lang="es-CL" dirty="0"/>
              <a:t>Miryam Castro</a:t>
            </a:r>
            <a:br>
              <a:rPr lang="es-CL" dirty="0"/>
            </a:br>
            <a:r>
              <a:rPr lang="es-CL" dirty="0"/>
              <a:t>Profesora de Química y Ciencias Naturales</a:t>
            </a:r>
            <a:br>
              <a:rPr lang="es-CL" dirty="0"/>
            </a:br>
            <a:endParaRPr lang="es-CL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C0EC2D2-BF72-4712-AB86-0C52FE021A4C}"/>
              </a:ext>
            </a:extLst>
          </p:cNvPr>
          <p:cNvSpPr txBox="1"/>
          <p:nvPr/>
        </p:nvSpPr>
        <p:spPr>
          <a:xfrm>
            <a:off x="6804086" y="692559"/>
            <a:ext cx="4002157" cy="15696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s-CL" sz="3200" dirty="0"/>
              <a:t>Siga trabajando,</a:t>
            </a:r>
          </a:p>
          <a:p>
            <a:pPr algn="r"/>
            <a:r>
              <a:rPr lang="es-CL" sz="3200" dirty="0"/>
              <a:t>Siga estudiando,</a:t>
            </a:r>
          </a:p>
          <a:p>
            <a:pPr algn="r"/>
            <a:r>
              <a:rPr lang="es-CL" sz="3200" dirty="0"/>
              <a:t>Siga cuidándose.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F7CE36-5F50-466F-BE01-69E7CDC0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5" y="777009"/>
            <a:ext cx="2705162" cy="537326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C54B275-C3C0-44FD-A55F-799CA8E8DA0C}"/>
              </a:ext>
            </a:extLst>
          </p:cNvPr>
          <p:cNvSpPr/>
          <p:nvPr/>
        </p:nvSpPr>
        <p:spPr>
          <a:xfrm>
            <a:off x="5770021" y="2759956"/>
            <a:ext cx="4803056" cy="235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s-CL" dirty="0">
              <a:hlinkClick r:id="rId5"/>
            </a:endParaRPr>
          </a:p>
          <a:p>
            <a:pPr algn="r"/>
            <a:r>
              <a:rPr lang="es-CL" dirty="0"/>
              <a:t>Links de apoyo sobre los Óxidos Básicos: </a:t>
            </a:r>
            <a:r>
              <a:rPr lang="es-CL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https://youtu.be/rmDVNt-tRjU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s-CL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https://youtu.be/_aqYPa_qbng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s-CL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https://youtu.be/lBCHQugsl2E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r"/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s-CL" dirty="0"/>
              <a:t>Links de apoyo sobre los Óxidos Ácidos:</a:t>
            </a:r>
          </a:p>
          <a:p>
            <a:pPr algn="r"/>
            <a:r>
              <a:rPr lang="es-CL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https://youtu.be/Mp6ZN2Dhvec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s-CL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https://youtu.be/V9ejTpXxw8w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16FA9E1-B7F9-432C-8A4E-EF24CE4A1FFB}"/>
              </a:ext>
            </a:extLst>
          </p:cNvPr>
          <p:cNvSpPr/>
          <p:nvPr/>
        </p:nvSpPr>
        <p:spPr>
          <a:xfrm>
            <a:off x="3695551" y="626920"/>
            <a:ext cx="3384727" cy="170093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u="sng" dirty="0">
                <a:solidFill>
                  <a:schemeClr val="tx2">
                    <a:lumMod val="25000"/>
                  </a:schemeClr>
                </a:solidFill>
              </a:rPr>
              <a:t>¡¡¡PARA ESTUDIAR!!!</a:t>
            </a:r>
          </a:p>
          <a:p>
            <a:pPr algn="just"/>
            <a:r>
              <a:rPr lang="es-CL" dirty="0"/>
              <a:t>En el Texto del estudiante de Química 1° Medio pueden encontrar desde la pagina 37 a la 40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5F9EDCC-8A26-44F3-9E22-7A7D9F1A6D36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-13-</a:t>
            </a:r>
          </a:p>
        </p:txBody>
      </p:sp>
      <p:pic>
        <p:nvPicPr>
          <p:cNvPr id="6" name="14">
            <a:hlinkClick r:id="" action="ppaction://media"/>
            <a:extLst>
              <a:ext uri="{FF2B5EF4-FFF2-40B4-BE49-F238E27FC236}">
                <a16:creationId xmlns:a16="http://schemas.microsoft.com/office/drawing/2014/main" id="{BF3A1DA9-D695-4F04-9D6B-CA45D36CB1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3184" y="5845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D41414-0B5E-4BCA-AA71-9BB5192C5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7D2AF4A9-C348-4DDF-922C-7D0544AC0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FAFAA4-9DDF-4688-A2E6-05311C62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1741714"/>
            <a:ext cx="3518452" cy="4117749"/>
          </a:xfrm>
        </p:spPr>
        <p:txBody>
          <a:bodyPr anchor="t">
            <a:normAutofit/>
          </a:bodyPr>
          <a:lstStyle/>
          <a:p>
            <a:pPr algn="ctr"/>
            <a:r>
              <a:rPr lang="es-CL" dirty="0"/>
              <a:t>¿Qué son los Óxidos Básicos?	</a:t>
            </a:r>
          </a:p>
        </p:txBody>
      </p:sp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03F335DA-72AA-4C2F-9E10-865146EBD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118233"/>
              </p:ext>
            </p:extLst>
          </p:nvPr>
        </p:nvGraphicFramePr>
        <p:xfrm>
          <a:off x="5466523" y="1172818"/>
          <a:ext cx="5906328" cy="468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110E764-9007-4C40-9128-0BC35F51417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236743" y="3810782"/>
            <a:ext cx="2454162" cy="240428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CA35746-F05C-4C55-A02D-F296295CA49A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-1-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2AA2C58-205A-4C2D-8B8C-B96A32B0A0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5257" y="584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92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1DA2D1-DCBE-4687-A917-05E2ED5B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0" y="1132450"/>
            <a:ext cx="3765483" cy="33882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¿</a:t>
            </a:r>
            <a:r>
              <a:rPr lang="es-CL" dirty="0"/>
              <a:t>Cómo</a:t>
            </a:r>
            <a:r>
              <a:rPr lang="en-US" dirty="0"/>
              <a:t> se </a:t>
            </a:r>
            <a:r>
              <a:rPr lang="es-CL" dirty="0"/>
              <a:t>representa</a:t>
            </a:r>
            <a:r>
              <a:rPr lang="en-US" dirty="0"/>
              <a:t> un </a:t>
            </a:r>
            <a:r>
              <a:rPr lang="es-CL" dirty="0"/>
              <a:t>óxido</a:t>
            </a:r>
            <a:r>
              <a:rPr lang="en-US" dirty="0"/>
              <a:t> </a:t>
            </a:r>
            <a:r>
              <a:rPr lang="es-CL" dirty="0"/>
              <a:t>básico</a:t>
            </a:r>
            <a:r>
              <a:rPr lang="en-US" dirty="0"/>
              <a:t>?	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773E92-6D33-4799-B7E1-9FF86615205E}"/>
              </a:ext>
            </a:extLst>
          </p:cNvPr>
          <p:cNvSpPr/>
          <p:nvPr/>
        </p:nvSpPr>
        <p:spPr>
          <a:xfrm>
            <a:off x="5652428" y="1132450"/>
            <a:ext cx="2904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CL" sz="2000" dirty="0"/>
              <a:t>Su formula general es:</a:t>
            </a:r>
          </a:p>
        </p:txBody>
      </p:sp>
      <p:sp>
        <p:nvSpPr>
          <p:cNvPr id="16" name="Nube 15">
            <a:extLst>
              <a:ext uri="{FF2B5EF4-FFF2-40B4-BE49-F238E27FC236}">
                <a16:creationId xmlns:a16="http://schemas.microsoft.com/office/drawing/2014/main" id="{6B66C407-6BD8-417B-923E-C675AEDDEBDE}"/>
              </a:ext>
            </a:extLst>
          </p:cNvPr>
          <p:cNvSpPr/>
          <p:nvPr/>
        </p:nvSpPr>
        <p:spPr>
          <a:xfrm>
            <a:off x="8556433" y="800149"/>
            <a:ext cx="2079320" cy="1064712"/>
          </a:xfrm>
          <a:prstGeom prst="cloud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</a:t>
            </a:r>
            <a:r>
              <a:rPr lang="es-CL" sz="3200" b="1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x</a:t>
            </a:r>
            <a:r>
              <a:rPr lang="es-CL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s-CL" sz="3200" b="1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y</a:t>
            </a:r>
          </a:p>
        </p:txBody>
      </p:sp>
      <p:sp>
        <p:nvSpPr>
          <p:cNvPr id="20" name="Rectángulo: esquina doblada 19">
            <a:extLst>
              <a:ext uri="{FF2B5EF4-FFF2-40B4-BE49-F238E27FC236}">
                <a16:creationId xmlns:a16="http://schemas.microsoft.com/office/drawing/2014/main" id="{07B9A8B2-0C77-414F-9C80-5187D9595EE5}"/>
              </a:ext>
            </a:extLst>
          </p:cNvPr>
          <p:cNvSpPr/>
          <p:nvPr/>
        </p:nvSpPr>
        <p:spPr>
          <a:xfrm>
            <a:off x="6096000" y="2092450"/>
            <a:ext cx="3978314" cy="3801046"/>
          </a:xfrm>
          <a:prstGeom prst="foldedCorne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dirty="0">
                <a:solidFill>
                  <a:schemeClr val="tx1"/>
                </a:solidFill>
              </a:rPr>
              <a:t>En </a:t>
            </a:r>
            <a:r>
              <a:rPr lang="es-CL" dirty="0">
                <a:solidFill>
                  <a:schemeClr val="tx1"/>
                </a:solidFill>
              </a:rPr>
              <a:t>donde</a:t>
            </a:r>
            <a:r>
              <a:rPr lang="en-US" dirty="0">
                <a:solidFill>
                  <a:schemeClr val="tx1"/>
                </a:solidFill>
              </a:rPr>
              <a:t>: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“M”: </a:t>
            </a:r>
            <a:r>
              <a:rPr lang="es-CL" dirty="0">
                <a:solidFill>
                  <a:schemeClr val="tx1"/>
                </a:solidFill>
              </a:rPr>
              <a:t>Corresponde</a:t>
            </a:r>
            <a:r>
              <a:rPr lang="en-US" dirty="0">
                <a:solidFill>
                  <a:schemeClr val="tx1"/>
                </a:solidFill>
              </a:rPr>
              <a:t> a un elemento metálico.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“O”: Corresponde al </a:t>
            </a:r>
            <a:r>
              <a:rPr lang="es-CL" dirty="0">
                <a:solidFill>
                  <a:schemeClr val="tx1"/>
                </a:solidFill>
              </a:rPr>
              <a:t>Oxígeno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“x” e “y”: Son los subíndices del compuesto, estos corresponden a los estados de oxidación intercambiados, sin considerar el signo.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FEF856-A944-4A2B-901E-14D810332AA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83" y="3512647"/>
            <a:ext cx="2438400" cy="2404281"/>
          </a:xfrm>
          <a:prstGeom prst="rect">
            <a:avLst/>
          </a:prstGeom>
        </p:spPr>
      </p:pic>
      <p:pic>
        <p:nvPicPr>
          <p:cNvPr id="5" name="Imagen 4" descr="Imagen que contiene taza, dibujo, alimentos&#10;&#10;Descripción generada automáticamente">
            <a:extLst>
              <a:ext uri="{FF2B5EF4-FFF2-40B4-BE49-F238E27FC236}">
                <a16:creationId xmlns:a16="http://schemas.microsoft.com/office/drawing/2014/main" id="{6CE6DB75-B519-4AA9-A140-4E8374594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7" y="4970391"/>
            <a:ext cx="5267006" cy="187730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60AE5D7E-7294-418E-B36A-17D79F7FB5AA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-2-</a:t>
            </a: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0DFDA577-BC37-4278-A0C0-1E299D2949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8917" y="5893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2E2CC67F-0E1E-4FFF-B4C9-CF46BFEE38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6730"/>
            <a:ext cx="5501390" cy="3661270"/>
          </a:xfrm>
          <a:prstGeom prst="rtTriangle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AFB7B6-94D7-4B38-89E1-C0C70D9A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s-CL" sz="3700" dirty="0"/>
              <a:t>¿Recuerdas que es el estado de oxidación?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5389A50-0A7D-44A6-9E76-4B91AF209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767644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73A855C-3E66-406E-B2D1-83EBADC5EECB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280" y="1405047"/>
            <a:ext cx="1810166" cy="173909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5C38703-A1E9-4F25-AFC8-C972AB314D5D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-3-</a:t>
            </a: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CB8D2E36-3481-4A08-A246-C548FDEF6B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28008" y="584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15A0D3B6-CB03-43D7-B481-CDFBC27994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927959"/>
            <a:ext cx="3962400" cy="3962400"/>
          </a:xfrm>
          <a:prstGeom prst="rtTriangle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1989792-00A2-482A-8ED1-D326BBFC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17" y="83181"/>
            <a:ext cx="9720072" cy="1499616"/>
          </a:xfrm>
        </p:spPr>
        <p:txBody>
          <a:bodyPr/>
          <a:lstStyle/>
          <a:p>
            <a:r>
              <a:rPr lang="es-CL" dirty="0"/>
              <a:t>¿Cómo se nombran estos compuestos?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A09AF-5C49-45E2-AA8A-DDD69FB4C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80" y="2927960"/>
            <a:ext cx="3867202" cy="328724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CL" u="sng" dirty="0"/>
              <a:t>NOMENCLATURA STOCK</a:t>
            </a:r>
          </a:p>
          <a:p>
            <a:r>
              <a:rPr lang="es-CL" dirty="0"/>
              <a:t>Se nombra al compuesto con el termino </a:t>
            </a:r>
            <a:r>
              <a:rPr lang="es-CL" u="sng" dirty="0"/>
              <a:t>ÓXIDO</a:t>
            </a:r>
            <a:r>
              <a:rPr lang="es-CL" dirty="0"/>
              <a:t> seguida del </a:t>
            </a:r>
            <a:r>
              <a:rPr lang="es-CL" u="sng" dirty="0"/>
              <a:t>nombre del metal </a:t>
            </a:r>
            <a:r>
              <a:rPr lang="es-CL" dirty="0"/>
              <a:t>y el estado de oxidación del elemento en número romano entre paréntesis </a:t>
            </a:r>
          </a:p>
          <a:p>
            <a:r>
              <a:rPr lang="es-CL" dirty="0"/>
              <a:t>Ej: Óxido de plomo (II), Óxido de estaño (IV), Óxido de Calcio.</a:t>
            </a:r>
          </a:p>
          <a:p>
            <a:endParaRPr lang="es-CL" dirty="0"/>
          </a:p>
        </p:txBody>
      </p:sp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DBFA592E-EAD9-442B-AA7C-3518043908C6}"/>
              </a:ext>
            </a:extLst>
          </p:cNvPr>
          <p:cNvSpPr/>
          <p:nvPr/>
        </p:nvSpPr>
        <p:spPr>
          <a:xfrm>
            <a:off x="1097154" y="942679"/>
            <a:ext cx="10280529" cy="1985280"/>
          </a:xfrm>
          <a:prstGeom prst="horizontalScroll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000" dirty="0"/>
              <a:t>La nomenclatura química o nomenclatura de los compuestos es en conjunto de reglas que establece la unión internacional de química pura y aplicada conocida cono </a:t>
            </a:r>
            <a:r>
              <a:rPr lang="es-CL" sz="2000" u="sng" dirty="0"/>
              <a:t>IUPAC</a:t>
            </a:r>
            <a:r>
              <a:rPr lang="es-CL" sz="2000" dirty="0"/>
              <a:t>. </a:t>
            </a:r>
          </a:p>
          <a:p>
            <a:endParaRPr lang="es-CL" sz="2000" dirty="0"/>
          </a:p>
          <a:p>
            <a:r>
              <a:rPr lang="es-CL" sz="2000" dirty="0"/>
              <a:t>Para el caso de los óxidos básicos se utilizan dos tipos de nomenclaturas que son: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E322A92-9310-4991-80E1-4F7703C5BB25}"/>
              </a:ext>
            </a:extLst>
          </p:cNvPr>
          <p:cNvSpPr txBox="1">
            <a:spLocks/>
          </p:cNvSpPr>
          <p:nvPr/>
        </p:nvSpPr>
        <p:spPr>
          <a:xfrm>
            <a:off x="6847020" y="2927960"/>
            <a:ext cx="3867202" cy="32872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u="sng" dirty="0">
                <a:solidFill>
                  <a:schemeClr val="bg1"/>
                </a:solidFill>
              </a:rPr>
              <a:t>NOMENCLATURA TRADICIONAL</a:t>
            </a:r>
          </a:p>
          <a:p>
            <a:r>
              <a:rPr lang="es-CL" dirty="0">
                <a:solidFill>
                  <a:schemeClr val="bg1"/>
                </a:solidFill>
              </a:rPr>
              <a:t>Se nombra al compuesto como </a:t>
            </a:r>
            <a:r>
              <a:rPr lang="es-CL" u="sng" dirty="0">
                <a:solidFill>
                  <a:schemeClr val="bg1"/>
                </a:solidFill>
              </a:rPr>
              <a:t>ÓXIDO</a:t>
            </a:r>
            <a:r>
              <a:rPr lang="es-CL" dirty="0">
                <a:solidFill>
                  <a:schemeClr val="bg1"/>
                </a:solidFill>
              </a:rPr>
              <a:t> seguido del nombre del metal terminado con el sufijo </a:t>
            </a:r>
            <a:r>
              <a:rPr lang="es-CL" u="sng" dirty="0">
                <a:solidFill>
                  <a:schemeClr val="bg1"/>
                </a:solidFill>
              </a:rPr>
              <a:t>OSO</a:t>
            </a:r>
            <a:r>
              <a:rPr lang="es-CL" dirty="0">
                <a:solidFill>
                  <a:schemeClr val="bg1"/>
                </a:solidFill>
              </a:rPr>
              <a:t> o </a:t>
            </a:r>
            <a:r>
              <a:rPr lang="es-CL" u="sng" dirty="0">
                <a:solidFill>
                  <a:schemeClr val="bg1"/>
                </a:solidFill>
              </a:rPr>
              <a:t>ICO</a:t>
            </a:r>
            <a:r>
              <a:rPr lang="es-CL" dirty="0">
                <a:solidFill>
                  <a:schemeClr val="bg1"/>
                </a:solidFill>
              </a:rPr>
              <a:t> dependiendo del estado de oxidación del elemento metálico </a:t>
            </a:r>
          </a:p>
          <a:p>
            <a:r>
              <a:rPr lang="es-CL" dirty="0">
                <a:solidFill>
                  <a:schemeClr val="bg1"/>
                </a:solidFill>
              </a:rPr>
              <a:t>Ej.: Óxido Sódico, Óxido Estánico, Óxido Mercurioso.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E0DB3A-D003-4CDD-9FFC-BC49C00CF5B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0" y="3758784"/>
            <a:ext cx="1625600" cy="16256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175F01-5F64-41F9-97CC-4AA1A104E850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-4-</a:t>
            </a: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122CDAEE-CB09-43EF-A930-B05CE4E70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5390" y="5975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B345B-B2F9-47B7-B299-BB8893171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24" y="867110"/>
            <a:ext cx="4614171" cy="809055"/>
          </a:xfrm>
        </p:spPr>
        <p:txBody>
          <a:bodyPr>
            <a:normAutofit/>
          </a:bodyPr>
          <a:lstStyle/>
          <a:p>
            <a:r>
              <a:rPr lang="es-CL" dirty="0"/>
              <a:t>A continuación…</a:t>
            </a:r>
          </a:p>
        </p:txBody>
      </p:sp>
      <p:pic>
        <p:nvPicPr>
          <p:cNvPr id="9" name="Marcador de contenido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C2F5E72-D64E-43D9-8E4F-E0D30D6FD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1" y="2065864"/>
            <a:ext cx="7042137" cy="3100143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CF4553D-9EE4-4C7A-A341-84C155FA9C9B}"/>
              </a:ext>
            </a:extLst>
          </p:cNvPr>
          <p:cNvSpPr/>
          <p:nvPr/>
        </p:nvSpPr>
        <p:spPr>
          <a:xfrm>
            <a:off x="5316579" y="561897"/>
            <a:ext cx="6444607" cy="1309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/>
              <a:t>El siguiente cuadro muestra como se nombran los Óxidos básicos dependiendo de la cantidad de estados de oxidación.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0D08A-9843-4DBE-B44D-1464BE437B4E}"/>
              </a:ext>
            </a:extLst>
          </p:cNvPr>
          <p:cNvSpPr txBox="1"/>
          <p:nvPr/>
        </p:nvSpPr>
        <p:spPr>
          <a:xfrm>
            <a:off x="807771" y="5283004"/>
            <a:ext cx="7042137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000" dirty="0"/>
              <a:t>Como puedes ver en el recuadro, solo los elementos que tienen 4 estados de oxidación le corresponde un prefijo y un sufijo.</a:t>
            </a:r>
          </a:p>
        </p:txBody>
      </p:sp>
      <p:pic>
        <p:nvPicPr>
          <p:cNvPr id="12" name="Imagen 11" descr="Imagen que contiene juguete, cuarto&#10;&#10;Descripción generada automáticamente">
            <a:extLst>
              <a:ext uri="{FF2B5EF4-FFF2-40B4-BE49-F238E27FC236}">
                <a16:creationId xmlns:a16="http://schemas.microsoft.com/office/drawing/2014/main" id="{086B2FDB-F339-47C8-837C-5A917829E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37" y="1676165"/>
            <a:ext cx="4762500" cy="47625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5680732-C85C-46A4-970D-12EB6738F9E4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-5-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6ADCB6AC-5B68-4ED6-8156-BA65B4EA9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9502" y="584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074DB-DAB9-483A-A6A1-ACC22B01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10" y="708961"/>
            <a:ext cx="3965130" cy="817072"/>
          </a:xfrm>
        </p:spPr>
        <p:txBody>
          <a:bodyPr/>
          <a:lstStyle/>
          <a:p>
            <a:r>
              <a:rPr lang="es-CL" dirty="0"/>
              <a:t>Recuerda que: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2559A-AD97-4B7C-96F4-BF084B92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10" y="1684798"/>
            <a:ext cx="10554574" cy="8170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sz="2000" dirty="0"/>
              <a:t>Para nombrar a los compuestos debemos tener clara la raíz de los elementos, por ello, el siguiente cuadro te muestra las excepciones 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2CA8798F-0A18-43C9-911B-B0AA7963B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11900"/>
              </p:ext>
            </p:extLst>
          </p:nvPr>
        </p:nvGraphicFramePr>
        <p:xfrm>
          <a:off x="1111220" y="2718777"/>
          <a:ext cx="4469679" cy="3656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438">
                  <a:extLst>
                    <a:ext uri="{9D8B030D-6E8A-4147-A177-3AD203B41FA5}">
                      <a16:colId xmlns:a16="http://schemas.microsoft.com/office/drawing/2014/main" val="2579615700"/>
                    </a:ext>
                  </a:extLst>
                </a:gridCol>
                <a:gridCol w="2481241">
                  <a:extLst>
                    <a:ext uri="{9D8B030D-6E8A-4147-A177-3AD203B41FA5}">
                      <a16:colId xmlns:a16="http://schemas.microsoft.com/office/drawing/2014/main" val="2320401204"/>
                    </a:ext>
                  </a:extLst>
                </a:gridCol>
              </a:tblGrid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Elemento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Raíz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613087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Argent…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655252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Aur…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557843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Ferr…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197915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Cupr…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944784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Nitr…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65941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Plumb…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463976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Sulfur…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46539"/>
                  </a:ext>
                </a:extLst>
              </a:tr>
              <a:tr h="4063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Estan…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837716"/>
                  </a:ext>
                </a:extLst>
              </a:tr>
            </a:tbl>
          </a:graphicData>
        </a:graphic>
      </p:graphicFrame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CA45DB6A-D7A4-417F-BDDB-7A9BD89CF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74" y="2660635"/>
            <a:ext cx="3656970" cy="3656970"/>
          </a:xfrm>
          <a:prstGeom prst="heart">
            <a:avLst/>
          </a:prstGeom>
          <a:ln w="3175">
            <a:solidFill>
              <a:schemeClr val="accent1"/>
            </a:solidFill>
            <a:prstDash val="lgDashDot"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B63D55-C683-4379-B28E-55E7A0E8B93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613038" y="4942211"/>
            <a:ext cx="1478071" cy="137539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0DE7080-33A7-4436-8255-73749B4603EA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-6-</a:t>
            </a:r>
          </a:p>
        </p:txBody>
      </p:sp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3D05808D-6F13-43D0-9660-BD61508C0D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7084" y="5876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EE7B53F3-C4FD-4B6A-8057-84110430D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63" y="2633002"/>
            <a:ext cx="2333709" cy="23383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63A432-B53B-4CD0-B47B-877FDA46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4" y="337076"/>
            <a:ext cx="7534414" cy="970450"/>
          </a:xfrm>
          <a:noFill/>
        </p:spPr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+mn-lt"/>
              </a:rPr>
              <a:t>Formando los Óxidos Básicos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89F36E-0819-4854-86A2-040C7C711C13}"/>
              </a:ext>
            </a:extLst>
          </p:cNvPr>
          <p:cNvSpPr txBox="1"/>
          <p:nvPr/>
        </p:nvSpPr>
        <p:spPr>
          <a:xfrm>
            <a:off x="1076824" y="4422148"/>
            <a:ext cx="4634631" cy="22474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u="sng" dirty="0"/>
              <a:t>Nomenclatura Stock</a:t>
            </a:r>
          </a:p>
          <a:p>
            <a:pPr algn="ctr"/>
            <a:r>
              <a:rPr lang="es-CL" dirty="0"/>
              <a:t>Oxido de Sodio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No se escribe el estado de oxidación en numero romano entre paréntesis porque es solo una</a:t>
            </a:r>
          </a:p>
          <a:p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62F804-911A-4C4E-8493-5D2040B94D7D}"/>
              </a:ext>
            </a:extLst>
          </p:cNvPr>
          <p:cNvSpPr txBox="1"/>
          <p:nvPr/>
        </p:nvSpPr>
        <p:spPr>
          <a:xfrm>
            <a:off x="6480545" y="4422148"/>
            <a:ext cx="4631983" cy="22474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u="sng" dirty="0"/>
              <a:t>Nomenclatura tradicional</a:t>
            </a:r>
          </a:p>
          <a:p>
            <a:pPr algn="ctr"/>
            <a:r>
              <a:rPr lang="es-CL" dirty="0"/>
              <a:t>Oxido Sódico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Como el sodio tiene un solo estado de oxidación entonces el sufijo que se ocupa es </a:t>
            </a:r>
            <a:r>
              <a:rPr lang="es-CL" u="sng" dirty="0"/>
              <a:t>ICO</a:t>
            </a:r>
            <a:r>
              <a:rPr lang="es-CL" dirty="0"/>
              <a:t>.</a:t>
            </a:r>
          </a:p>
          <a:p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618210-A824-4233-963B-DB91CF6D309A}"/>
              </a:ext>
            </a:extLst>
          </p:cNvPr>
          <p:cNvSpPr txBox="1"/>
          <p:nvPr/>
        </p:nvSpPr>
        <p:spPr>
          <a:xfrm>
            <a:off x="1018744" y="3609567"/>
            <a:ext cx="5298931" cy="461665"/>
          </a:xfrm>
          <a:prstGeom prst="rect">
            <a:avLst/>
          </a:prstGeom>
          <a:noFill/>
          <a:ln w="28575">
            <a:noFill/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¿Cómo se llamaría el compuesto? 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C48EDAC1-C201-40EC-91F3-3DB6D8B4F774}"/>
              </a:ext>
            </a:extLst>
          </p:cNvPr>
          <p:cNvSpPr txBox="1">
            <a:spLocks/>
          </p:cNvSpPr>
          <p:nvPr/>
        </p:nvSpPr>
        <p:spPr>
          <a:xfrm>
            <a:off x="6747367" y="1465251"/>
            <a:ext cx="4634630" cy="179856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Intercambiamos los estados de oxidación de los elementos sin considerar el signo, entonces nos queda: 		</a:t>
            </a:r>
            <a:br>
              <a:rPr lang="es-CL" dirty="0"/>
            </a:br>
            <a:r>
              <a:rPr lang="es-CL" dirty="0"/>
              <a:t>			</a:t>
            </a:r>
            <a:r>
              <a:rPr lang="es-CL" dirty="0">
                <a:solidFill>
                  <a:schemeClr val="tx1"/>
                </a:solidFill>
              </a:rPr>
              <a:t>	</a:t>
            </a:r>
            <a:r>
              <a:rPr lang="es-CL" sz="2000" dirty="0">
                <a:solidFill>
                  <a:schemeClr val="tx1"/>
                </a:solidFill>
              </a:rPr>
              <a:t>Na</a:t>
            </a:r>
            <a:r>
              <a:rPr lang="es-CL" sz="2000" baseline="-25000" dirty="0">
                <a:solidFill>
                  <a:schemeClr val="tx1"/>
                </a:solidFill>
              </a:rPr>
              <a:t>2</a:t>
            </a:r>
            <a:r>
              <a:rPr lang="es-CL" sz="2000" dirty="0">
                <a:solidFill>
                  <a:schemeClr val="tx1"/>
                </a:solidFill>
              </a:rPr>
              <a:t>O</a:t>
            </a:r>
            <a:endParaRPr lang="es-CL" dirty="0">
              <a:solidFill>
                <a:schemeClr val="tx1"/>
              </a:solidFill>
            </a:endParaRPr>
          </a:p>
          <a:p>
            <a:pPr marL="2171400" lvl="5" indent="0">
              <a:buFont typeface="Wingdings 2" charset="2"/>
              <a:buNone/>
            </a:pPr>
            <a:endParaRPr lang="es-CL" dirty="0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16EBD8FF-9D05-43D0-96F2-D0BE739ADCF7}"/>
              </a:ext>
            </a:extLst>
          </p:cNvPr>
          <p:cNvSpPr/>
          <p:nvPr/>
        </p:nvSpPr>
        <p:spPr>
          <a:xfrm>
            <a:off x="5665579" y="2085009"/>
            <a:ext cx="860838" cy="447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C8C13072-23EF-4D8D-8D06-F30ED85528D1}"/>
              </a:ext>
            </a:extLst>
          </p:cNvPr>
          <p:cNvSpPr txBox="1">
            <a:spLocks/>
          </p:cNvSpPr>
          <p:nvPr/>
        </p:nvSpPr>
        <p:spPr>
          <a:xfrm>
            <a:off x="795371" y="1449374"/>
            <a:ext cx="4634630" cy="179856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Necesitamos entonces a un elemento metálico y al oxigeno con sus respectivos estados de oxidación </a:t>
            </a:r>
          </a:p>
          <a:p>
            <a:pPr lvl="1"/>
            <a:r>
              <a:rPr lang="es-CL" sz="1800" dirty="0"/>
              <a:t>Ej.: Na</a:t>
            </a:r>
            <a:r>
              <a:rPr lang="es-CL" sz="1800" baseline="30000" dirty="0"/>
              <a:t>+1</a:t>
            </a:r>
            <a:r>
              <a:rPr lang="es-CL" sz="1800" dirty="0"/>
              <a:t> O</a:t>
            </a:r>
            <a:r>
              <a:rPr lang="es-CL" sz="1800" baseline="30000" dirty="0"/>
              <a:t>-2</a:t>
            </a:r>
          </a:p>
          <a:p>
            <a:pPr marL="2171400" lvl="5" indent="0">
              <a:buFont typeface="Wingdings 2" charset="2"/>
              <a:buNone/>
            </a:pPr>
            <a:endParaRPr lang="es-C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C3F7F28B-39E3-4ADD-826A-AF1EF61243DF}"/>
                  </a:ext>
                </a:extLst>
              </p14:cNvPr>
              <p14:cNvContentPartPr/>
              <p14:nvPr/>
            </p14:nvContentPartPr>
            <p14:xfrm>
              <a:off x="3910735" y="984794"/>
              <a:ext cx="360" cy="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C3F7F28B-39E3-4ADD-826A-AF1EF61243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6735" y="8767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4D1FCF96-663D-42F0-A6D7-F1323ED2E7F0}"/>
                  </a:ext>
                </a:extLst>
              </p14:cNvPr>
              <p14:cNvContentPartPr/>
              <p14:nvPr/>
            </p14:nvContentPartPr>
            <p14:xfrm>
              <a:off x="3868615" y="900194"/>
              <a:ext cx="3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4D1FCF96-663D-42F0-A6D7-F1323ED2E7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4615" y="7921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DB4D26B7-FB92-4B21-8BE8-10B4D4A89AA2}"/>
                  </a:ext>
                </a:extLst>
              </p14:cNvPr>
              <p14:cNvContentPartPr/>
              <p14:nvPr/>
            </p14:nvContentPartPr>
            <p14:xfrm>
              <a:off x="1097335" y="1040954"/>
              <a:ext cx="360" cy="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DB4D26B7-FB92-4B21-8BE8-10B4D4A89A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3335" y="9329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C6783E60-D6AF-4244-9A07-8ABF58E19F19}"/>
                  </a:ext>
                </a:extLst>
              </p14:cNvPr>
              <p14:cNvContentPartPr/>
              <p14:nvPr/>
            </p14:nvContentPartPr>
            <p14:xfrm>
              <a:off x="2208655" y="970754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C6783E60-D6AF-4244-9A07-8ABF58E19F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4655" y="8627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9459DAFE-E8CA-40A2-820B-14CADAF014DD}"/>
                  </a:ext>
                </a:extLst>
              </p14:cNvPr>
              <p14:cNvContentPartPr/>
              <p14:nvPr/>
            </p14:nvContentPartPr>
            <p14:xfrm>
              <a:off x="1772695" y="900194"/>
              <a:ext cx="3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9459DAFE-E8CA-40A2-820B-14CADAF014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8695" y="7921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AFD55867-3652-4997-984A-FD4479E27976}"/>
                  </a:ext>
                </a:extLst>
              </p14:cNvPr>
              <p14:cNvContentPartPr/>
              <p14:nvPr/>
            </p14:nvContentPartPr>
            <p14:xfrm>
              <a:off x="4712815" y="1012874"/>
              <a:ext cx="360" cy="3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AFD55867-3652-4997-984A-FD4479E279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8815" y="9048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27770B02-04AD-467E-92FF-2DB04D20C712}"/>
                  </a:ext>
                </a:extLst>
              </p14:cNvPr>
              <p14:cNvContentPartPr/>
              <p14:nvPr/>
            </p14:nvContentPartPr>
            <p14:xfrm>
              <a:off x="6105295" y="815954"/>
              <a:ext cx="360" cy="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27770B02-04AD-467E-92FF-2DB04D20C7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1295" y="7079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DB62B8BE-6330-4363-936D-38402F024D67}"/>
                  </a:ext>
                </a:extLst>
              </p14:cNvPr>
              <p14:cNvContentPartPr/>
              <p14:nvPr/>
            </p14:nvContentPartPr>
            <p14:xfrm>
              <a:off x="6625855" y="1111514"/>
              <a:ext cx="360" cy="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DB62B8BE-6330-4363-936D-38402F024D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1855" y="10035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1D3FFB97-E24D-4582-B429-543CC4A9C60D}"/>
                  </a:ext>
                </a:extLst>
              </p14:cNvPr>
              <p14:cNvContentPartPr/>
              <p14:nvPr/>
            </p14:nvContentPartPr>
            <p14:xfrm>
              <a:off x="6893335" y="998834"/>
              <a:ext cx="360" cy="3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1D3FFB97-E24D-4582-B429-543CC4A9C6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9335" y="8908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85227D0A-53C3-42C7-85AB-4BB0439CCF60}"/>
                  </a:ext>
                </a:extLst>
              </p14:cNvPr>
              <p14:cNvContentPartPr/>
              <p14:nvPr/>
            </p14:nvContentPartPr>
            <p14:xfrm>
              <a:off x="6232015" y="1139594"/>
              <a:ext cx="360" cy="36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85227D0A-53C3-42C7-85AB-4BB0439CCF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8015" y="10315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BC4AD57E-17C6-4992-9B57-E380339F87E9}"/>
                  </a:ext>
                </a:extLst>
              </p14:cNvPr>
              <p14:cNvContentPartPr/>
              <p14:nvPr/>
            </p14:nvContentPartPr>
            <p14:xfrm>
              <a:off x="7849855" y="928634"/>
              <a:ext cx="360" cy="36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BC4AD57E-17C6-4992-9B57-E380339F87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5855" y="8206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01F16135-4331-4683-89E8-A008E9786053}"/>
                  </a:ext>
                </a:extLst>
              </p14:cNvPr>
              <p14:cNvContentPartPr/>
              <p14:nvPr/>
            </p14:nvContentPartPr>
            <p14:xfrm>
              <a:off x="7371415" y="970754"/>
              <a:ext cx="360" cy="36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01F16135-4331-4683-89E8-A008E97860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7415" y="8627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C999618A-C4BB-4041-B0FA-437935D1FB6D}"/>
                  </a:ext>
                </a:extLst>
              </p14:cNvPr>
              <p14:cNvContentPartPr/>
              <p14:nvPr/>
            </p14:nvContentPartPr>
            <p14:xfrm>
              <a:off x="7723135" y="900194"/>
              <a:ext cx="360" cy="36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C999618A-C4BB-4041-B0FA-437935D1FB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9135" y="7921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7838C5C2-E3CD-47E2-9FEC-2A17D6856C03}"/>
                  </a:ext>
                </a:extLst>
              </p14:cNvPr>
              <p14:cNvContentPartPr/>
              <p14:nvPr/>
            </p14:nvContentPartPr>
            <p14:xfrm>
              <a:off x="7005655" y="1167674"/>
              <a:ext cx="360" cy="36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7838C5C2-E3CD-47E2-9FEC-2A17D6856C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1655" y="10596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612B370E-270A-495B-9EAE-11373DCFD327}"/>
                  </a:ext>
                </a:extLst>
              </p14:cNvPr>
              <p14:cNvContentPartPr/>
              <p14:nvPr/>
            </p14:nvContentPartPr>
            <p14:xfrm>
              <a:off x="7104295" y="787874"/>
              <a:ext cx="360" cy="36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612B370E-270A-495B-9EAE-11373DCFD3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0295" y="6798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97F399AB-8947-48EE-BA1B-DBE8A896490B}"/>
                  </a:ext>
                </a:extLst>
              </p14:cNvPr>
              <p14:cNvContentPartPr/>
              <p14:nvPr/>
            </p14:nvContentPartPr>
            <p14:xfrm>
              <a:off x="5218975" y="1111514"/>
              <a:ext cx="360" cy="144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97F399AB-8947-48EE-BA1B-DBE8A89649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64975" y="1003514"/>
                <a:ext cx="1080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906EF5E7-F82B-41B6-9EF7-3D69F0193CB0}"/>
                  </a:ext>
                </a:extLst>
              </p14:cNvPr>
              <p14:cNvContentPartPr/>
              <p14:nvPr/>
            </p14:nvContentPartPr>
            <p14:xfrm>
              <a:off x="5458375" y="1083074"/>
              <a:ext cx="360" cy="36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906EF5E7-F82B-41B6-9EF7-3D69F0193C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4375" y="9750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D148F32D-FD8B-42FC-9951-F81E6C118BE0}"/>
                  </a:ext>
                </a:extLst>
              </p14:cNvPr>
              <p14:cNvContentPartPr/>
              <p14:nvPr/>
            </p14:nvContentPartPr>
            <p14:xfrm>
              <a:off x="5711455" y="900194"/>
              <a:ext cx="360" cy="36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D148F32D-FD8B-42FC-9951-F81E6C118B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7455" y="7921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9D62055F-4B96-4DA0-878A-D2D4AB6EB150}"/>
                  </a:ext>
                </a:extLst>
              </p14:cNvPr>
              <p14:cNvContentPartPr/>
              <p14:nvPr/>
            </p14:nvContentPartPr>
            <p14:xfrm>
              <a:off x="5261455" y="759794"/>
              <a:ext cx="360" cy="36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9D62055F-4B96-4DA0-878A-D2D4AB6EB1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07455" y="6517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58B45B09-2623-42D4-9571-0B23E6FB1390}"/>
                  </a:ext>
                </a:extLst>
              </p14:cNvPr>
              <p14:cNvContentPartPr/>
              <p14:nvPr/>
            </p14:nvContentPartPr>
            <p14:xfrm>
              <a:off x="4290535" y="773834"/>
              <a:ext cx="360" cy="36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58B45B09-2623-42D4-9571-0B23E6FB13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6535" y="6658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0628E2D0-0C85-4889-B199-6BF27962F8B7}"/>
                  </a:ext>
                </a:extLst>
              </p14:cNvPr>
              <p14:cNvContentPartPr/>
              <p14:nvPr/>
            </p14:nvContentPartPr>
            <p14:xfrm>
              <a:off x="4248415" y="1125554"/>
              <a:ext cx="14400" cy="36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0628E2D0-0C85-4889-B199-6BF27962F8B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94415" y="1017554"/>
                <a:ext cx="122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52930713-1273-4876-AF87-C7E4F2CF2E60}"/>
                  </a:ext>
                </a:extLst>
              </p14:cNvPr>
              <p14:cNvContentPartPr/>
              <p14:nvPr/>
            </p14:nvContentPartPr>
            <p14:xfrm>
              <a:off x="1420975" y="1167674"/>
              <a:ext cx="360" cy="36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52930713-1273-4876-AF87-C7E4F2CF2E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6975" y="10596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AE0B5099-7702-4EB2-B694-CAD103A60A1F}"/>
                  </a:ext>
                </a:extLst>
              </p14:cNvPr>
              <p14:cNvContentPartPr/>
              <p14:nvPr/>
            </p14:nvContentPartPr>
            <p14:xfrm>
              <a:off x="2757295" y="914234"/>
              <a:ext cx="360" cy="1476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AE0B5099-7702-4EB2-B694-CAD103A60A1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3295" y="806234"/>
                <a:ext cx="1080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C3167744-FF93-48FE-B0EF-9D286361EE92}"/>
                  </a:ext>
                </a:extLst>
              </p14:cNvPr>
              <p14:cNvContentPartPr/>
              <p14:nvPr/>
            </p14:nvContentPartPr>
            <p14:xfrm>
              <a:off x="3024415" y="1069034"/>
              <a:ext cx="360" cy="36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C3167744-FF93-48FE-B0EF-9D286361EE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70415" y="9610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08ED2289-92F2-4DC6-ADB0-E2F44AFA04FB}"/>
                  </a:ext>
                </a:extLst>
              </p14:cNvPr>
              <p14:cNvContentPartPr/>
              <p14:nvPr/>
            </p14:nvContentPartPr>
            <p14:xfrm>
              <a:off x="3348055" y="970754"/>
              <a:ext cx="360" cy="36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08ED2289-92F2-4DC6-ADB0-E2F44AFA04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4055" y="8627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1BDC6B02-67DA-4A7B-8CA6-4921C75874F1}"/>
                  </a:ext>
                </a:extLst>
              </p14:cNvPr>
              <p14:cNvContentPartPr/>
              <p14:nvPr/>
            </p14:nvContentPartPr>
            <p14:xfrm>
              <a:off x="5908375" y="2321114"/>
              <a:ext cx="360" cy="36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1BDC6B02-67DA-4A7B-8CA6-4921C75874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4375" y="22131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F8934A1B-CFAA-442C-8815-B5EAEB51996A}"/>
                  </a:ext>
                </a:extLst>
              </p14:cNvPr>
              <p14:cNvContentPartPr/>
              <p14:nvPr/>
            </p14:nvContentPartPr>
            <p14:xfrm>
              <a:off x="6358735" y="900194"/>
              <a:ext cx="14400" cy="3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F8934A1B-CFAA-442C-8815-B5EAEB51996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04735" y="792194"/>
                <a:ext cx="122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B37B5D84-938D-4889-8398-3FE27B82ABCC}"/>
                  </a:ext>
                </a:extLst>
              </p14:cNvPr>
              <p14:cNvContentPartPr/>
              <p14:nvPr/>
            </p14:nvContentPartPr>
            <p14:xfrm>
              <a:off x="745615" y="956714"/>
              <a:ext cx="360" cy="36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B37B5D84-938D-4889-8398-3FE27B82AB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1615" y="8487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3E1B67C2-1043-4950-B349-A4C3829F96EE}"/>
                  </a:ext>
                </a:extLst>
              </p14:cNvPr>
              <p14:cNvContentPartPr/>
              <p14:nvPr/>
            </p14:nvContentPartPr>
            <p14:xfrm>
              <a:off x="3699775" y="126554"/>
              <a:ext cx="360" cy="36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3E1B67C2-1043-4950-B349-A4C3829F9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5775" y="185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B46945EF-C77A-41C2-90FE-8292A1566B5F}"/>
                  </a:ext>
                </a:extLst>
              </p14:cNvPr>
              <p14:cNvContentPartPr/>
              <p14:nvPr/>
            </p14:nvContentPartPr>
            <p14:xfrm>
              <a:off x="1266175" y="815954"/>
              <a:ext cx="360" cy="36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B46945EF-C77A-41C2-90FE-8292A1566B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2175" y="7079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B476E437-4194-463D-9FB0-5BE567CC7705}"/>
                  </a:ext>
                </a:extLst>
              </p14:cNvPr>
              <p14:cNvContentPartPr/>
              <p14:nvPr/>
            </p14:nvContentPartPr>
            <p14:xfrm>
              <a:off x="2039815" y="1139594"/>
              <a:ext cx="360" cy="360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B476E437-4194-463D-9FB0-5BE567CC77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5815" y="10315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D6B82D6F-5961-4FA3-B855-25353A281399}"/>
                  </a:ext>
                </a:extLst>
              </p14:cNvPr>
              <p14:cNvContentPartPr/>
              <p14:nvPr/>
            </p14:nvContentPartPr>
            <p14:xfrm>
              <a:off x="4867255" y="844034"/>
              <a:ext cx="360" cy="36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D6B82D6F-5961-4FA3-B855-25353A2813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13255" y="736034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Rectángulo 47">
            <a:extLst>
              <a:ext uri="{FF2B5EF4-FFF2-40B4-BE49-F238E27FC236}">
                <a16:creationId xmlns:a16="http://schemas.microsoft.com/office/drawing/2014/main" id="{DB26766B-81B2-4789-842C-D875E04E6E4C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-7-</a:t>
            </a:r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85E68144-7AE2-4942-8924-1BFC9FBE26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57045" y="584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CCD3B-0ACC-4855-964F-2BDE2FD8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Otro ejemplo…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15EAD055-E261-4CB6-B248-47A3B7FA9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107496"/>
              </p:ext>
            </p:extLst>
          </p:nvPr>
        </p:nvGraphicFramePr>
        <p:xfrm>
          <a:off x="819150" y="164965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35BC2165-0C80-45B0-92EA-F4040EDF8940}"/>
              </a:ext>
            </a:extLst>
          </p:cNvPr>
          <p:cNvSpPr/>
          <p:nvPr/>
        </p:nvSpPr>
        <p:spPr>
          <a:xfrm>
            <a:off x="6751529" y="4887077"/>
            <a:ext cx="4621321" cy="698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dirty="0">
                <a:sym typeface="Wingdings" panose="05000000000000000000" pitchFamily="2" charset="2"/>
              </a:rPr>
              <a:t>*Recuerda que cuando puedes simplificar los números debes hacerlo</a:t>
            </a:r>
            <a:endParaRPr lang="es-CL" dirty="0"/>
          </a:p>
        </p:txBody>
      </p:sp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C645C654-44C2-45C8-A772-4F9D1E71D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87" y="4075693"/>
            <a:ext cx="3194280" cy="27823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A4008A-807F-48CF-8CE9-AE2310DB8240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364" y="265224"/>
            <a:ext cx="1625600" cy="16256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9B89B9F-CB27-4CB0-9D32-EC7963DFF7BE}"/>
              </a:ext>
            </a:extLst>
          </p:cNvPr>
          <p:cNvSpPr/>
          <p:nvPr/>
        </p:nvSpPr>
        <p:spPr>
          <a:xfrm>
            <a:off x="5766148" y="6150279"/>
            <a:ext cx="659704" cy="450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-8-</a:t>
            </a: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022A8313-A401-4296-A113-4F0AB6E273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68050" y="5850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Integral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1_Integral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2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Vista">
  <a:themeElements>
    <a:clrScheme name="Personalizado 3">
      <a:dk1>
        <a:sysClr val="windowText" lastClr="000000"/>
      </a:dk1>
      <a:lt1>
        <a:sysClr val="window" lastClr="FFFFFF"/>
      </a:lt1>
      <a:dk2>
        <a:srgbClr val="65A3FF"/>
      </a:dk2>
      <a:lt2>
        <a:srgbClr val="EAE5EB"/>
      </a:lt2>
      <a:accent1>
        <a:srgbClr val="E398E1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5.xml><?xml version="1.0" encoding="utf-8"?>
<a:theme xmlns:a="http://schemas.openxmlformats.org/drawingml/2006/main" name="1_Citable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  <wetp:taskpane dockstate="right" visibility="0" width="350" row="7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557AE85-3EEC-4D79-B2A8-8820D0196016}">
  <we:reference id="wa104379997" version="2.0.0.0" store="es-E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AD14CAE-F0EA-4978-B65E-55E65EDB8958}">
  <we:reference id="wa104380121" version="2.0.0.0" store="es-E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1128</Words>
  <Application>Microsoft Office PowerPoint</Application>
  <PresentationFormat>Panorámica</PresentationFormat>
  <Paragraphs>150</Paragraphs>
  <Slides>14</Slides>
  <Notes>1</Notes>
  <HiddenSlides>0</HiddenSlides>
  <MMClips>14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14</vt:i4>
      </vt:variant>
    </vt:vector>
  </HeadingPairs>
  <TitlesOfParts>
    <vt:vector size="29" baseType="lpstr">
      <vt:lpstr>Malgun Gothic Semilight</vt:lpstr>
      <vt:lpstr>Arial</vt:lpstr>
      <vt:lpstr>Calibri</vt:lpstr>
      <vt:lpstr>Century Gothic</vt:lpstr>
      <vt:lpstr>Century Schoolbook</vt:lpstr>
      <vt:lpstr>Tw Cen MT</vt:lpstr>
      <vt:lpstr>Tw Cen MT Condensed</vt:lpstr>
      <vt:lpstr>Wingdings</vt:lpstr>
      <vt:lpstr>Wingdings 2</vt:lpstr>
      <vt:lpstr>Wingdings 3</vt:lpstr>
      <vt:lpstr>Citable</vt:lpstr>
      <vt:lpstr>Integral</vt:lpstr>
      <vt:lpstr>1_Integral</vt:lpstr>
      <vt:lpstr>Vista</vt:lpstr>
      <vt:lpstr>1_Citable</vt:lpstr>
      <vt:lpstr>Óxidos Básicos u Óxidos Metálicos</vt:lpstr>
      <vt:lpstr>¿Qué son los Óxidos Básicos? </vt:lpstr>
      <vt:lpstr>¿Cómo se representa un óxido básico? </vt:lpstr>
      <vt:lpstr>¿Recuerdas que es el estado de oxidación?</vt:lpstr>
      <vt:lpstr>¿Cómo se nombran estos compuestos?</vt:lpstr>
      <vt:lpstr>A continuación…</vt:lpstr>
      <vt:lpstr>Recuerda que:</vt:lpstr>
      <vt:lpstr>Formando los Óxidos Básicos </vt:lpstr>
      <vt:lpstr>Otro ejemplo…</vt:lpstr>
      <vt:lpstr>¿Qué son los Óxidos Ácidos?</vt:lpstr>
      <vt:lpstr>¿Cómo se nombran estos compuestos?</vt:lpstr>
      <vt:lpstr>Formando Óxidos Ácidos</vt:lpstr>
      <vt:lpstr>Otros ejemplos…</vt:lpstr>
      <vt:lpstr>Miryam Castro Profesora de Química y Ciencias Naturales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Óxidos Básicos u Óxidos Metálicos</dc:title>
  <dc:creator>Barbara Cuevas M</dc:creator>
  <cp:lastModifiedBy>Bárbara</cp:lastModifiedBy>
  <cp:revision>24</cp:revision>
  <dcterms:created xsi:type="dcterms:W3CDTF">2020-05-21T23:40:27Z</dcterms:created>
  <dcterms:modified xsi:type="dcterms:W3CDTF">2020-05-29T16:08:49Z</dcterms:modified>
</cp:coreProperties>
</file>