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08080"/>
    <a:srgbClr val="00CC00"/>
    <a:srgbClr val="FF00FF"/>
    <a:srgbClr val="66FF99"/>
    <a:srgbClr val="CCFFFF"/>
    <a:srgbClr val="FF9933"/>
    <a:srgbClr val="66CCFF"/>
    <a:srgbClr val="9900FF"/>
    <a:srgbClr val="F8D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ECEC-E432-4E53-B763-27C0776BC70A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282A-DAF4-4B27-897F-8A9C3E9C26AB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282A-DAF4-4B27-897F-8A9C3E9C26AB}" type="slidenum">
              <a:rPr lang="es-CL" smtClean="0"/>
              <a:pPr/>
              <a:t>7</a:t>
            </a:fld>
            <a:endParaRPr lang="es-C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1A5B-E0B2-4E20-91AA-45206D6E379C}" type="datetimeFigureOut">
              <a:rPr lang="es-CL" smtClean="0"/>
              <a:pPr/>
              <a:t>28-05-2020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3344-CC42-4390-903A-CFA8AA649FC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3476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195736" y="764704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/>
              <a:t>RETROALIMENTACIÓN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1916832"/>
            <a:ext cx="86764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7200" b="1" dirty="0">
                <a:solidFill>
                  <a:schemeClr val="tx1"/>
                </a:solidFill>
              </a:rPr>
              <a:t>“LAS REACCIONES</a:t>
            </a:r>
          </a:p>
          <a:p>
            <a:pPr algn="ctr"/>
            <a:r>
              <a:rPr lang="es-CL" sz="7200" b="1" dirty="0">
                <a:solidFill>
                  <a:schemeClr val="tx1"/>
                </a:solidFill>
              </a:rPr>
              <a:t>      QUÍMICAS”</a:t>
            </a:r>
          </a:p>
          <a:p>
            <a:pPr algn="ctr"/>
            <a:endParaRPr lang="es-CL" sz="7200" b="1" dirty="0"/>
          </a:p>
          <a:p>
            <a:pPr algn="ctr"/>
            <a:r>
              <a:rPr lang="es-CL" sz="2000" b="1" dirty="0">
                <a:solidFill>
                  <a:schemeClr val="tx1"/>
                </a:solidFill>
              </a:rPr>
              <a:t>                                                        </a:t>
            </a:r>
            <a:r>
              <a:rPr lang="es-CL" sz="2800" b="1" dirty="0"/>
              <a:t>P</a:t>
            </a:r>
            <a:r>
              <a:rPr lang="es-CL" sz="2800" b="1" dirty="0">
                <a:solidFill>
                  <a:schemeClr val="tx1"/>
                </a:solidFill>
              </a:rPr>
              <a:t>rimeros Medios 2020</a:t>
            </a:r>
          </a:p>
          <a:p>
            <a:pPr algn="ctr"/>
            <a:r>
              <a:rPr lang="es-CL" sz="2000" b="1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es-CL" sz="2000" b="1" dirty="0"/>
          </a:p>
        </p:txBody>
      </p:sp>
      <p:pic>
        <p:nvPicPr>
          <p:cNvPr id="6" name="5 Imagen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1619672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38057C2-583F-4A6D-A304-7E06E84CD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792088"/>
          </a:xfrm>
        </p:spPr>
        <p:txBody>
          <a:bodyPr/>
          <a:lstStyle/>
          <a:p>
            <a:r>
              <a:rPr lang="es-CL" dirty="0"/>
              <a:t>CAMBIOS EN LA MATERIA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979712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pSp>
        <p:nvGrpSpPr>
          <p:cNvPr id="61" name="60 Grupo"/>
          <p:cNvGrpSpPr/>
          <p:nvPr/>
        </p:nvGrpSpPr>
        <p:grpSpPr>
          <a:xfrm>
            <a:off x="1763688" y="1412776"/>
            <a:ext cx="5688632" cy="3809824"/>
            <a:chOff x="2411760" y="1700808"/>
            <a:chExt cx="3672408" cy="3459682"/>
          </a:xfrm>
        </p:grpSpPr>
        <p:sp>
          <p:nvSpPr>
            <p:cNvPr id="13" name="12 CuadroTexto"/>
            <p:cNvSpPr txBox="1"/>
            <p:nvPr/>
          </p:nvSpPr>
          <p:spPr>
            <a:xfrm>
              <a:off x="3347864" y="1700808"/>
              <a:ext cx="1656184" cy="3633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000" dirty="0"/>
                <a:t>LOS CAMBIOS </a:t>
              </a:r>
            </a:p>
          </p:txBody>
        </p:sp>
        <p:cxnSp>
          <p:nvCxnSpPr>
            <p:cNvPr id="15" name="14 Conector recto"/>
            <p:cNvCxnSpPr/>
            <p:nvPr/>
          </p:nvCxnSpPr>
          <p:spPr>
            <a:xfrm>
              <a:off x="4139952" y="2060848"/>
              <a:ext cx="0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20 CuadroTexto"/>
            <p:cNvSpPr txBox="1"/>
            <p:nvPr/>
          </p:nvSpPr>
          <p:spPr>
            <a:xfrm>
              <a:off x="2483768" y="2780928"/>
              <a:ext cx="1008112" cy="3633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000" b="1" dirty="0"/>
                <a:t>FÍSICOS</a:t>
              </a:r>
              <a:r>
                <a:rPr lang="es-CL" dirty="0"/>
                <a:t> 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644008" y="2780928"/>
              <a:ext cx="1296144" cy="3633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000" b="1" dirty="0"/>
                <a:t>QUÍMICOS</a:t>
              </a:r>
              <a:r>
                <a:rPr lang="es-CL" dirty="0"/>
                <a:t>  </a:t>
              </a:r>
            </a:p>
          </p:txBody>
        </p:sp>
        <p:sp>
          <p:nvSpPr>
            <p:cNvPr id="27" name="26 Abrir corchete"/>
            <p:cNvSpPr/>
            <p:nvPr/>
          </p:nvSpPr>
          <p:spPr>
            <a:xfrm rot="16200000" flipH="1">
              <a:off x="4031940" y="1592796"/>
              <a:ext cx="144016" cy="2088232"/>
            </a:xfrm>
            <a:prstGeom prst="lef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FF0000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719741" y="2158539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latin typeface="Comic Sans MS" pitchFamily="66" charset="0"/>
                </a:rPr>
                <a:t>Pueden ser</a:t>
              </a:r>
            </a:p>
          </p:txBody>
        </p:sp>
        <p:sp>
          <p:nvSpPr>
            <p:cNvPr id="29" name="28 Abrir corchete"/>
            <p:cNvSpPr/>
            <p:nvPr/>
          </p:nvSpPr>
          <p:spPr>
            <a:xfrm rot="5400000" flipH="1">
              <a:off x="4031940" y="2168860"/>
              <a:ext cx="144016" cy="2088232"/>
            </a:xfrm>
            <a:prstGeom prst="lef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038776" y="3400951"/>
              <a:ext cx="232431" cy="33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Comic Sans MS" pitchFamily="66" charset="0"/>
                </a:rPr>
                <a:t>si</a:t>
              </a:r>
            </a:p>
          </p:txBody>
        </p:sp>
        <p:cxnSp>
          <p:nvCxnSpPr>
            <p:cNvPr id="33" name="32 Conector recto"/>
            <p:cNvCxnSpPr/>
            <p:nvPr/>
          </p:nvCxnSpPr>
          <p:spPr>
            <a:xfrm>
              <a:off x="4139952" y="3284984"/>
              <a:ext cx="0" cy="648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Abrir corchete"/>
            <p:cNvSpPr/>
            <p:nvPr/>
          </p:nvSpPr>
          <p:spPr>
            <a:xfrm rot="16200000" flipH="1">
              <a:off x="3995936" y="2996952"/>
              <a:ext cx="216024" cy="2088232"/>
            </a:xfrm>
            <a:prstGeom prst="lef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FF0000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411760" y="4149079"/>
              <a:ext cx="1584176" cy="3633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000" dirty="0"/>
                <a:t>NO APARECEN 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4572000" y="4149079"/>
              <a:ext cx="1512168" cy="3633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000" dirty="0"/>
                <a:t>SI APARECEN </a:t>
              </a: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3059832" y="4797152"/>
              <a:ext cx="2232248" cy="3633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000" b="1" dirty="0"/>
                <a:t>NUEVAS SUSTANCIAS</a:t>
              </a:r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2771800" y="4509120"/>
              <a:ext cx="0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5580112" y="4509120"/>
              <a:ext cx="0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2771800" y="5013176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5292080" y="5013176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92A7FC6-1758-4C93-81A4-74C36B8FB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CL" dirty="0"/>
              <a:t>Se consideran </a:t>
            </a:r>
            <a:r>
              <a:rPr lang="es-CL" b="1" i="1" dirty="0"/>
              <a:t>cambios físicos </a:t>
            </a:r>
            <a:r>
              <a:rPr lang="es-CL" dirty="0"/>
              <a:t>aquellas que</a:t>
            </a:r>
            <a:r>
              <a:rPr lang="es-CL" b="1" dirty="0"/>
              <a:t> no </a:t>
            </a:r>
            <a:r>
              <a:rPr lang="es-CL" dirty="0"/>
              <a:t>alteran la naturaleza de las sustancias</a:t>
            </a:r>
          </a:p>
          <a:p>
            <a:pPr algn="just">
              <a:buNone/>
            </a:pPr>
            <a:r>
              <a:rPr lang="es-CL" sz="2800" dirty="0"/>
              <a:t>Ejemplos:</a:t>
            </a:r>
            <a:r>
              <a:rPr lang="es-CL" dirty="0"/>
              <a:t> </a:t>
            </a:r>
          </a:p>
          <a:p>
            <a:pPr algn="just">
              <a:buNone/>
            </a:pPr>
            <a:r>
              <a:rPr lang="es-CL" dirty="0"/>
              <a:t>   </a:t>
            </a:r>
          </a:p>
          <a:p>
            <a:pPr algn="just">
              <a:buNone/>
            </a:pPr>
            <a:r>
              <a:rPr lang="es-CL" dirty="0"/>
              <a:t>        Calentamiento </a:t>
            </a:r>
          </a:p>
          <a:p>
            <a:pPr algn="just">
              <a:buNone/>
            </a:pPr>
            <a:endParaRPr lang="es-CL" dirty="0"/>
          </a:p>
          <a:p>
            <a:pPr algn="just">
              <a:buNone/>
            </a:pPr>
            <a:endParaRPr lang="es-CL" dirty="0"/>
          </a:p>
          <a:p>
            <a:pPr algn="just">
              <a:buNone/>
            </a:pPr>
            <a:r>
              <a:rPr lang="es-CL" dirty="0"/>
              <a:t>      Deformación                  Movimiento </a:t>
            </a:r>
          </a:p>
          <a:p>
            <a:pPr algn="just">
              <a:buNone/>
            </a:pPr>
            <a:endParaRPr lang="es-CL" dirty="0"/>
          </a:p>
          <a:p>
            <a:pPr algn="just">
              <a:buNone/>
            </a:pPr>
            <a:endParaRPr lang="es-CL" dirty="0"/>
          </a:p>
          <a:p>
            <a:pPr algn="just">
              <a:buNone/>
            </a:pPr>
            <a:r>
              <a:rPr lang="es-CL" dirty="0"/>
              <a:t>       </a:t>
            </a:r>
          </a:p>
          <a:p>
            <a:pPr algn="r">
              <a:buNone/>
            </a:pPr>
            <a:endParaRPr lang="es-CL" dirty="0"/>
          </a:p>
          <a:p>
            <a:pPr algn="r">
              <a:buNone/>
            </a:pPr>
            <a:endParaRPr lang="es-C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247395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2973464" cy="143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221088"/>
            <a:ext cx="28824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CFE4602-EBFE-4AB3-8B4F-3A8E5EE34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209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CC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L" dirty="0"/>
              <a:t>En los </a:t>
            </a:r>
            <a:r>
              <a:rPr lang="es-CL" b="1" i="1" dirty="0"/>
              <a:t>cambios químicos</a:t>
            </a:r>
            <a:r>
              <a:rPr lang="es-CL" dirty="0"/>
              <a:t>, se producen </a:t>
            </a:r>
            <a:r>
              <a:rPr lang="es-CL" b="1" dirty="0"/>
              <a:t>nuevas sustancias</a:t>
            </a:r>
            <a:r>
              <a:rPr lang="es-CL" dirty="0"/>
              <a:t>  y que son diferentes a las iniciales.</a:t>
            </a:r>
          </a:p>
          <a:p>
            <a:pPr>
              <a:buNone/>
            </a:pPr>
            <a:r>
              <a:rPr lang="es-CL" dirty="0"/>
              <a:t>  </a:t>
            </a:r>
            <a:r>
              <a:rPr lang="es-CL" sz="2800" dirty="0"/>
              <a:t> EJEMPLOS</a:t>
            </a:r>
            <a:r>
              <a:rPr lang="es-CL" dirty="0"/>
              <a:t>:    </a:t>
            </a:r>
          </a:p>
          <a:p>
            <a:pPr>
              <a:buNone/>
            </a:pPr>
            <a:r>
              <a:rPr lang="es-CL" dirty="0"/>
              <a:t>             </a:t>
            </a:r>
            <a:r>
              <a:rPr lang="es-CL" i="1" dirty="0"/>
              <a:t>Combustión de un trozo</a:t>
            </a:r>
          </a:p>
          <a:p>
            <a:pPr>
              <a:buNone/>
            </a:pPr>
            <a:r>
              <a:rPr lang="es-CL" i="1" dirty="0"/>
              <a:t>                            de madera   </a:t>
            </a:r>
          </a:p>
          <a:p>
            <a:pPr>
              <a:buNone/>
            </a:pPr>
            <a:endParaRPr lang="es-CL" dirty="0"/>
          </a:p>
          <a:p>
            <a:pPr>
              <a:buNone/>
            </a:pPr>
            <a:r>
              <a:rPr lang="es-CL" dirty="0"/>
              <a:t>                                  </a:t>
            </a:r>
          </a:p>
          <a:p>
            <a:pPr>
              <a:buNone/>
            </a:pPr>
            <a:r>
              <a:rPr lang="es-CL" dirty="0"/>
              <a:t>                                </a:t>
            </a:r>
            <a:r>
              <a:rPr lang="es-CL" i="1" dirty="0"/>
              <a:t>Oxidación de un metal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24128" y="1700808"/>
            <a:ext cx="2448272" cy="21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521021" y="3412279"/>
            <a:ext cx="14934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6241E79-725E-455E-9ADA-FBE8FD9E5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lum bright="52000" contrast="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267744" y="62068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dirty="0"/>
              <a:t>REACCIÓN QUÍMICA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1032" y="1700808"/>
            <a:ext cx="838944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s-CL" sz="2800" dirty="0">
                <a:solidFill>
                  <a:prstClr val="black"/>
                </a:solidFill>
              </a:rPr>
              <a:t>La </a:t>
            </a:r>
            <a:r>
              <a:rPr lang="es-CL" sz="2800" b="1" i="1" dirty="0">
                <a:solidFill>
                  <a:prstClr val="black"/>
                </a:solidFill>
              </a:rPr>
              <a:t>reacción química </a:t>
            </a:r>
            <a:r>
              <a:rPr lang="es-CL" sz="2800" dirty="0">
                <a:solidFill>
                  <a:prstClr val="black"/>
                </a:solidFill>
              </a:rPr>
              <a:t>es un </a:t>
            </a:r>
            <a:r>
              <a:rPr lang="es-CL" sz="2800" b="1" i="1" dirty="0">
                <a:solidFill>
                  <a:prstClr val="black"/>
                </a:solidFill>
              </a:rPr>
              <a:t>cambio químico </a:t>
            </a:r>
            <a:r>
              <a:rPr lang="es-CL" sz="2800" dirty="0">
                <a:solidFill>
                  <a:prstClr val="black"/>
                </a:solidFill>
              </a:rPr>
              <a:t>que se manifiesta a través de los siguientes hechos: </a:t>
            </a:r>
          </a:p>
          <a:p>
            <a:pPr marL="342900" lvl="0" indent="-342900" algn="just">
              <a:spcBef>
                <a:spcPct val="20000"/>
              </a:spcBef>
            </a:pPr>
            <a:endParaRPr lang="es-CL" sz="28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CL" sz="2800" i="1" dirty="0">
                <a:solidFill>
                  <a:prstClr val="black"/>
                </a:solidFill>
              </a:rPr>
              <a:t>Desprendimiento de  luz, calor, sonido, gas </a:t>
            </a:r>
          </a:p>
          <a:p>
            <a:pPr marL="342900" lvl="0" indent="-342900" algn="just">
              <a:spcBef>
                <a:spcPct val="20000"/>
              </a:spcBef>
            </a:pPr>
            <a:endParaRPr lang="es-CL" sz="28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CL" sz="2800" i="1" dirty="0">
                <a:solidFill>
                  <a:prstClr val="black"/>
                </a:solidFill>
              </a:rPr>
              <a:t>Cambio de color </a:t>
            </a:r>
          </a:p>
          <a:p>
            <a:pPr marL="342900" lvl="0" indent="-342900" algn="just">
              <a:spcBef>
                <a:spcPct val="20000"/>
              </a:spcBef>
            </a:pPr>
            <a:endParaRPr lang="es-CL" sz="2800" i="1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CL" sz="2800" i="1" dirty="0">
                <a:solidFill>
                  <a:prstClr val="black"/>
                </a:solidFill>
              </a:rPr>
              <a:t> Formación de precipitado (sólido) 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0B369EE-FA40-42DB-9D94-FA6627AD4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41490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99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 ¿Qué ocurre con una reacción química a nivel microscópico?</a:t>
            </a:r>
          </a:p>
        </p:txBody>
      </p:sp>
      <p:grpSp>
        <p:nvGrpSpPr>
          <p:cNvPr id="66" name="65 Grupo"/>
          <p:cNvGrpSpPr/>
          <p:nvPr/>
        </p:nvGrpSpPr>
        <p:grpSpPr>
          <a:xfrm>
            <a:off x="1115616" y="1124744"/>
            <a:ext cx="6336702" cy="5337884"/>
            <a:chOff x="1907704" y="1052736"/>
            <a:chExt cx="5506896" cy="5337884"/>
          </a:xfrm>
        </p:grpSpPr>
        <p:sp>
          <p:nvSpPr>
            <p:cNvPr id="4" name="3 CuadroTexto"/>
            <p:cNvSpPr txBox="1"/>
            <p:nvPr/>
          </p:nvSpPr>
          <p:spPr>
            <a:xfrm>
              <a:off x="3563888" y="1052736"/>
              <a:ext cx="2070480" cy="3974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000" b="1" dirty="0"/>
                <a:t>Reacción Química 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923928" y="1844824"/>
              <a:ext cx="1479513" cy="400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dirty="0"/>
                <a:t>Más rápido 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907704" y="2924944"/>
              <a:ext cx="2628292" cy="3669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Concentración de reactantes 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139952" y="1412776"/>
              <a:ext cx="856560" cy="4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ocurre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707904" y="2348880"/>
              <a:ext cx="1868859" cy="4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/>
                <a:t>si aumentamos 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364088" y="2924944"/>
              <a:ext cx="1424921" cy="3669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Temperatura</a:t>
              </a:r>
              <a:r>
                <a:rPr lang="es-CL" dirty="0"/>
                <a:t>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563888" y="3573016"/>
              <a:ext cx="2304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Porque  aumentamos 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195736" y="4149080"/>
              <a:ext cx="2160240" cy="3669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Número de choques 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788023" y="4149080"/>
              <a:ext cx="26265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Energía de los choques (</a:t>
              </a:r>
              <a:r>
                <a:rPr lang="es-CL" b="1" dirty="0" err="1"/>
                <a:t>Ea</a:t>
              </a:r>
              <a:r>
                <a:rPr lang="es-CL" b="1" dirty="0"/>
                <a:t>)  </a:t>
              </a: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4572000" y="1484784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errar corchete"/>
            <p:cNvSpPr/>
            <p:nvPr/>
          </p:nvSpPr>
          <p:spPr>
            <a:xfrm rot="16200000">
              <a:off x="4522672" y="1390096"/>
              <a:ext cx="219049" cy="2856696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7" name="26 Conector recto"/>
            <p:cNvCxnSpPr/>
            <p:nvPr/>
          </p:nvCxnSpPr>
          <p:spPr>
            <a:xfrm>
              <a:off x="4572000" y="2276872"/>
              <a:ext cx="1" cy="4306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errar corchete"/>
            <p:cNvSpPr/>
            <p:nvPr/>
          </p:nvSpPr>
          <p:spPr>
            <a:xfrm rot="16200000">
              <a:off x="4573687" y="2635226"/>
              <a:ext cx="212651" cy="280831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31 Cerrar corchete"/>
            <p:cNvSpPr/>
            <p:nvPr/>
          </p:nvSpPr>
          <p:spPr>
            <a:xfrm rot="5400000">
              <a:off x="4535996" y="1952836"/>
              <a:ext cx="216024" cy="2880320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4644008" y="3501008"/>
              <a:ext cx="0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CuadroTexto"/>
            <p:cNvSpPr txBox="1"/>
            <p:nvPr/>
          </p:nvSpPr>
          <p:spPr>
            <a:xfrm>
              <a:off x="2627784" y="5301208"/>
              <a:ext cx="172819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Romper enlaces </a:t>
              </a: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4932040" y="5301208"/>
              <a:ext cx="223224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Formar otros enlaces </a:t>
              </a: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5076056" y="6021288"/>
              <a:ext cx="20162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Nuevas sustancias</a:t>
              </a:r>
            </a:p>
          </p:txBody>
        </p:sp>
        <p:sp>
          <p:nvSpPr>
            <p:cNvPr id="53" name="52 Cerrar corchete"/>
            <p:cNvSpPr/>
            <p:nvPr/>
          </p:nvSpPr>
          <p:spPr>
            <a:xfrm rot="5400000">
              <a:off x="4572000" y="3212976"/>
              <a:ext cx="216024" cy="280831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1" name="60 Cerrar corchete"/>
            <p:cNvSpPr/>
            <p:nvPr/>
          </p:nvSpPr>
          <p:spPr>
            <a:xfrm rot="16200000">
              <a:off x="4645695" y="3787353"/>
              <a:ext cx="212651" cy="280831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4644008" y="4725144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4211960" y="472514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permite</a:t>
              </a: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5642645" y="56612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da paso a</a:t>
              </a:r>
            </a:p>
          </p:txBody>
        </p:sp>
        <p:cxnSp>
          <p:nvCxnSpPr>
            <p:cNvPr id="65" name="64 Conector recto"/>
            <p:cNvCxnSpPr/>
            <p:nvPr/>
          </p:nvCxnSpPr>
          <p:spPr>
            <a:xfrm>
              <a:off x="6195970" y="5661248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DD057D4-08F0-4AEF-9CD9-C2203CEA9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1429" y="16024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F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96752"/>
            <a:ext cx="3024336" cy="428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54868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Las reacciones químicas se clasifican en: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7544" y="20608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"/>
            </a:pPr>
            <a:r>
              <a:rPr lang="es-CL" sz="2800" i="1" dirty="0"/>
              <a:t>Endotérmicas o exotérmicas </a:t>
            </a:r>
            <a:r>
              <a:rPr lang="es-CL" dirty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52" y="37890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"/>
            </a:pPr>
            <a:r>
              <a:rPr lang="es-CL" sz="2800" i="1" dirty="0"/>
              <a:t>Endergónicas o exergónicas 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26BFBE4-2593-493E-8079-F1E21B916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2431" y="51748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56000" contrast="-21000"/>
          </a:blip>
          <a:srcRect/>
          <a:stretch>
            <a:fillRect/>
          </a:stretch>
        </p:blipFill>
        <p:spPr bwMode="auto">
          <a:xfrm>
            <a:off x="2122712" y="0"/>
            <a:ext cx="7021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Llamada ovalada"/>
          <p:cNvSpPr/>
          <p:nvPr/>
        </p:nvSpPr>
        <p:spPr>
          <a:xfrm rot="21221038">
            <a:off x="960263" y="290198"/>
            <a:ext cx="3623075" cy="1428251"/>
          </a:xfrm>
          <a:prstGeom prst="wedgeEllipseCallout">
            <a:avLst>
              <a:gd name="adj1" fmla="val 41616"/>
              <a:gd name="adj2" fmla="val 5053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“</a:t>
            </a:r>
            <a:r>
              <a:rPr lang="es-CL" sz="2400" b="1" i="1" dirty="0"/>
              <a:t>Ley de conservación de la masa o ley de Lavoisier “</a:t>
            </a:r>
          </a:p>
        </p:txBody>
      </p:sp>
      <p:sp>
        <p:nvSpPr>
          <p:cNvPr id="9" name="8 Llamada rectangular redondeada"/>
          <p:cNvSpPr/>
          <p:nvPr/>
        </p:nvSpPr>
        <p:spPr>
          <a:xfrm rot="20866032">
            <a:off x="291381" y="2209965"/>
            <a:ext cx="2913528" cy="1368152"/>
          </a:xfrm>
          <a:prstGeom prst="wedgeRoundRectCallout">
            <a:avLst>
              <a:gd name="adj1" fmla="val -19893"/>
              <a:gd name="adj2" fmla="val 5261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400" dirty="0"/>
              <a:t>La masa de los reactantes es igual a la masa de los productos </a:t>
            </a:r>
          </a:p>
        </p:txBody>
      </p:sp>
      <p:sp>
        <p:nvSpPr>
          <p:cNvPr id="12" name="11 Llamada ovalada"/>
          <p:cNvSpPr/>
          <p:nvPr/>
        </p:nvSpPr>
        <p:spPr>
          <a:xfrm rot="20812868">
            <a:off x="-19906" y="3890594"/>
            <a:ext cx="4711960" cy="2517169"/>
          </a:xfrm>
          <a:prstGeom prst="wedgeEllipseCallout">
            <a:avLst>
              <a:gd name="adj1" fmla="val -19747"/>
              <a:gd name="adj2" fmla="val 51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En una ecuación química, el número de átomos de cada elemento químico de los reactantes es igual al número de átomos de los productos  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7E91366-C0AF-4B8E-B792-48B2E2187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5773" y="17008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La reacción química se representa a través de una ecuación química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63688" y="465313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REACTANTES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940152" y="465313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   PRODUCTOS </a:t>
            </a:r>
          </a:p>
        </p:txBody>
      </p:sp>
      <p:sp>
        <p:nvSpPr>
          <p:cNvPr id="8" name="7 Abrir llave"/>
          <p:cNvSpPr/>
          <p:nvPr/>
        </p:nvSpPr>
        <p:spPr>
          <a:xfrm rot="16200000">
            <a:off x="3131840" y="2492896"/>
            <a:ext cx="216024" cy="4248472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Abrir llave"/>
          <p:cNvSpPr/>
          <p:nvPr/>
        </p:nvSpPr>
        <p:spPr>
          <a:xfrm rot="16200000">
            <a:off x="7020272" y="4005064"/>
            <a:ext cx="216024" cy="1368152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72816"/>
            <a:ext cx="7677897" cy="22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827584" y="38610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       N</a:t>
            </a:r>
            <a:r>
              <a:rPr lang="es-CL" sz="2000" dirty="0"/>
              <a:t>2</a:t>
            </a:r>
            <a:r>
              <a:rPr lang="es-CL" sz="2800" dirty="0"/>
              <a:t> (g)           +           </a:t>
            </a:r>
            <a:r>
              <a:rPr lang="es-CL" sz="2800" dirty="0">
                <a:solidFill>
                  <a:srgbClr val="FF0000"/>
                </a:solidFill>
              </a:rPr>
              <a:t>3</a:t>
            </a:r>
            <a:r>
              <a:rPr lang="es-CL" sz="2800" dirty="0"/>
              <a:t>H</a:t>
            </a:r>
            <a:r>
              <a:rPr lang="es-CL" sz="2000" dirty="0"/>
              <a:t>2</a:t>
            </a:r>
            <a:r>
              <a:rPr lang="es-CL" sz="2800" dirty="0"/>
              <a:t>(g)</a:t>
            </a:r>
            <a:r>
              <a:rPr lang="es-CL" sz="2800" dirty="0">
                <a:solidFill>
                  <a:srgbClr val="FF0000"/>
                </a:solidFill>
              </a:rPr>
              <a:t>                 2</a:t>
            </a:r>
            <a:r>
              <a:rPr lang="es-CL" sz="2800" dirty="0"/>
              <a:t>NH</a:t>
            </a:r>
            <a:r>
              <a:rPr lang="es-CL" sz="2000" dirty="0"/>
              <a:t>3 </a:t>
            </a:r>
            <a:r>
              <a:rPr lang="es-CL" sz="2800" dirty="0"/>
              <a:t>(g)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436096" y="4149080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339752" y="50851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 átomos de N</a:t>
            </a:r>
          </a:p>
          <a:p>
            <a:r>
              <a:rPr lang="es-CL" dirty="0"/>
              <a:t>6 átomos de H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444208" y="506602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 átomos de N</a:t>
            </a:r>
          </a:p>
          <a:p>
            <a:r>
              <a:rPr lang="es-CL" dirty="0"/>
              <a:t>6 átomos de H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259632" y="42930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28 gramos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3968" y="4293096"/>
            <a:ext cx="1098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6 gramos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557744" y="4312528"/>
            <a:ext cx="116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34gramos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131840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+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499992" y="58772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/>
              <a:t>Eliana Guerrero Farías </a:t>
            </a:r>
          </a:p>
          <a:p>
            <a:r>
              <a:rPr lang="es-CL" i="1" dirty="0"/>
              <a:t>Profesora  de Química y Ciencias Naturales </a:t>
            </a:r>
          </a:p>
        </p:txBody>
      </p:sp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EF9FDEA-9D16-4BD5-B38C-D9EE49E2D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029" y="542671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292</Words>
  <Application>Microsoft Office PowerPoint</Application>
  <PresentationFormat>Presentación en pantalla (4:3)</PresentationFormat>
  <Paragraphs>76</Paragraphs>
  <Slides>9</Slides>
  <Notes>1</Notes>
  <HiddenSlides>0</HiddenSlides>
  <MMClips>9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Symbol</vt:lpstr>
      <vt:lpstr>Wingdings</vt:lpstr>
      <vt:lpstr>Tema de Office</vt:lpstr>
      <vt:lpstr>Presentación de PowerPoint</vt:lpstr>
      <vt:lpstr>CAMBIOS EN LA MATERIA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</dc:title>
  <dc:creator>Eliana</dc:creator>
  <cp:lastModifiedBy>Bárbara</cp:lastModifiedBy>
  <cp:revision>90</cp:revision>
  <dcterms:created xsi:type="dcterms:W3CDTF">2020-05-18T23:28:10Z</dcterms:created>
  <dcterms:modified xsi:type="dcterms:W3CDTF">2020-05-28T15:40:07Z</dcterms:modified>
</cp:coreProperties>
</file>