
<file path=[Content_Types].xml><?xml version="1.0" encoding="utf-8"?>
<Types xmlns="http://schemas.openxmlformats.org/package/2006/content-types">
  <Default Extension="xml" ContentType="application/xml"/>
  <Default Extension="png" ContentType="image/png"/>
  <Default Extension="gif" ContentType="image/gif"/>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0" r:id="rId2"/>
    <p:sldId id="269" r:id="rId3"/>
    <p:sldId id="257" r:id="rId4"/>
    <p:sldId id="259" r:id="rId5"/>
    <p:sldId id="263" r:id="rId6"/>
    <p:sldId id="264" r:id="rId7"/>
    <p:sldId id="266" r:id="rId8"/>
    <p:sldId id="260" r:id="rId9"/>
    <p:sldId id="265"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194"/>
  </p:normalViewPr>
  <p:slideViewPr>
    <p:cSldViewPr snapToGrid="0">
      <p:cViewPr varScale="1">
        <p:scale>
          <a:sx n="73" d="100"/>
          <a:sy n="73" d="100"/>
        </p:scale>
        <p:origin x="9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03-06-20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15155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03-06-20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74819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03-06-20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2392816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03-06-20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222970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C96B387-E9CB-4E56-B00A-8CC964A32E0A}" type="datetimeFigureOut">
              <a:rPr lang="es-CL" smtClean="0"/>
              <a:t>03-06-20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9051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C96B387-E9CB-4E56-B00A-8CC964A32E0A}" type="datetimeFigureOut">
              <a:rPr lang="es-CL" smtClean="0"/>
              <a:t>03-06-20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71715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C96B387-E9CB-4E56-B00A-8CC964A32E0A}" type="datetimeFigureOut">
              <a:rPr lang="es-CL" smtClean="0"/>
              <a:t>03-06-20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6449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C96B387-E9CB-4E56-B00A-8CC964A32E0A}" type="datetimeFigureOut">
              <a:rPr lang="es-CL" smtClean="0"/>
              <a:t>03-06-20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94714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6B387-E9CB-4E56-B00A-8CC964A32E0A}" type="datetimeFigureOut">
              <a:rPr lang="es-CL" smtClean="0"/>
              <a:t>03-06-20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175600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96B387-E9CB-4E56-B00A-8CC964A32E0A}" type="datetimeFigureOut">
              <a:rPr lang="es-CL" smtClean="0"/>
              <a:t>03-06-20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78075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96B387-E9CB-4E56-B00A-8CC964A32E0A}" type="datetimeFigureOut">
              <a:rPr lang="es-CL" smtClean="0"/>
              <a:t>03-06-20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10814479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6B387-E9CB-4E56-B00A-8CC964A32E0A}" type="datetimeFigureOut">
              <a:rPr lang="es-CL" smtClean="0"/>
              <a:t>03-06-20</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323B8-4A40-46DA-9BCD-03A49822508E}" type="slidenum">
              <a:rPr lang="es-CL" smtClean="0"/>
              <a:t>‹Nr.›</a:t>
            </a:fld>
            <a:endParaRPr lang="es-CL"/>
          </a:p>
        </p:txBody>
      </p:sp>
    </p:spTree>
    <p:extLst>
      <p:ext uri="{BB962C8B-B14F-4D97-AF65-F5344CB8AC3E}">
        <p14:creationId xmlns:p14="http://schemas.microsoft.com/office/powerpoint/2010/main" val="3088095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hyperlink" Target="NULL" TargetMode="Externa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hyperlink" Target="https://curriculumnacional.mineduc.cl/estudiante/621/articles-135056_recurso_pdf.pdf" TargetMode="External"/><Relationship Id="rId6"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5.gif"/><Relationship Id="rId6"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xmlns="" id="{90E784B7-BC6B-4C87-8A29-0B7E04952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Arc 192">
            <a:extLst>
              <a:ext uri="{FF2B5EF4-FFF2-40B4-BE49-F238E27FC236}">
                <a16:creationId xmlns:a16="http://schemas.microsoft.com/office/drawing/2014/main" xmlns="" id="{129A6924-D08B-45DD-8219-D130D09CE5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90427" y="683791"/>
            <a:ext cx="2987899" cy="2987899"/>
          </a:xfrm>
          <a:prstGeom prst="arc">
            <a:avLst>
              <a:gd name="adj1" fmla="val 16200000"/>
              <a:gd name="adj2" fmla="val 2120553"/>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3701574" y="643467"/>
            <a:ext cx="7846959" cy="2542843"/>
          </a:xfrm>
        </p:spPr>
        <p:txBody>
          <a:bodyPr>
            <a:normAutofit/>
          </a:bodyPr>
          <a:lstStyle/>
          <a:p>
            <a:r>
              <a:rPr lang="es-MX" sz="5400" b="1" dirty="0">
                <a:latin typeface="+mn-lt"/>
              </a:rPr>
              <a:t>       FILOSOFÍA POLÍTICA</a:t>
            </a:r>
            <a:br>
              <a:rPr lang="es-MX" sz="5400" b="1" dirty="0">
                <a:latin typeface="+mn-lt"/>
              </a:rPr>
            </a:br>
            <a:r>
              <a:rPr lang="es-MX" sz="5400" b="1" dirty="0">
                <a:latin typeface="+mn-lt"/>
              </a:rPr>
              <a:t>(DPTO. FILOSOFÍA L-1  2020)</a:t>
            </a:r>
            <a:endParaRPr lang="es-CL" sz="54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3581400" y="3671690"/>
            <a:ext cx="7967133" cy="2532618"/>
          </a:xfrm>
        </p:spPr>
        <p:txBody>
          <a:bodyPr>
            <a:normAutofit/>
          </a:bodyPr>
          <a:lstStyle/>
          <a:p>
            <a:r>
              <a:rPr lang="es-MX" sz="3600" b="1" dirty="0"/>
              <a:t>UNIDAD II: CONCEPCIONES DEL SER  HUMANO Y LA SOCIEDAD EN QUE QUEREMOS VIVIR</a:t>
            </a:r>
          </a:p>
          <a:p>
            <a:endParaRPr lang="es-MX" b="1" dirty="0"/>
          </a:p>
        </p:txBody>
      </p:sp>
      <p:pic>
        <p:nvPicPr>
          <p:cNvPr id="1026" name="Picture 2" descr="Liceo n.º 1 Javiera Carrera - Wikipedia, la enciclopedia libre">
            <a:extLst>
              <a:ext uri="{FF2B5EF4-FFF2-40B4-BE49-F238E27FC236}">
                <a16:creationId xmlns:a16="http://schemas.microsoft.com/office/drawing/2014/main" xmlns="" id="{3558FCCE-E9F0-4F2B-861E-31ED3D3970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5558"/>
          <a:stretch/>
        </p:blipFill>
        <p:spPr bwMode="auto">
          <a:xfrm>
            <a:off x="804118" y="779000"/>
            <a:ext cx="1848413" cy="1854821"/>
          </a:xfrm>
          <a:custGeom>
            <a:avLst/>
            <a:gdLst/>
            <a:ahLst/>
            <a:cxnLst/>
            <a:rect l="l" t="t" r="r" b="b"/>
            <a:pathLst>
              <a:path w="4048125" h="4048125">
                <a:moveTo>
                  <a:pt x="65094" y="0"/>
                </a:moveTo>
                <a:lnTo>
                  <a:pt x="3983031" y="0"/>
                </a:lnTo>
                <a:cubicBezTo>
                  <a:pt x="4018981" y="0"/>
                  <a:pt x="4048125" y="29144"/>
                  <a:pt x="4048125" y="65094"/>
                </a:cubicBezTo>
                <a:lnTo>
                  <a:pt x="4048125" y="3983031"/>
                </a:lnTo>
                <a:cubicBezTo>
                  <a:pt x="4048125" y="4018981"/>
                  <a:pt x="4018981" y="4048125"/>
                  <a:pt x="3983031" y="4048125"/>
                </a:cubicBezTo>
                <a:lnTo>
                  <a:pt x="65094" y="4048125"/>
                </a:lnTo>
                <a:cubicBezTo>
                  <a:pt x="29144" y="4048125"/>
                  <a:pt x="0" y="4018981"/>
                  <a:pt x="0" y="3983031"/>
                </a:cubicBezTo>
                <a:lnTo>
                  <a:pt x="0" y="65094"/>
                </a:lnTo>
                <a:cubicBezTo>
                  <a:pt x="0" y="29144"/>
                  <a:pt x="29144" y="0"/>
                  <a:pt x="65094" y="0"/>
                </a:cubicBezTo>
                <a:close/>
              </a:path>
            </a:pathLst>
          </a:custGeom>
          <a:noFill/>
          <a:extLst>
            <a:ext uri="{909E8E84-426E-40DD-AFC4-6F175D3DCCD1}">
              <a14:hiddenFill xmlns:a14="http://schemas.microsoft.com/office/drawing/2010/main">
                <a:solidFill>
                  <a:srgbClr val="FFFFFF"/>
                </a:solidFill>
              </a14:hiddenFill>
            </a:ext>
          </a:extLst>
        </p:spPr>
      </p:pic>
      <p:sp>
        <p:nvSpPr>
          <p:cNvPr id="194" name="Oval 193">
            <a:extLst>
              <a:ext uri="{FF2B5EF4-FFF2-40B4-BE49-F238E27FC236}">
                <a16:creationId xmlns:a16="http://schemas.microsoft.com/office/drawing/2014/main" xmlns="" id="{78DE83AE-C7A1-4B59-BEAD-E07C527756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89439" y="2387841"/>
            <a:ext cx="491961" cy="4919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xmlns="" id="{01B0AB56-1C73-492F-9E03-DF7B546AFC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16484" y="3190391"/>
            <a:ext cx="784976" cy="78497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Sonido grabado">
            <a:hlinkClick r:id="" action="ppaction://media"/>
            <a:extLst>
              <a:ext uri="{FF2B5EF4-FFF2-40B4-BE49-F238E27FC236}">
                <a16:creationId xmlns:a16="http://schemas.microsoft.com/office/drawing/2014/main" xmlns="" id="{D7045F68-F68E-44EF-B721-9D2BDFEA0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3326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POLÍTICA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5"/>
            <a:ext cx="10178716" cy="4188830"/>
          </a:xfrm>
        </p:spPr>
        <p:txBody>
          <a:bodyPr>
            <a:normAutofit fontScale="92500" lnSpcReduction="20000"/>
          </a:bodyPr>
          <a:lstStyle/>
          <a:p>
            <a:r>
              <a:rPr lang="es-MX" b="1" dirty="0"/>
              <a:t>UNIDAD II: CONCEPCIONES DEL SER  HUMANO Y LA SOCIEDAD EN QUE QUEREMOS VIVIR</a:t>
            </a:r>
          </a:p>
          <a:p>
            <a:pPr algn="just">
              <a:lnSpc>
                <a:spcPct val="110000"/>
              </a:lnSpc>
              <a:spcAft>
                <a:spcPts val="800"/>
              </a:spcAft>
            </a:pPr>
            <a:r>
              <a:rPr lang="es-CL" dirty="0">
                <a:latin typeface="Calibri" panose="020F0502020204030204" pitchFamily="34" charset="0"/>
                <a:ea typeface="Calibri" panose="020F0502020204030204" pitchFamily="34" charset="0"/>
                <a:cs typeface="Times New Roman" panose="02020603050405020304" pitchFamily="18" charset="0"/>
              </a:rPr>
              <a:t> “Las libertades básicas son la </a:t>
            </a:r>
            <a:r>
              <a:rPr lang="es-CL" b="1" dirty="0">
                <a:latin typeface="Calibri" panose="020F0502020204030204" pitchFamily="34" charset="0"/>
                <a:ea typeface="Calibri" panose="020F0502020204030204" pitchFamily="34" charset="0"/>
                <a:cs typeface="Times New Roman" panose="02020603050405020304" pitchFamily="18" charset="0"/>
              </a:rPr>
              <a:t>libertad política </a:t>
            </a:r>
            <a:r>
              <a:rPr lang="es-CL" dirty="0">
                <a:latin typeface="Calibri" panose="020F0502020204030204" pitchFamily="34" charset="0"/>
                <a:ea typeface="Calibri" panose="020F0502020204030204" pitchFamily="34" charset="0"/>
                <a:cs typeface="Times New Roman" panose="02020603050405020304" pitchFamily="18" charset="0"/>
              </a:rPr>
              <a:t>(el derecho a votar y a ser elegible para ocupar puestos públicos) y la </a:t>
            </a:r>
            <a:r>
              <a:rPr lang="es-CL" b="1" dirty="0">
                <a:latin typeface="Calibri" panose="020F0502020204030204" pitchFamily="34" charset="0"/>
                <a:ea typeface="Calibri" panose="020F0502020204030204" pitchFamily="34" charset="0"/>
                <a:cs typeface="Times New Roman" panose="02020603050405020304" pitchFamily="18" charset="0"/>
              </a:rPr>
              <a:t>libertad de expresión y de reunión</a:t>
            </a:r>
            <a:r>
              <a:rPr lang="es-CL" dirty="0">
                <a:latin typeface="Calibri" panose="020F0502020204030204" pitchFamily="34" charset="0"/>
                <a:ea typeface="Calibri" panose="020F0502020204030204" pitchFamily="34" charset="0"/>
                <a:cs typeface="Times New Roman" panose="02020603050405020304" pitchFamily="18" charset="0"/>
              </a:rPr>
              <a:t>; la </a:t>
            </a:r>
            <a:r>
              <a:rPr lang="es-CL" b="1" dirty="0">
                <a:latin typeface="Calibri" panose="020F0502020204030204" pitchFamily="34" charset="0"/>
                <a:ea typeface="Calibri" panose="020F0502020204030204" pitchFamily="34" charset="0"/>
                <a:cs typeface="Times New Roman" panose="02020603050405020304" pitchFamily="18" charset="0"/>
              </a:rPr>
              <a:t>libertad de conciencia y de pensamiento</a:t>
            </a:r>
            <a:r>
              <a:rPr lang="es-CL" dirty="0">
                <a:latin typeface="Calibri" panose="020F0502020204030204" pitchFamily="34" charset="0"/>
                <a:ea typeface="Calibri" panose="020F0502020204030204" pitchFamily="34" charset="0"/>
                <a:cs typeface="Times New Roman" panose="02020603050405020304" pitchFamily="18" charset="0"/>
              </a:rPr>
              <a:t>; la </a:t>
            </a:r>
            <a:r>
              <a:rPr lang="es-CL" b="1" dirty="0">
                <a:latin typeface="Calibri" panose="020F0502020204030204" pitchFamily="34" charset="0"/>
                <a:ea typeface="Calibri" panose="020F0502020204030204" pitchFamily="34" charset="0"/>
                <a:cs typeface="Times New Roman" panose="02020603050405020304" pitchFamily="18" charset="0"/>
              </a:rPr>
              <a:t>libertad de la persona </a:t>
            </a:r>
            <a:r>
              <a:rPr lang="es-CL" dirty="0">
                <a:latin typeface="Calibri" panose="020F0502020204030204" pitchFamily="34" charset="0"/>
                <a:ea typeface="Calibri" panose="020F0502020204030204" pitchFamily="34" charset="0"/>
                <a:cs typeface="Times New Roman" panose="02020603050405020304" pitchFamily="18" charset="0"/>
              </a:rPr>
              <a:t>que incluye la libertad frente a la opresión psicológica, la agresión física y el desmembramiento (integridad de la persona); el derecho a la propiedad personal y </a:t>
            </a:r>
            <a:r>
              <a:rPr lang="es-CL" b="1" dirty="0">
                <a:latin typeface="Calibri" panose="020F0502020204030204" pitchFamily="34" charset="0"/>
                <a:ea typeface="Calibri" panose="020F0502020204030204" pitchFamily="34" charset="0"/>
                <a:cs typeface="Times New Roman" panose="02020603050405020304" pitchFamily="18" charset="0"/>
              </a:rPr>
              <a:t>la libertad respecto al arresto y detención arbitrarios</a:t>
            </a:r>
            <a:r>
              <a:rPr lang="es-CL" dirty="0">
                <a:latin typeface="Calibri" panose="020F0502020204030204" pitchFamily="34" charset="0"/>
                <a:ea typeface="Calibri" panose="020F0502020204030204" pitchFamily="34" charset="0"/>
                <a:cs typeface="Times New Roman" panose="02020603050405020304" pitchFamily="18" charset="0"/>
              </a:rPr>
              <a:t>, tal y como está definida por el concepto de estado de derecho. “</a:t>
            </a:r>
          </a:p>
          <a:p>
            <a:pPr algn="just">
              <a:lnSpc>
                <a:spcPct val="107000"/>
              </a:lnSpc>
              <a:spcAft>
                <a:spcPts val="800"/>
              </a:spcAft>
            </a:pPr>
            <a:r>
              <a:rPr lang="es-CL" dirty="0">
                <a:latin typeface="Calibri" panose="020F0502020204030204" pitchFamily="34" charset="0"/>
                <a:ea typeface="Calibri" panose="020F0502020204030204" pitchFamily="34" charset="0"/>
                <a:cs typeface="Times New Roman" panose="02020603050405020304" pitchFamily="18" charset="0"/>
              </a:rPr>
              <a:t>(John Rawls, Teoría de la justicia, Trad. María Dolores González, pp. 67-69) </a:t>
            </a:r>
          </a:p>
          <a:p>
            <a:pPr algn="just">
              <a:lnSpc>
                <a:spcPct val="107000"/>
              </a:lnSpc>
              <a:spcAft>
                <a:spcPts val="800"/>
              </a:spcAft>
            </a:pPr>
            <a:r>
              <a:rPr lang="es-CL"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invalidUrl="https://curriculumnacional.mineduc.cl/estudiante/621/articles-135057_recurso_pdf.pdf texto 2">
                  <a:extLst>
                    <a:ext uri="{A12FA001-AC4F-418D-AE19-62706E023703}">
                      <ahyp:hlinkClr xmlns:ahyp="http://schemas.microsoft.com/office/drawing/2018/hyperlinkcolor" xmlns="" val="tx"/>
                    </a:ext>
                  </a:extLst>
                </a:hlinkClick>
              </a:rPr>
              <a:t>https://curriculumnacional.mineduc.cl/estudiante/621/articles-135057_recurso_pdf.pdf texto 2</a:t>
            </a:r>
            <a:r>
              <a:rPr lang="es-CL" dirty="0">
                <a:latin typeface="Calibri" panose="020F0502020204030204" pitchFamily="34" charset="0"/>
                <a:ea typeface="Calibri" panose="020F0502020204030204" pitchFamily="34" charset="0"/>
                <a:cs typeface="Times New Roman" panose="02020603050405020304" pitchFamily="18" charset="0"/>
              </a:rPr>
              <a:t>: John Rawls págs. 4 a 6</a:t>
            </a:r>
          </a:p>
          <a:p>
            <a:pPr algn="just">
              <a:lnSpc>
                <a:spcPct val="110000"/>
              </a:lnSpc>
              <a:spcAft>
                <a:spcPts val="800"/>
              </a:spcAft>
            </a:pPr>
            <a:endParaRPr lang="es-CL" b="1" dirty="0"/>
          </a:p>
        </p:txBody>
      </p:sp>
      <p:pic>
        <p:nvPicPr>
          <p:cNvPr id="4" name="Picture 2" descr="Liceo n.º 1 Javiera Carrera - Wikipedia, la enciclopedia libre">
            <a:extLst>
              <a:ext uri="{FF2B5EF4-FFF2-40B4-BE49-F238E27FC236}">
                <a16:creationId xmlns:a16="http://schemas.microsoft.com/office/drawing/2014/main" xmlns="" id="{07586B3C-74BA-42F6-859B-74395483D1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xmlns="" id="{A1EB749F-5788-43F9-885E-AC7A2542F6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102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POLÍTICA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4"/>
            <a:ext cx="10178716" cy="4729331"/>
          </a:xfrm>
        </p:spPr>
        <p:txBody>
          <a:bodyPr/>
          <a:lstStyle/>
          <a:p>
            <a:r>
              <a:rPr lang="es-MX" b="1" dirty="0"/>
              <a:t>UNIDAD II: CONCEPCIONES DEL SER  HUMANO Y LA SOCIEDAD EN QUE QUEREMOS VIVIR</a:t>
            </a:r>
          </a:p>
          <a:p>
            <a:endParaRPr lang="es-MX" b="1" dirty="0"/>
          </a:p>
          <a:p>
            <a:pPr algn="just"/>
            <a:r>
              <a:rPr lang="es-MX" sz="3200" dirty="0"/>
              <a:t>OBJETIVO DE APRENDIZAJE: Examinar críticamente textos de la tradición filosófica que expresen diversas perspectivas sobre la justicia, la libertad, y la felicidad, considerando cómo estos conceptos se relacionan con diversas visiones del ser humano, la ética y la política.</a:t>
            </a:r>
            <a:endParaRPr lang="es-CL" sz="3200" dirty="0"/>
          </a:p>
        </p:txBody>
      </p:sp>
      <p:pic>
        <p:nvPicPr>
          <p:cNvPr id="1026" name="Picture 2" descr="Liceo n.º 1 Javiera Carrera - Wikipedia, la enciclopedia libre">
            <a:extLst>
              <a:ext uri="{FF2B5EF4-FFF2-40B4-BE49-F238E27FC236}">
                <a16:creationId xmlns:a16="http://schemas.microsoft.com/office/drawing/2014/main" xmlns="" id="{3558FCCE-E9F0-4F2B-861E-31ED3D397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pic>
        <p:nvPicPr>
          <p:cNvPr id="4" name="Sonido grabado">
            <a:hlinkClick r:id="" action="ppaction://media"/>
            <a:extLst>
              <a:ext uri="{FF2B5EF4-FFF2-40B4-BE49-F238E27FC236}">
                <a16:creationId xmlns:a16="http://schemas.microsoft.com/office/drawing/2014/main" xmlns="" id="{534C0621-814F-478B-AB84-FBB98BDADD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2610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a:latin typeface="+mn-lt"/>
              </a:rPr>
              <a:t>FILOSOFÍA POLÍTICA   </a:t>
            </a:r>
            <a:r>
              <a:rPr lang="es-MX" sz="2700" b="1">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72032"/>
            <a:ext cx="10178716" cy="4188830"/>
          </a:xfrm>
        </p:spPr>
        <p:txBody>
          <a:bodyPr/>
          <a:lstStyle/>
          <a:p>
            <a:r>
              <a:rPr lang="es-MX" b="1" dirty="0"/>
              <a:t>UNIDAD II: CONCEPCIONES DEL SER  HUMANO Y LA SOCIEDAD EN QUE QUEREMOS VIVIR</a:t>
            </a:r>
          </a:p>
          <a:p>
            <a:pPr algn="just"/>
            <a:r>
              <a:rPr lang="es-MX" dirty="0"/>
              <a:t>Temas:    </a:t>
            </a:r>
          </a:p>
          <a:p>
            <a:pPr algn="just"/>
            <a:r>
              <a:rPr lang="es-MX" dirty="0"/>
              <a:t>SOCIEDAD </a:t>
            </a:r>
            <a:r>
              <a:rPr lang="es-CL" dirty="0"/>
              <a:t>Entendemos por sociedad cualquier conjunto de personas que conviven respetando unos mismos principios y que persiguen un mismo fin.</a:t>
            </a:r>
          </a:p>
          <a:p>
            <a:pPr algn="just"/>
            <a:r>
              <a:rPr lang="es-MX" dirty="0"/>
              <a:t> JUSTICIA     Consiste en dar a cada cual lo que le corresponde en mérito o demérito                 </a:t>
            </a:r>
          </a:p>
          <a:p>
            <a:pPr algn="just"/>
            <a:r>
              <a:rPr lang="es-MX" dirty="0"/>
              <a:t>LIBERTAD     Es la facultad del ser humano que le permite elegir entre diversas alternativas</a:t>
            </a:r>
          </a:p>
          <a:p>
            <a:pPr algn="just"/>
            <a:endParaRPr lang="es-CL" b="1" dirty="0"/>
          </a:p>
        </p:txBody>
      </p:sp>
      <p:pic>
        <p:nvPicPr>
          <p:cNvPr id="4" name="Picture 2" descr="Liceo n.º 1 Javiera Carrera - Wikipedia, la enciclopedia libre">
            <a:extLst>
              <a:ext uri="{FF2B5EF4-FFF2-40B4-BE49-F238E27FC236}">
                <a16:creationId xmlns:a16="http://schemas.microsoft.com/office/drawing/2014/main" xmlns=""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43951" cy="5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xmlns="" id="{FAB482CC-956C-4039-8E23-1AA690646C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3005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POLÍTICA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5"/>
            <a:ext cx="10178716" cy="4188830"/>
          </a:xfrm>
        </p:spPr>
        <p:txBody>
          <a:bodyPr/>
          <a:lstStyle/>
          <a:p>
            <a:r>
              <a:rPr lang="es-MX" b="1" dirty="0"/>
              <a:t>UNIDAD II: CONCEPCIONES DEL SER  HUMANO Y LA SOCIEDAD EN QUE QUEREMOS VIVIR</a:t>
            </a:r>
          </a:p>
          <a:p>
            <a:pPr lvl="0"/>
            <a:r>
              <a:rPr lang="es-CL" b="1" dirty="0">
                <a:solidFill>
                  <a:prstClr val="black"/>
                </a:solidFill>
              </a:rPr>
              <a:t>SOCIEDAD</a:t>
            </a:r>
          </a:p>
          <a:p>
            <a:endParaRPr lang="es-MX" b="1" dirty="0"/>
          </a:p>
        </p:txBody>
      </p:sp>
      <p:pic>
        <p:nvPicPr>
          <p:cNvPr id="4" name="Picture 2" descr="Liceo n.º 1 Javiera Carrera - Wikipedia, la enciclopedia libre">
            <a:extLst>
              <a:ext uri="{FF2B5EF4-FFF2-40B4-BE49-F238E27FC236}">
                <a16:creationId xmlns:a16="http://schemas.microsoft.com/office/drawing/2014/main" xmlns="" id="{07586B3C-74BA-42F6-859B-74395483D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xmlns="" id="{810BFDF6-5082-4BF3-9B70-A2137727DC39}"/>
              </a:ext>
            </a:extLst>
          </p:cNvPr>
          <p:cNvPicPr>
            <a:picLocks noChangeAspect="1"/>
          </p:cNvPicPr>
          <p:nvPr/>
        </p:nvPicPr>
        <p:blipFill>
          <a:blip r:embed="rId5"/>
          <a:stretch>
            <a:fillRect/>
          </a:stretch>
        </p:blipFill>
        <p:spPr>
          <a:xfrm>
            <a:off x="3826413" y="2589042"/>
            <a:ext cx="4633876" cy="3126260"/>
          </a:xfrm>
          <a:prstGeom prst="rect">
            <a:avLst/>
          </a:prstGeom>
        </p:spPr>
      </p:pic>
      <p:pic>
        <p:nvPicPr>
          <p:cNvPr id="5" name="Sonido grabado">
            <a:hlinkClick r:id="" action="ppaction://media"/>
            <a:extLst>
              <a:ext uri="{FF2B5EF4-FFF2-40B4-BE49-F238E27FC236}">
                <a16:creationId xmlns:a16="http://schemas.microsoft.com/office/drawing/2014/main" xmlns="" id="{2CB5EC2A-CD9E-426E-8816-4AD1B751AC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2184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POLÍTICA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5"/>
            <a:ext cx="10178716" cy="4188830"/>
          </a:xfrm>
        </p:spPr>
        <p:txBody>
          <a:bodyPr/>
          <a:lstStyle/>
          <a:p>
            <a:r>
              <a:rPr lang="es-MX" b="1" dirty="0"/>
              <a:t>UNIDAD II: CONCEPCIONES DEL SER  HUMANO Y LA SOCIEDAD EN QUE QUEREMOS VIVIR</a:t>
            </a:r>
          </a:p>
          <a:p>
            <a:r>
              <a:rPr lang="es-CL" b="1" dirty="0"/>
              <a:t>SOCIEDAD</a:t>
            </a:r>
          </a:p>
        </p:txBody>
      </p:sp>
      <p:pic>
        <p:nvPicPr>
          <p:cNvPr id="4" name="Picture 2" descr="Liceo n.º 1 Javiera Carrera - Wikipedia, la enciclopedia libre">
            <a:extLst>
              <a:ext uri="{FF2B5EF4-FFF2-40B4-BE49-F238E27FC236}">
                <a16:creationId xmlns:a16="http://schemas.microsoft.com/office/drawing/2014/main" xmlns="" id="{07586B3C-74BA-42F6-859B-74395483D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xmlns="" id="{9F34BB46-186D-4860-9508-54677E8B7CC4}"/>
              </a:ext>
            </a:extLst>
          </p:cNvPr>
          <p:cNvSpPr/>
          <p:nvPr/>
        </p:nvSpPr>
        <p:spPr>
          <a:xfrm>
            <a:off x="1350498" y="2616591"/>
            <a:ext cx="9031459" cy="3081164"/>
          </a:xfrm>
          <a:prstGeom prst="rect">
            <a:avLst/>
          </a:prstGeom>
        </p:spPr>
        <p:txBody>
          <a:bodyPr wrap="square">
            <a:spAutoFit/>
          </a:bodyPr>
          <a:lstStyle/>
          <a:p>
            <a:r>
              <a:rPr lang="es-CL" sz="2400" dirty="0">
                <a:latin typeface="Calibri" panose="020F0502020204030204" pitchFamily="34" charset="0"/>
                <a:ea typeface="Calibri" panose="020F0502020204030204" pitchFamily="34" charset="0"/>
                <a:cs typeface="Times New Roman" panose="02020603050405020304" pitchFamily="18" charset="0"/>
              </a:rPr>
              <a:t>El modo de producción de la vida material condiciona el proceso de la vida social. política y espiritual en general. </a:t>
            </a:r>
          </a:p>
          <a:p>
            <a:endParaRPr lang="es-CL" sz="2400" dirty="0">
              <a:latin typeface="Calibri" panose="020F0502020204030204" pitchFamily="34" charset="0"/>
              <a:ea typeface="Calibri" panose="020F0502020204030204" pitchFamily="34" charset="0"/>
              <a:cs typeface="Times New Roman" panose="02020603050405020304" pitchFamily="18" charset="0"/>
            </a:endParaRPr>
          </a:p>
          <a:p>
            <a:r>
              <a:rPr lang="es-CL" sz="2400" dirty="0">
                <a:latin typeface="Calibri" panose="020F0502020204030204" pitchFamily="34" charset="0"/>
                <a:ea typeface="Calibri" panose="020F0502020204030204" pitchFamily="34" charset="0"/>
                <a:cs typeface="Times New Roman" panose="02020603050405020304" pitchFamily="18" charset="0"/>
              </a:rPr>
              <a:t>No es la conciencia humana la que determina su ser sino, por el contrario, el ser social es lo que determina su conciencia.</a:t>
            </a:r>
          </a:p>
          <a:p>
            <a:endParaRPr lang="es-CL" sz="2400" dirty="0">
              <a:latin typeface="Calibri" panose="020F0502020204030204" pitchFamily="34" charset="0"/>
              <a:cs typeface="Times New Roman" panose="02020603050405020304" pitchFamily="18" charset="0"/>
            </a:endParaRPr>
          </a:p>
          <a:p>
            <a:pPr>
              <a:lnSpc>
                <a:spcPct val="107000"/>
              </a:lnSpc>
              <a:spcAft>
                <a:spcPts val="800"/>
              </a:spcAft>
            </a:pPr>
            <a:r>
              <a:rPr lang="es-CL"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https://curriculumnacional.mineduc.cl/estudiante/621/articles-135056_recurso_pdf.pdf</a:t>
            </a:r>
            <a:r>
              <a:rPr lang="es-CL" sz="2400" dirty="0">
                <a:latin typeface="Calibri" panose="020F0502020204030204" pitchFamily="34" charset="0"/>
                <a:ea typeface="Calibri" panose="020F0502020204030204" pitchFamily="34" charset="0"/>
                <a:cs typeface="Times New Roman" panose="02020603050405020304" pitchFamily="18" charset="0"/>
              </a:rPr>
              <a:t> texto 6 Karl Marx pág. 7 </a:t>
            </a:r>
          </a:p>
        </p:txBody>
      </p:sp>
      <p:pic>
        <p:nvPicPr>
          <p:cNvPr id="6" name="Sonido grabado">
            <a:hlinkClick r:id="" action="ppaction://media"/>
            <a:extLst>
              <a:ext uri="{FF2B5EF4-FFF2-40B4-BE49-F238E27FC236}">
                <a16:creationId xmlns:a16="http://schemas.microsoft.com/office/drawing/2014/main" xmlns="" id="{B0E942A6-5267-45E0-B910-471396B3F2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0952" y="3193952"/>
            <a:ext cx="487363" cy="487363"/>
          </a:xfrm>
          <a:prstGeom prst="rect">
            <a:avLst/>
          </a:prstGeom>
        </p:spPr>
      </p:pic>
    </p:spTree>
    <p:extLst>
      <p:ext uri="{BB962C8B-B14F-4D97-AF65-F5344CB8AC3E}">
        <p14:creationId xmlns:p14="http://schemas.microsoft.com/office/powerpoint/2010/main" val="2397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POLÍTICA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5"/>
            <a:ext cx="10178716" cy="4188830"/>
          </a:xfrm>
        </p:spPr>
        <p:txBody>
          <a:bodyPr/>
          <a:lstStyle/>
          <a:p>
            <a:r>
              <a:rPr lang="es-MX" b="1" dirty="0"/>
              <a:t>UNIDAD II: CONCEPCIONES DEL SER  HUMANO Y LA SOCIEDAD EN QUE QUEREMOS VIVIR</a:t>
            </a:r>
          </a:p>
          <a:p>
            <a:r>
              <a:rPr lang="es-CL" b="1" dirty="0"/>
              <a:t>JUSTICIA</a:t>
            </a:r>
          </a:p>
          <a:p>
            <a:endParaRPr lang="es-CL" b="1" dirty="0"/>
          </a:p>
        </p:txBody>
      </p:sp>
      <p:pic>
        <p:nvPicPr>
          <p:cNvPr id="4" name="Picture 2" descr="Liceo n.º 1 Javiera Carrera - Wikipedia, la enciclopedia libre">
            <a:extLst>
              <a:ext uri="{FF2B5EF4-FFF2-40B4-BE49-F238E27FC236}">
                <a16:creationId xmlns:a16="http://schemas.microsoft.com/office/drawing/2014/main" xmlns="" id="{07586B3C-74BA-42F6-859B-74395483D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sultado de imagem para simbolo do whatsapp png Tatuaje De La Justicia, Balanza De La Justicia, Dama De La Justicia, Arte De La Diosa, Arte De Anatomía, Dibujos De Justicia, Justicia Simbolo, Diosa Temis, Igualdad De Genero Dibujos">
            <a:extLst>
              <a:ext uri="{FF2B5EF4-FFF2-40B4-BE49-F238E27FC236}">
                <a16:creationId xmlns:a16="http://schemas.microsoft.com/office/drawing/2014/main" xmlns="" id="{33D993E5-374E-41EB-AA0C-C4E6CD8308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2865940"/>
            <a:ext cx="2857500" cy="2657475"/>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xmlns="" id="{AA475369-DC73-4B16-B75C-3E6E421E1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7603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POLÍTICA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5"/>
            <a:ext cx="10178716" cy="4188830"/>
          </a:xfrm>
        </p:spPr>
        <p:txBody>
          <a:bodyPr>
            <a:normAutofit fontScale="92500" lnSpcReduction="20000"/>
          </a:bodyPr>
          <a:lstStyle/>
          <a:p>
            <a:r>
              <a:rPr lang="es-MX" b="1" dirty="0"/>
              <a:t>UNIDAD II: CONCEPCIONES DEL SER  HUMANO Y LA SOCIEDAD EN QUE QUEREMOS VIVIR</a:t>
            </a:r>
          </a:p>
          <a:p>
            <a:r>
              <a:rPr lang="es-MX" b="1" dirty="0"/>
              <a:t>JUSTICIA </a:t>
            </a:r>
          </a:p>
          <a:p>
            <a:pPr algn="just">
              <a:lnSpc>
                <a:spcPct val="107000"/>
              </a:lnSpc>
              <a:spcAft>
                <a:spcPts val="0"/>
              </a:spcAft>
            </a:pPr>
            <a:r>
              <a:rPr lang="es-CL"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Tipos de justicia</a:t>
            </a:r>
            <a:endParaRPr lang="es-CL" sz="3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es-CL"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Justicia distributiva.</a:t>
            </a:r>
            <a:r>
              <a:rPr lang="es-CL"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 preocupa por la justa repartición de los bienes en la sociedad</a:t>
            </a:r>
          </a:p>
          <a:p>
            <a:pPr marL="342900" lvl="0" indent="-342900" algn="just">
              <a:lnSpc>
                <a:spcPct val="107000"/>
              </a:lnSpc>
              <a:spcAft>
                <a:spcPts val="0"/>
              </a:spcAft>
              <a:buSzPts val="1000"/>
              <a:buFont typeface="Symbol" panose="05050102010706020507" pitchFamily="18" charset="2"/>
              <a:buChar char=""/>
              <a:tabLst>
                <a:tab pos="457200" algn="l"/>
              </a:tabLst>
            </a:pPr>
            <a:r>
              <a:rPr lang="es-CL"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Justicia procesal.</a:t>
            </a:r>
            <a:r>
              <a:rPr lang="es-CL"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 ocupa de que todos los individuos reciban el trato que se merecen en base a sus acciones, </a:t>
            </a:r>
          </a:p>
          <a:p>
            <a:pPr marL="342900" lvl="0" indent="-342900" algn="just">
              <a:lnSpc>
                <a:spcPct val="107000"/>
              </a:lnSpc>
              <a:spcAft>
                <a:spcPts val="0"/>
              </a:spcAft>
              <a:buSzPts val="1000"/>
              <a:buFont typeface="Symbol" panose="05050102010706020507" pitchFamily="18" charset="2"/>
              <a:buChar char=""/>
              <a:tabLst>
                <a:tab pos="457200" algn="l"/>
              </a:tabLst>
            </a:pPr>
            <a:r>
              <a:rPr lang="es-CL"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Justicia retributiva.</a:t>
            </a:r>
            <a:r>
              <a:rPr lang="es-CL"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 rige por el principio de que cada uno deberá ser tratado del mismo modo en que trate a los demás. </a:t>
            </a:r>
          </a:p>
          <a:p>
            <a:pPr marL="342900" lvl="0" indent="-342900" algn="just">
              <a:lnSpc>
                <a:spcPct val="107000"/>
              </a:lnSpc>
              <a:spcAft>
                <a:spcPts val="0"/>
              </a:spcAft>
              <a:buSzPts val="1000"/>
              <a:buFont typeface="Symbol" panose="05050102010706020507" pitchFamily="18" charset="2"/>
              <a:buChar char=""/>
              <a:tabLst>
                <a:tab pos="457200" algn="l"/>
              </a:tabLst>
            </a:pPr>
            <a:r>
              <a:rPr lang="es-CL"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Justicia restaurativa.</a:t>
            </a:r>
            <a:r>
              <a:rPr lang="es-CL"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Semejante a la anterior, pero centrada en la víctima de un maltrato o una injusticia, se propone el resarcimiento (reparación) del daño cometido</a:t>
            </a:r>
            <a:endParaRPr lang="es-CL" b="1" dirty="0"/>
          </a:p>
        </p:txBody>
      </p:sp>
      <p:pic>
        <p:nvPicPr>
          <p:cNvPr id="4" name="Picture 2" descr="Liceo n.º 1 Javiera Carrera - Wikipedia, la enciclopedia libre">
            <a:extLst>
              <a:ext uri="{FF2B5EF4-FFF2-40B4-BE49-F238E27FC236}">
                <a16:creationId xmlns:a16="http://schemas.microsoft.com/office/drawing/2014/main" xmlns="" id="{07586B3C-74BA-42F6-859B-74395483D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xmlns="" id="{12E92640-2D1B-43B6-B74D-8AA1D8581D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9569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7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POLÍTICA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995464" y="1334582"/>
            <a:ext cx="10178716" cy="4729333"/>
          </a:xfrm>
        </p:spPr>
        <p:txBody>
          <a:bodyPr/>
          <a:lstStyle/>
          <a:p>
            <a:r>
              <a:rPr lang="es-MX" b="1" dirty="0"/>
              <a:t>UNIDAD II: CONCEPCIONES DEL SER  HUMANO Y LA SOCIEDAD EN QUE QUEREMOS VIVIR</a:t>
            </a:r>
          </a:p>
          <a:p>
            <a:r>
              <a:rPr lang="es-MX" b="1" dirty="0">
                <a:solidFill>
                  <a:prstClr val="black"/>
                </a:solidFill>
              </a:rPr>
              <a:t>LIBERTAD</a:t>
            </a:r>
          </a:p>
          <a:p>
            <a:endParaRPr lang="es-CL" b="1" dirty="0"/>
          </a:p>
        </p:txBody>
      </p:sp>
      <p:pic>
        <p:nvPicPr>
          <p:cNvPr id="4" name="Picture 2" descr="Liceo n.º 1 Javiera Carrera - Wikipedia, la enciclopedia libre">
            <a:extLst>
              <a:ext uri="{FF2B5EF4-FFF2-40B4-BE49-F238E27FC236}">
                <a16:creationId xmlns:a16="http://schemas.microsoft.com/office/drawing/2014/main" xmlns="" id="{07586B3C-74BA-42F6-859B-74395483D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nos y paloma de la libertad para colorear - imágenes para ...">
            <a:extLst>
              <a:ext uri="{FF2B5EF4-FFF2-40B4-BE49-F238E27FC236}">
                <a16:creationId xmlns:a16="http://schemas.microsoft.com/office/drawing/2014/main" xmlns="" id="{B36999C5-3C6F-418B-8C01-180239D94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6523" y="2533210"/>
            <a:ext cx="3938954" cy="3159759"/>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xmlns="" id="{3D4919A2-FA2A-43AF-9209-CEF698EBCC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4824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POLÍTICA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372402" y="1475262"/>
            <a:ext cx="10178716" cy="4188830"/>
          </a:xfrm>
        </p:spPr>
        <p:txBody>
          <a:bodyPr>
            <a:normAutofit fontScale="70000" lnSpcReduction="20000"/>
          </a:bodyPr>
          <a:lstStyle/>
          <a:p>
            <a:pPr lvl="0"/>
            <a:r>
              <a:rPr lang="es-MX" sz="3100" b="1" dirty="0">
                <a:solidFill>
                  <a:prstClr val="black"/>
                </a:solidFill>
              </a:rPr>
              <a:t>UNIDAD II: CONCEPCIONES DEL SER  HUMANO Y LA SOCIEDAD EN QUE QUEREMOS VIVIR</a:t>
            </a:r>
          </a:p>
          <a:p>
            <a:pPr lvl="0"/>
            <a:r>
              <a:rPr lang="es-MX" sz="3100" b="1" dirty="0">
                <a:solidFill>
                  <a:prstClr val="black"/>
                </a:solidFill>
              </a:rPr>
              <a:t>LIBERTAD</a:t>
            </a:r>
          </a:p>
          <a:p>
            <a:pPr algn="l">
              <a:lnSpc>
                <a:spcPct val="170000"/>
              </a:lnSpc>
            </a:pPr>
            <a:r>
              <a:rPr lang="es-MX" sz="3800" dirty="0">
                <a:solidFill>
                  <a:srgbClr val="333333"/>
                </a:solidFill>
              </a:rPr>
              <a:t>Capacidad de obrar sin impedimentos, de autodeterminarse, lo que supone la posibilidad de elegir tanto los fines como los medios que se consideren adecuados para alcanzar dichos fines.</a:t>
            </a:r>
          </a:p>
          <a:p>
            <a:pPr algn="l">
              <a:lnSpc>
                <a:spcPct val="150000"/>
              </a:lnSpc>
            </a:pPr>
            <a:r>
              <a:rPr lang="es-MX" sz="3500" dirty="0"/>
              <a:t/>
            </a:r>
            <a:br>
              <a:rPr lang="es-MX" sz="3500" dirty="0"/>
            </a:br>
            <a:r>
              <a:rPr lang="es-MX" dirty="0"/>
              <a:t/>
            </a:r>
            <a:br>
              <a:rPr lang="es-MX" dirty="0"/>
            </a:br>
            <a:endParaRPr lang="es-CL" b="1" dirty="0"/>
          </a:p>
        </p:txBody>
      </p:sp>
      <p:pic>
        <p:nvPicPr>
          <p:cNvPr id="4" name="Picture 2" descr="Liceo n.º 1 Javiera Carrera - Wikipedia, la enciclopedia libre">
            <a:extLst>
              <a:ext uri="{FF2B5EF4-FFF2-40B4-BE49-F238E27FC236}">
                <a16:creationId xmlns:a16="http://schemas.microsoft.com/office/drawing/2014/main" xmlns="" id="{07586B3C-74BA-42F6-859B-74395483D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xmlns="" id="{A6373CC6-4C91-4D7C-9BFB-7EFF7885E0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1584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34</TotalTime>
  <Words>552</Words>
  <Application>Microsoft Macintosh PowerPoint</Application>
  <PresentationFormat>Panorámica</PresentationFormat>
  <Paragraphs>47</Paragraphs>
  <Slides>10</Slides>
  <Notes>0</Notes>
  <HiddenSlides>0</HiddenSlides>
  <MMClips>10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Calibri</vt:lpstr>
      <vt:lpstr>Calibri Light</vt:lpstr>
      <vt:lpstr>Symbol</vt:lpstr>
      <vt:lpstr>Times New Roman</vt:lpstr>
      <vt:lpstr>Arial</vt:lpstr>
      <vt:lpstr>Office Theme</vt:lpstr>
      <vt:lpstr>       FILOSOFÍA POLÍTICA (DPTO. FILOSOFÍA L-1  2020)</vt:lpstr>
      <vt:lpstr>FILOSOFÍA POLÍTICA   (DPTO. FILOSOFÍA L-1  2020)</vt:lpstr>
      <vt:lpstr>FILOSOFÍA POLÍTICA   (DPTO. FILOSOFÍA L-1  2020)</vt:lpstr>
      <vt:lpstr>FILOSOFÍA POLÍTICA   (DPTO. FILOSOFÍA L-1  2020)</vt:lpstr>
      <vt:lpstr>FILOSOFÍA POLÍTICA   (DPTO. FILOSOFÍA L-1  2020)</vt:lpstr>
      <vt:lpstr>FILOSOFÍA POLÍTICA   (DPTO. FILOSOFÍA L-1  2020)</vt:lpstr>
      <vt:lpstr>FILOSOFÍA POLÍTICA   (DPTO. FILOSOFÍA L-1  2020)</vt:lpstr>
      <vt:lpstr>FILOSOFÍA POLÍTICA   (DPTO. FILOSOFÍA L-1  2020)</vt:lpstr>
      <vt:lpstr>FILOSOFÍA POLÍTICA   (DPTO. FILOSOFÍA L-1  2020)</vt:lpstr>
      <vt:lpstr>FILOSOFÍA POLÍTICA   (DPTO. FILOSOFÍA L-1  2020)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FILOSOFÍA POLÍTICA   (DPTO. FILOSOFÍA L-1  2020)</dc:title>
  <dc:creator>Miriam Graham</dc:creator>
  <cp:lastModifiedBy>Andrea Céspedes</cp:lastModifiedBy>
  <cp:revision>7</cp:revision>
  <dcterms:created xsi:type="dcterms:W3CDTF">2020-05-25T21:01:35Z</dcterms:created>
  <dcterms:modified xsi:type="dcterms:W3CDTF">2020-06-04T02:50:45Z</dcterms:modified>
</cp:coreProperties>
</file>