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  <p14:sldId id="270"/>
            <p14:sldId id="265"/>
            <p14:sldId id="266"/>
            <p14:sldId id="267"/>
            <p14:sldId id="268"/>
            <p14:sldId id="269"/>
          </p14:sldIdLst>
        </p14:section>
        <p14:section name="Diseñar, impresionar y trabajar de manera conjunta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F8A9B1-1372-4D6E-BDB5-6E27FD94B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8937DA-465D-4391-AF36-F9521626C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BC0C-7BEC-4554-B2BB-73ABAC21F543}" type="datetime1">
              <a:rPr lang="es-ES" noProof="1" smtClean="0"/>
              <a:t>03/06/2020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350386-CB2E-4296-9A33-272CACAED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C94D2B-9DEC-4036-8D64-0D156A1A3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8D2D-B852-4E89-B9A6-25A67F389DD5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9214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314280-5B8B-4C89-9515-2EAC87078B59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D0EB7-F1CE-47C5-8434-1950EAF2DC1B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0CE11-4F4D-4E86-85BA-336394E54FDC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3654-1914-4A9D-9E5D-2B067958BADB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4299C-6D1A-4A0D-82A7-82B373DE8104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AD628-8F35-4EBE-8419-AE6CE5385CAD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1E6C6-DB1B-4E68-8C04-0FB83CF4BD3F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42C0-8D89-43E8-8A90-EC018D3752DA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75C31-FC73-4838-834A-2432B97D33D8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76B26-DDFA-49B3-B4FA-493FD33974AF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34EF3-5C08-4673-B371-47F80F0E89D6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7F31E-B0A6-495B-BC80-9E784E4A7C46}" type="datetime1">
              <a:rPr lang="es-ES" noProof="1" dirty="0" smtClean="0"/>
              <a:t>03/06/2020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8FE33D-BB6E-404D-8208-4B89D9301B41}" type="datetime1">
              <a:rPr lang="es-ES" noProof="1" smtClean="0"/>
              <a:t>03/06/2020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7271327" cy="2387600"/>
          </a:xfrm>
        </p:spPr>
        <p:txBody>
          <a:bodyPr rtlCol="0"/>
          <a:lstStyle/>
          <a:p>
            <a:pPr rtl="0"/>
            <a:r>
              <a:rPr lang="es-ES" noProof="1"/>
              <a:t>Retroalimentación </a:t>
            </a:r>
            <a:br>
              <a:rPr lang="es-ES" noProof="1"/>
            </a:br>
            <a:r>
              <a:rPr lang="es-ES" noProof="1"/>
              <a:t>Evaluación N°1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618964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noProof="1"/>
              <a:t>Ciencias para la ciudadanía; módulo química</a:t>
            </a:r>
          </a:p>
          <a:p>
            <a:pPr rtl="0"/>
            <a:r>
              <a:rPr lang="es-ES" noProof="1"/>
              <a:t>3er año medio 2020</a:t>
            </a:r>
          </a:p>
          <a:p>
            <a:pPr rtl="0"/>
            <a:endParaRPr lang="es-ES" noProof="1"/>
          </a:p>
        </p:txBody>
      </p:sp>
      <p:pic>
        <p:nvPicPr>
          <p:cNvPr id="4" name="Imagen 3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81" y="536614"/>
            <a:ext cx="1418263" cy="123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8"/>
    </mc:Choice>
    <mc:Fallback xmlns="">
      <p:transition spd="slow" advTm="1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la actividad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609600" y="2057400"/>
            <a:ext cx="10448925" cy="184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con los efectos de distintas concentraciones de cloro doméstico sobre el tejido vegetal.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1"/>
    </mc:Choice>
    <mc:Fallback xmlns="">
      <p:transition spd="slow" advTm="14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7531301" y="2927560"/>
            <a:ext cx="3400402" cy="4160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redondeado 25"/>
          <p:cNvSpPr/>
          <p:nvPr/>
        </p:nvSpPr>
        <p:spPr>
          <a:xfrm>
            <a:off x="7419975" y="1635616"/>
            <a:ext cx="3665841" cy="6463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redondeado 24"/>
          <p:cNvSpPr/>
          <p:nvPr/>
        </p:nvSpPr>
        <p:spPr>
          <a:xfrm>
            <a:off x="7531301" y="3989210"/>
            <a:ext cx="3714098" cy="881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redondeado 22"/>
          <p:cNvSpPr/>
          <p:nvPr/>
        </p:nvSpPr>
        <p:spPr>
          <a:xfrm>
            <a:off x="193102" y="3842535"/>
            <a:ext cx="4264275" cy="17877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redondeado 21"/>
          <p:cNvSpPr/>
          <p:nvPr/>
        </p:nvSpPr>
        <p:spPr>
          <a:xfrm>
            <a:off x="193103" y="1771398"/>
            <a:ext cx="4708250" cy="16702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I. Características físico- químicas del cloro doméstico.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1604348"/>
            <a:ext cx="2090356" cy="27335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68704" y="4904694"/>
            <a:ext cx="29625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</a:p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Solución acuosa de    hipoclorito de sodio</a:t>
            </a:r>
          </a:p>
          <a:p>
            <a:pPr algn="ctr"/>
            <a:r>
              <a:rPr lang="es-CL" b="1" dirty="0" err="1">
                <a:latin typeface="Arial" panose="020B0604020202020204" pitchFamily="34" charset="0"/>
                <a:ea typeface="Calibri" panose="020F0502020204030204" pitchFamily="34" charset="0"/>
              </a:rPr>
              <a:t>NaClO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7419975" y="1635616"/>
            <a:ext cx="382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Agente limpiador, desinfectante, blanqueador y </a:t>
            </a:r>
            <a:r>
              <a:rPr lang="es-CL" b="1" dirty="0" err="1">
                <a:latin typeface="Arial" panose="020B0604020202020204" pitchFamily="34" charset="0"/>
                <a:ea typeface="Calibri" panose="020F0502020204030204" pitchFamily="34" charset="0"/>
              </a:rPr>
              <a:t>desmanchador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390525" y="1935956"/>
            <a:ext cx="495300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Reacciona con: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vinagre, generando gas cloro.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amoníaco, produciendo </a:t>
            </a:r>
            <a:r>
              <a:rPr lang="es-C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cloramina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alcohol, generando cloroformo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CL" dirty="0"/>
          </a:p>
        </p:txBody>
      </p:sp>
      <p:sp>
        <p:nvSpPr>
          <p:cNvPr id="14" name="Rectángulo 13"/>
          <p:cNvSpPr/>
          <p:nvPr/>
        </p:nvSpPr>
        <p:spPr>
          <a:xfrm>
            <a:off x="7531301" y="2958162"/>
            <a:ext cx="33650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Sustancia tóxica y corrosiva.</a:t>
            </a:r>
            <a:endParaRPr lang="es-C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531301" y="3946931"/>
            <a:ext cx="3822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Se debe almacenar en un envase seguro, elaborado de material rígido.</a:t>
            </a:r>
            <a:endParaRPr lang="es-CL" b="1" dirty="0"/>
          </a:p>
        </p:txBody>
      </p:sp>
      <p:sp>
        <p:nvSpPr>
          <p:cNvPr id="20" name="Rectángulo 19"/>
          <p:cNvSpPr/>
          <p:nvPr/>
        </p:nvSpPr>
        <p:spPr>
          <a:xfrm>
            <a:off x="243894" y="3989209"/>
            <a:ext cx="4155144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 el envase bien cerrado en un lugar seguro, fresco y seco.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Evitar la exposición directa a la luz solar. </a:t>
            </a:r>
            <a:endParaRPr lang="es-CL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7"/>
    </mc:Choice>
    <mc:Fallback xmlns="">
      <p:transition spd="slow" advTm="43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Procedimiento experimental</a:t>
            </a:r>
            <a:endParaRPr lang="es-CL" dirty="0"/>
          </a:p>
        </p:txBody>
      </p:sp>
      <p:pic>
        <p:nvPicPr>
          <p:cNvPr id="1028" name="Picture 4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12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44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83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8" y="4237516"/>
            <a:ext cx="2644480" cy="605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449" y="4237516"/>
            <a:ext cx="2419688" cy="6763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034" y="4237516"/>
            <a:ext cx="2410161" cy="6763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668" y="3135536"/>
            <a:ext cx="528687" cy="8287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589" y="3142109"/>
            <a:ext cx="534763" cy="8382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673" y="3184971"/>
            <a:ext cx="507420" cy="79541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436" y="3135535"/>
            <a:ext cx="528687" cy="8287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007" y="4180358"/>
            <a:ext cx="2457793" cy="733527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3982748" y="5028058"/>
            <a:ext cx="6413635" cy="7715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3982748" y="5244259"/>
            <a:ext cx="78067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 LA CONCENTRACIÓN DE CLORO DOMÉSTICO</a:t>
            </a:r>
            <a:endParaRPr lang="es-C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4"/>
    </mc:Choice>
    <mc:Fallback xmlns="">
      <p:transition spd="slow" advTm="59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1"/>
            <a:ext cx="10925175" cy="1585912"/>
          </a:xfrm>
        </p:spPr>
        <p:txBody>
          <a:bodyPr>
            <a:normAutofit fontScale="90000"/>
          </a:bodyPr>
          <a:lstStyle/>
          <a:p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 de investigación e hipótesis</a:t>
            </a:r>
            <a:b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175657" y="1895312"/>
            <a:ext cx="8650514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buena pregunta de investigación cumple los siguientes criterios: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identifican claramente las variables </a:t>
            </a:r>
            <a:r>
              <a:rPr lang="es-CL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dependiente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CL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independiente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planteada con claridad y sin ambigüedades.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posible realizar una prueba empírica o una observación.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0000"/>
                </a:solidFill>
              </a:rPr>
              <a:t>Ejemplo: ¿Cómo afecta un aumento de la </a:t>
            </a:r>
            <a:r>
              <a:rPr lang="es-CL" b="1" u="sng" dirty="0">
                <a:solidFill>
                  <a:schemeClr val="accent1"/>
                </a:solidFill>
              </a:rPr>
              <a:t>concentración de cloro doméstico</a:t>
            </a:r>
            <a:r>
              <a:rPr lang="es-CL" b="1" dirty="0">
                <a:solidFill>
                  <a:srgbClr val="FF0000"/>
                </a:solidFill>
              </a:rPr>
              <a:t> en la </a:t>
            </a:r>
            <a:r>
              <a:rPr lang="es-CL" b="1" u="sng" dirty="0">
                <a:solidFill>
                  <a:schemeClr val="accent6"/>
                </a:solidFill>
              </a:rPr>
              <a:t>coloración</a:t>
            </a:r>
            <a:r>
              <a:rPr lang="es-CL" b="1" dirty="0">
                <a:solidFill>
                  <a:schemeClr val="accent6"/>
                </a:solidFill>
              </a:rPr>
              <a:t> </a:t>
            </a:r>
            <a:r>
              <a:rPr lang="es-CL" b="1" dirty="0">
                <a:solidFill>
                  <a:srgbClr val="FF0000"/>
                </a:solidFill>
              </a:rPr>
              <a:t>de una hoja de lechuga?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solidFill>
                <a:srgbClr val="FF0000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4057" y="3984042"/>
            <a:ext cx="875211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hipótesis es una respuesta posible ante una pregunta de investigación. Es una explicación probable de lo que puede estar ocurriendo entre nuestras variables.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FF0000"/>
                </a:solidFill>
              </a:rPr>
              <a:t>Ejemplo: Si aumento la concentración de cloro doméstico entonces la hoja de lechuga disminuye su coloración. 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40"/>
    </mc:Choice>
    <mc:Fallback xmlns="">
      <p:transition spd="slow" advTm="8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  <a:endParaRPr lang="es-CL" dirty="0"/>
          </a:p>
        </p:txBody>
      </p:sp>
      <p:pic>
        <p:nvPicPr>
          <p:cNvPr id="3" name="Picture 4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51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5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▷ vaso de precipitado con agua dibujo - Vaso de Precipi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80" y="1921098"/>
            <a:ext cx="1676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482" y="3206480"/>
            <a:ext cx="447737" cy="6192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175" y="3232533"/>
            <a:ext cx="390580" cy="5931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764" y="3206480"/>
            <a:ext cx="409632" cy="5715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065" y="4394872"/>
            <a:ext cx="800212" cy="4477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244" y="4418687"/>
            <a:ext cx="800212" cy="4001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069" y="4423450"/>
            <a:ext cx="828791" cy="3905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5521" y="4471082"/>
            <a:ext cx="800212" cy="3715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9143" y="3206481"/>
            <a:ext cx="429134" cy="6149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0871" y="4801467"/>
            <a:ext cx="5590525" cy="790175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>
            <a:off x="3838337" y="5420678"/>
            <a:ext cx="3855856" cy="91662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3978482" y="5729976"/>
            <a:ext cx="31726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DISMINUYE COLORACIÓN </a:t>
            </a:r>
            <a:endParaRPr lang="es-C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6"/>
    </mc:Choice>
    <mc:Fallback xmlns="">
      <p:transition spd="slow" advTm="36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870857" y="1886857"/>
            <a:ext cx="9956800" cy="300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hipótesis planteada es aprobada:  A mayor concentración de cloro doméstico, más disminuye la coloración en la hoja de lechuga.</a:t>
            </a: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conclusiones:</a:t>
            </a:r>
          </a:p>
          <a:p>
            <a:pPr algn="just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La concentración del cloro influye en la pérdida de coloración de la hoja de lechuga.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El poder blanqueador del cloro doméstico, se debe al alto poder oxidante del hipoclorito de sodio sobre la celulosa de la hoja de lechuga.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El uso de guantes de goma en la manipulación de cloro doméstico es necesaria para evitar irritación en nuestra piel.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89"/>
    </mc:Choice>
    <mc:Fallback xmlns="">
      <p:transition spd="slow" advTm="6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19265_TF02923944" id="{D20C65C2-2F2D-48AB-A704-4D34810D78D4}" vid="{9A5A4FBE-12E0-4188-9ECD-0C1BC1B3A6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schemas.microsoft.com/office/2006/documentManagement/types"/>
    <ds:schemaRef ds:uri="http://purl.org/dc/dcmitype/"/>
    <ds:schemaRef ds:uri="4873beb7-5857-4685-be1f-d57550cc96cc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damos la bienvenida a PowerPoint</Template>
  <TotalTime>468</TotalTime>
  <Words>342</Words>
  <Application>Microsoft Office PowerPoint</Application>
  <PresentationFormat>Panorámica</PresentationFormat>
  <Paragraphs>41</Paragraphs>
  <Slides>7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Symbol</vt:lpstr>
      <vt:lpstr>WelcomeDoc</vt:lpstr>
      <vt:lpstr>Retroalimentación  Evaluación N°1</vt:lpstr>
      <vt:lpstr>Objetivo de la actividad </vt:lpstr>
      <vt:lpstr>I. Características físico- químicas del cloro doméstico. </vt:lpstr>
      <vt:lpstr>Procedimiento experimental</vt:lpstr>
      <vt:lpstr>      Pregunta de investigación e hipótesis 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 Evaluación N°1</dc:title>
  <dc:creator>Francia Contreras</dc:creator>
  <cp:keywords/>
  <cp:lastModifiedBy>Bárbara</cp:lastModifiedBy>
  <cp:revision>24</cp:revision>
  <dcterms:created xsi:type="dcterms:W3CDTF">2020-05-31T20:15:31Z</dcterms:created>
  <dcterms:modified xsi:type="dcterms:W3CDTF">2020-06-03T17:26:32Z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