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wdp" ContentType="image/vnd.ms-photo"/>
  <Default Extension="rels" ContentType="application/vnd.openxmlformats-package.relationships+xml"/>
  <Default Extension="m4a" ContentType="audi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sldIdLst>
    <p:sldId id="256" r:id="rId2"/>
    <p:sldId id="259" r:id="rId3"/>
    <p:sldId id="257" r:id="rId4"/>
    <p:sldId id="258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17"/>
    <p:restoredTop sz="94194"/>
  </p:normalViewPr>
  <p:slideViewPr>
    <p:cSldViewPr snapToGrid="0" snapToObjects="1">
      <p:cViewPr varScale="1">
        <p:scale>
          <a:sx n="73" d="100"/>
          <a:sy n="73" d="100"/>
        </p:scale>
        <p:origin x="896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2.png"/><Relationship Id="rId5" Type="http://schemas.microsoft.com/office/2007/relationships/hdphoto" Target="../media/hdphoto1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2.png"/><Relationship Id="rId5" Type="http://schemas.microsoft.com/office/2007/relationships/hdphoto" Target="../media/hdphoto1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MX"/>
              <a:t>Haz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smtClean="0"/>
              <a:t>6/4/20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361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smtClean="0"/>
              <a:t>6/4/20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256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smtClean="0"/>
              <a:t>6/4/20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651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smtClean="0"/>
              <a:t>6/4/20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082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smtClean="0"/>
              <a:t>6/4/20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559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smtClean="0"/>
              <a:t>6/4/20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378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smtClean="0"/>
              <a:t>6/4/20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378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smtClean="0"/>
              <a:t>6/4/20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886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smtClean="0"/>
              <a:t>6/4/20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262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smtClean="0"/>
              <a:t>6/4/20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897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smtClean="0"/>
              <a:t>6/4/20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61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2.png"/><Relationship Id="rId14" Type="http://schemas.microsoft.com/office/2007/relationships/hdphoto" Target="../media/hdphoto1.wdp"/><Relationship Id="rId1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smtClean="0"/>
              <a:t>6/4/20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55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5.pn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1" Type="http://schemas.microsoft.com/office/2007/relationships/media" Target="../media/media2.m4a"/><Relationship Id="rId2" Type="http://schemas.openxmlformats.org/officeDocument/2006/relationships/audio" Target="../media/media2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1" Type="http://schemas.microsoft.com/office/2007/relationships/media" Target="../media/media3.m4a"/><Relationship Id="rId2" Type="http://schemas.openxmlformats.org/officeDocument/2006/relationships/audio" Target="../media/media3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1" Type="http://schemas.microsoft.com/office/2007/relationships/media" Target="../media/media4.m4a"/><Relationship Id="rId2" Type="http://schemas.openxmlformats.org/officeDocument/2006/relationships/audio" Target="../media/media4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1" Type="http://schemas.microsoft.com/office/2007/relationships/media" Target="../media/media5.m4a"/><Relationship Id="rId2" Type="http://schemas.openxmlformats.org/officeDocument/2006/relationships/audio" Target="../media/media5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1" Type="http://schemas.microsoft.com/office/2007/relationships/media" Target="../media/media6.m4a"/><Relationship Id="rId2" Type="http://schemas.openxmlformats.org/officeDocument/2006/relationships/audio" Target="../media/media6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1" Type="http://schemas.microsoft.com/office/2007/relationships/media" Target="../media/media7.m4a"/><Relationship Id="rId2" Type="http://schemas.openxmlformats.org/officeDocument/2006/relationships/audio" Target="../media/media7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817F1A4-B5A4-0C48-93C2-8205B19C38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err="1"/>
              <a:t>Retroalimentación</a:t>
            </a:r>
            <a:r>
              <a:rPr lang="en-GB" dirty="0"/>
              <a:t> </a:t>
            </a:r>
            <a:r>
              <a:rPr lang="en-GB" dirty="0" err="1"/>
              <a:t>Inglés</a:t>
            </a:r>
            <a:r>
              <a:rPr lang="en-GB" dirty="0"/>
              <a:t> 1ºmedio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54A96882-41EB-DF43-8D9A-E2392DEBAE1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err="1"/>
              <a:t>Liceo</a:t>
            </a:r>
            <a:r>
              <a:rPr lang="en-GB" dirty="0"/>
              <a:t> Nº1 </a:t>
            </a:r>
            <a:r>
              <a:rPr lang="en-GB" dirty="0" err="1"/>
              <a:t>Javiera</a:t>
            </a:r>
            <a:r>
              <a:rPr lang="en-GB" dirty="0"/>
              <a:t> Carrera</a:t>
            </a:r>
          </a:p>
          <a:p>
            <a:r>
              <a:rPr lang="en-GB" dirty="0"/>
              <a:t>Junio 2020</a:t>
            </a:r>
          </a:p>
        </p:txBody>
      </p:sp>
      <p:pic>
        <p:nvPicPr>
          <p:cNvPr id="4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xmlns="" id="{B0F03631-DE3C-F54F-AFE9-E9404A38F0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33497" y="438912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951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3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2D325FB-C09B-5740-B805-F8E765403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¿</a:t>
            </a:r>
            <a:r>
              <a:rPr lang="en-GB" dirty="0" err="1"/>
              <a:t>Donde</a:t>
            </a:r>
            <a:r>
              <a:rPr lang="en-GB" dirty="0"/>
              <a:t> </a:t>
            </a:r>
            <a:r>
              <a:rPr lang="en-GB" dirty="0" err="1"/>
              <a:t>voy</a:t>
            </a:r>
            <a:r>
              <a:rPr lang="en-GB" dirty="0"/>
              <a:t>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257D2CC3-5021-5D4F-8611-AC0B828870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b="1" u="sng" dirty="0"/>
              <a:t>RETROALIMENTACIÓN</a:t>
            </a:r>
            <a:endParaRPr lang="es-CL" dirty="0"/>
          </a:p>
          <a:p>
            <a:r>
              <a:rPr lang="es-ES" dirty="0"/>
              <a:t>-El objetivo de aprendizaje consta de escribir un texto, como una descripción de una profesión, aplicando vocabulario visto en la unidad, sustantivos contables y no contables; y haber usado conectores como </a:t>
            </a:r>
            <a:r>
              <a:rPr lang="es-ES" b="1" dirty="0"/>
              <a:t>so, </a:t>
            </a:r>
            <a:r>
              <a:rPr lang="es-ES" b="1" dirty="0" err="1"/>
              <a:t>because</a:t>
            </a:r>
            <a:r>
              <a:rPr lang="es-ES" b="1" dirty="0"/>
              <a:t>, </a:t>
            </a:r>
            <a:r>
              <a:rPr lang="es-ES" b="1" dirty="0" err="1"/>
              <a:t>until</a:t>
            </a:r>
            <a:r>
              <a:rPr lang="es-ES" b="1" dirty="0"/>
              <a:t>, </a:t>
            </a:r>
            <a:r>
              <a:rPr lang="es-ES" b="1" dirty="0" err="1"/>
              <a:t>also</a:t>
            </a:r>
            <a:r>
              <a:rPr lang="es-ES" b="1" dirty="0"/>
              <a:t>, </a:t>
            </a:r>
            <a:r>
              <a:rPr lang="es-ES" b="1" dirty="0" err="1"/>
              <a:t>too</a:t>
            </a:r>
            <a:endParaRPr lang="es-CL" dirty="0"/>
          </a:p>
          <a:p>
            <a:endParaRPr lang="en-GB" dirty="0"/>
          </a:p>
        </p:txBody>
      </p:sp>
      <p:pic>
        <p:nvPicPr>
          <p:cNvPr id="4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xmlns="" id="{84BBAB7F-38A4-CB44-BE7D-AD05F433F1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86013" y="414680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579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3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EA7AFEE-2097-6B46-876C-961B507BB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¿Cómo voy? ¿Dónde estoy?</a:t>
            </a:r>
            <a:endParaRPr lang="en-GB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A59345D5-E8BD-BD42-9C10-90A94D7FC1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" dirty="0"/>
              <a:t>Muy bien estudiantes! Ustedes lograron varios indicadores de acuerdo al objetivo PERFECTAMENTE! Felicidades!</a:t>
            </a:r>
            <a:endParaRPr lang="es-CL" dirty="0"/>
          </a:p>
          <a:p>
            <a:pPr marL="0" indent="0">
              <a:buNone/>
            </a:pPr>
            <a:endParaRPr lang="es-CL" dirty="0"/>
          </a:p>
          <a:p>
            <a:r>
              <a:rPr lang="es-ES" b="1" u="sng" dirty="0"/>
              <a:t>RETROALIMENTACIÓN</a:t>
            </a:r>
            <a:endParaRPr lang="es-CL" dirty="0"/>
          </a:p>
          <a:p>
            <a:pPr lvl="0"/>
            <a:r>
              <a:rPr lang="es-ES" dirty="0"/>
              <a:t>Identifican y describen claramente las profesiones y sus actividades</a:t>
            </a:r>
            <a:endParaRPr lang="es-CL" dirty="0"/>
          </a:p>
          <a:p>
            <a:pPr lvl="0"/>
            <a:r>
              <a:rPr lang="es-ES" dirty="0"/>
              <a:t>Expresan cantidades de forma correcta utilizando </a:t>
            </a:r>
            <a:r>
              <a:rPr lang="es-ES" dirty="0" err="1"/>
              <a:t>many</a:t>
            </a:r>
            <a:r>
              <a:rPr lang="es-ES" dirty="0"/>
              <a:t>/</a:t>
            </a:r>
            <a:r>
              <a:rPr lang="es-ES" dirty="0" err="1"/>
              <a:t>much</a:t>
            </a:r>
            <a:r>
              <a:rPr lang="es-ES" dirty="0"/>
              <a:t>/(a) </a:t>
            </a:r>
            <a:r>
              <a:rPr lang="es-ES" dirty="0" err="1"/>
              <a:t>few</a:t>
            </a:r>
            <a:r>
              <a:rPr lang="es-ES" dirty="0"/>
              <a:t>/ (a) </a:t>
            </a:r>
            <a:r>
              <a:rPr lang="es-ES" dirty="0" err="1"/>
              <a:t>little</a:t>
            </a:r>
            <a:endParaRPr lang="es-CL" dirty="0"/>
          </a:p>
          <a:p>
            <a:pPr lvl="0"/>
            <a:r>
              <a:rPr lang="es-ES" dirty="0"/>
              <a:t>Identifican sustantivos contables e incontables</a:t>
            </a:r>
            <a:endParaRPr lang="es-CL" dirty="0"/>
          </a:p>
          <a:p>
            <a:pPr lvl="0"/>
            <a:r>
              <a:rPr lang="es-ES" dirty="0"/>
              <a:t>Utilizan conector ‘</a:t>
            </a:r>
            <a:r>
              <a:rPr lang="es-ES" dirty="0" err="1"/>
              <a:t>because</a:t>
            </a:r>
            <a:r>
              <a:rPr lang="es-ES" dirty="0"/>
              <a:t>’ de forma correcta</a:t>
            </a:r>
            <a:endParaRPr lang="es-CL" dirty="0"/>
          </a:p>
          <a:p>
            <a:pPr lvl="0"/>
            <a:r>
              <a:rPr lang="es-ES" dirty="0"/>
              <a:t>Siguen la estructura del relato solicitado.</a:t>
            </a:r>
            <a:endParaRPr lang="es-CL" dirty="0"/>
          </a:p>
          <a:p>
            <a:pPr lvl="0"/>
            <a:r>
              <a:rPr lang="es-ES" dirty="0"/>
              <a:t>Mantienen en general el uso en todo el texto en presente simple.</a:t>
            </a:r>
            <a:endParaRPr lang="es-CL" dirty="0"/>
          </a:p>
          <a:p>
            <a:pPr lvl="0"/>
            <a:r>
              <a:rPr lang="es-ES" dirty="0"/>
              <a:t>Uso de vocabulario apropiado.</a:t>
            </a:r>
            <a:endParaRPr lang="es-CL" dirty="0"/>
          </a:p>
          <a:p>
            <a:endParaRPr lang="en-GB" dirty="0"/>
          </a:p>
        </p:txBody>
      </p:sp>
      <p:pic>
        <p:nvPicPr>
          <p:cNvPr id="4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xmlns="" id="{4756941A-CE85-024A-B4E1-983DDFB3CF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45407" y="2616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190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83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C5F32DB-3C0C-A049-A601-5687218E6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512064"/>
            <a:ext cx="10058400" cy="1110259"/>
          </a:xfrm>
        </p:spPr>
        <p:txBody>
          <a:bodyPr/>
          <a:lstStyle/>
          <a:p>
            <a:r>
              <a:rPr lang="es-ES" b="1" dirty="0"/>
              <a:t>¿Como sigo avanzando?</a:t>
            </a:r>
            <a:endParaRPr lang="en-GB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7101E00E-283C-F74D-93DD-594EB8CF66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622323"/>
            <a:ext cx="10058400" cy="4409767"/>
          </a:xfrm>
        </p:spPr>
        <p:txBody>
          <a:bodyPr/>
          <a:lstStyle/>
          <a:p>
            <a:pPr marL="457200" lvl="0" indent="-457200">
              <a:buFont typeface="+mj-lt"/>
              <a:buAutoNum type="arabicPeriod"/>
            </a:pPr>
            <a:r>
              <a:rPr lang="es-ES" dirty="0"/>
              <a:t>Utilizaron conector ‘</a:t>
            </a:r>
            <a:r>
              <a:rPr lang="es-ES" dirty="0" err="1"/>
              <a:t>too</a:t>
            </a:r>
            <a:r>
              <a:rPr lang="es-ES" dirty="0"/>
              <a:t>’ como un intensificador y no como sinónimo de ‘</a:t>
            </a:r>
            <a:r>
              <a:rPr lang="es-ES" dirty="0" err="1"/>
              <a:t>also</a:t>
            </a:r>
            <a:r>
              <a:rPr lang="es-ES" dirty="0"/>
              <a:t>’. </a:t>
            </a:r>
            <a:r>
              <a:rPr lang="en-US" b="1" dirty="0"/>
              <a:t>‘</a:t>
            </a:r>
            <a:r>
              <a:rPr lang="en-US" b="1" i="1" dirty="0"/>
              <a:t>too</a:t>
            </a:r>
            <a:r>
              <a:rPr lang="en-US" b="1" dirty="0"/>
              <a:t>’</a:t>
            </a:r>
            <a:r>
              <a:rPr lang="en-US" dirty="0"/>
              <a:t> </a:t>
            </a:r>
            <a:r>
              <a:rPr lang="en-US" dirty="0" err="1"/>
              <a:t>significa</a:t>
            </a:r>
            <a:r>
              <a:rPr lang="en-US" dirty="0"/>
              <a:t> </a:t>
            </a:r>
            <a:r>
              <a:rPr lang="en-US" b="1" dirty="0" err="1"/>
              <a:t>también</a:t>
            </a:r>
            <a:r>
              <a:rPr lang="en-US" b="1" dirty="0"/>
              <a:t>; </a:t>
            </a:r>
            <a:r>
              <a:rPr lang="en-US" b="1" i="1" dirty="0"/>
              <a:t>‘too’ </a:t>
            </a:r>
            <a:r>
              <a:rPr lang="en-US" i="1" dirty="0"/>
              <a:t>es </a:t>
            </a:r>
            <a:r>
              <a:rPr lang="en-US" i="1" dirty="0" err="1"/>
              <a:t>sinónimo</a:t>
            </a:r>
            <a:r>
              <a:rPr lang="en-US" i="1" dirty="0"/>
              <a:t> de ‘</a:t>
            </a:r>
            <a:r>
              <a:rPr lang="en-US" b="1" i="1" dirty="0"/>
              <a:t>also’. </a:t>
            </a:r>
            <a:r>
              <a:rPr lang="en-US" dirty="0"/>
              <a:t> </a:t>
            </a:r>
            <a:r>
              <a:rPr lang="en-US" dirty="0" err="1"/>
              <a:t>Ejemplo</a:t>
            </a:r>
            <a:r>
              <a:rPr lang="en-US" dirty="0"/>
              <a:t> </a:t>
            </a:r>
            <a:r>
              <a:rPr lang="en-US" dirty="0" err="1"/>
              <a:t>correcto</a:t>
            </a:r>
            <a:r>
              <a:rPr lang="en-US" dirty="0"/>
              <a:t>: My husband likes cycling, and I do, too </a:t>
            </a:r>
            <a:r>
              <a:rPr lang="en-US" dirty="0">
                <a:solidFill>
                  <a:srgbClr val="92D050"/>
                </a:solidFill>
              </a:rPr>
              <a:t>(✓)</a:t>
            </a:r>
            <a:r>
              <a:rPr lang="en-US" dirty="0"/>
              <a:t> v/s The movie was too long </a:t>
            </a:r>
            <a:r>
              <a:rPr lang="en-US" dirty="0">
                <a:solidFill>
                  <a:srgbClr val="FF0000"/>
                </a:solidFill>
              </a:rPr>
              <a:t>(✖️) </a:t>
            </a:r>
            <a:endParaRPr lang="es-CL" dirty="0">
              <a:solidFill>
                <a:srgbClr val="FF0000"/>
              </a:solidFill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es-ES" dirty="0"/>
              <a:t>Recuerden que al usar los pronombres </a:t>
            </a:r>
            <a:r>
              <a:rPr lang="es-ES" b="1" dirty="0" err="1"/>
              <a:t>She</a:t>
            </a:r>
            <a:r>
              <a:rPr lang="es-ES" b="1" dirty="0"/>
              <a:t>, He, </a:t>
            </a:r>
            <a:r>
              <a:rPr lang="es-ES" b="1" dirty="0" err="1"/>
              <a:t>It</a:t>
            </a:r>
            <a:r>
              <a:rPr lang="es-ES" b="1" dirty="0"/>
              <a:t>; </a:t>
            </a:r>
            <a:r>
              <a:rPr lang="es-ES" dirty="0"/>
              <a:t>el verbo debe llevar una </a:t>
            </a:r>
            <a:r>
              <a:rPr lang="es-ES" i="1" dirty="0"/>
              <a:t>-s -es -</a:t>
            </a:r>
            <a:r>
              <a:rPr lang="es-ES" i="1" dirty="0" err="1"/>
              <a:t>ies</a:t>
            </a:r>
            <a:r>
              <a:rPr lang="es-ES" i="1" dirty="0"/>
              <a:t>. </a:t>
            </a:r>
            <a:r>
              <a:rPr lang="en-US" dirty="0"/>
              <a:t>Por </a:t>
            </a:r>
            <a:r>
              <a:rPr lang="en-US" dirty="0" err="1"/>
              <a:t>ejemplo</a:t>
            </a:r>
            <a:r>
              <a:rPr lang="en-US" dirty="0"/>
              <a:t>, 1) </a:t>
            </a:r>
            <a:r>
              <a:rPr lang="en-US" b="1" dirty="0"/>
              <a:t>She </a:t>
            </a:r>
            <a:r>
              <a:rPr lang="en-US" dirty="0"/>
              <a:t>give</a:t>
            </a:r>
            <a:r>
              <a:rPr lang="en-US" dirty="0">
                <a:highlight>
                  <a:srgbClr val="FFFF00"/>
                </a:highlight>
              </a:rPr>
              <a:t>s</a:t>
            </a:r>
            <a:r>
              <a:rPr lang="en-US" dirty="0"/>
              <a:t> money to this animal foundation. 2) </a:t>
            </a:r>
            <a:r>
              <a:rPr lang="en-US" b="1" dirty="0"/>
              <a:t>He </a:t>
            </a:r>
            <a:r>
              <a:rPr lang="en-US" dirty="0"/>
              <a:t>work</a:t>
            </a:r>
            <a:r>
              <a:rPr lang="en-US" dirty="0">
                <a:highlight>
                  <a:srgbClr val="FFFF00"/>
                </a:highlight>
              </a:rPr>
              <a:t>s</a:t>
            </a:r>
            <a:r>
              <a:rPr lang="en-US" dirty="0"/>
              <a:t> with her sister at the Zoo.</a:t>
            </a:r>
            <a:endParaRPr lang="es-CL" dirty="0"/>
          </a:p>
          <a:p>
            <a:pPr marL="457200" lvl="0" indent="-457200">
              <a:buFont typeface="+mj-lt"/>
              <a:buAutoNum type="arabicPeriod"/>
            </a:pPr>
            <a:r>
              <a:rPr lang="es-ES" dirty="0"/>
              <a:t>Deben practicar conectores: uso de conector </a:t>
            </a:r>
            <a:r>
              <a:rPr lang="es-ES" i="1" dirty="0"/>
              <a:t>‘</a:t>
            </a:r>
            <a:r>
              <a:rPr lang="es-ES" i="1" dirty="0" err="1"/>
              <a:t>too</a:t>
            </a:r>
            <a:r>
              <a:rPr lang="es-ES" i="1" dirty="0"/>
              <a:t>’ </a:t>
            </a:r>
            <a:r>
              <a:rPr lang="es-ES" dirty="0"/>
              <a:t>es confuso aún para ustedes. </a:t>
            </a:r>
            <a:r>
              <a:rPr lang="en-US" dirty="0"/>
              <a:t>‘</a:t>
            </a:r>
            <a:r>
              <a:rPr lang="en-US" i="1" dirty="0"/>
              <a:t>too</a:t>
            </a:r>
            <a:r>
              <a:rPr lang="en-US" dirty="0"/>
              <a:t>’ </a:t>
            </a:r>
            <a:r>
              <a:rPr lang="en-US" dirty="0" err="1"/>
              <a:t>significa</a:t>
            </a:r>
            <a:r>
              <a:rPr lang="en-US" dirty="0"/>
              <a:t> </a:t>
            </a:r>
            <a:r>
              <a:rPr lang="en-US" b="1" dirty="0" err="1"/>
              <a:t>también</a:t>
            </a:r>
            <a:r>
              <a:rPr lang="en-US" b="1" dirty="0"/>
              <a:t>; </a:t>
            </a:r>
            <a:r>
              <a:rPr lang="en-US" b="1" i="1" dirty="0"/>
              <a:t>‘too’ </a:t>
            </a:r>
            <a:r>
              <a:rPr lang="en-US" i="1" dirty="0"/>
              <a:t>es </a:t>
            </a:r>
            <a:r>
              <a:rPr lang="en-US" i="1" dirty="0" err="1"/>
              <a:t>sinónimo</a:t>
            </a:r>
            <a:r>
              <a:rPr lang="en-US" i="1" dirty="0"/>
              <a:t> de ‘</a:t>
            </a:r>
            <a:r>
              <a:rPr lang="en-US" b="1" i="1" dirty="0"/>
              <a:t>also’. </a:t>
            </a:r>
            <a:r>
              <a:rPr lang="en-US" dirty="0"/>
              <a:t> </a:t>
            </a:r>
            <a:endParaRPr lang="es-CL" dirty="0"/>
          </a:p>
          <a:p>
            <a:pPr lvl="1"/>
            <a:r>
              <a:rPr lang="en-US" dirty="0" err="1"/>
              <a:t>Ejemplos</a:t>
            </a:r>
            <a:r>
              <a:rPr lang="en-US" dirty="0"/>
              <a:t>: 1) I am Chilean </a:t>
            </a:r>
            <a:r>
              <a:rPr lang="en-US" b="1" dirty="0"/>
              <a:t>too </a:t>
            </a:r>
            <a:r>
              <a:rPr lang="en-US" dirty="0"/>
              <a:t>2) I can speak Italian </a:t>
            </a:r>
            <a:r>
              <a:rPr lang="en-US" b="1" dirty="0"/>
              <a:t>too. </a:t>
            </a:r>
            <a:r>
              <a:rPr lang="en-US" dirty="0"/>
              <a:t>3) I’m </a:t>
            </a:r>
            <a:r>
              <a:rPr lang="en-US" dirty="0" err="1"/>
              <a:t>studyng</a:t>
            </a:r>
            <a:r>
              <a:rPr lang="en-US" dirty="0"/>
              <a:t> </a:t>
            </a:r>
            <a:r>
              <a:rPr lang="en-US" dirty="0" err="1"/>
              <a:t>anstronomy</a:t>
            </a:r>
            <a:r>
              <a:rPr lang="en-US" dirty="0"/>
              <a:t> </a:t>
            </a:r>
            <a:r>
              <a:rPr lang="en-US" b="1" dirty="0"/>
              <a:t>too.</a:t>
            </a:r>
            <a:endParaRPr lang="es-CL" dirty="0"/>
          </a:p>
          <a:p>
            <a:pPr marL="457200" indent="-457200">
              <a:buFont typeface="+mj-lt"/>
              <a:buAutoNum type="arabicPeriod"/>
            </a:pPr>
            <a:r>
              <a:rPr lang="es-ES" dirty="0"/>
              <a:t>Leer cuidadosamente cada uno de los puntos de la rúbrica, y así cumplir con lo que se va a evaluar.  Ejemplo: subrayar con </a:t>
            </a:r>
            <a:r>
              <a:rPr lang="es-ES" b="1" dirty="0"/>
              <a:t>azul</a:t>
            </a:r>
            <a:r>
              <a:rPr lang="es-ES" dirty="0"/>
              <a:t> los </a:t>
            </a:r>
            <a:r>
              <a:rPr lang="es-ES" b="1" dirty="0"/>
              <a:t>sustantivos no contables</a:t>
            </a:r>
            <a:r>
              <a:rPr lang="es-ES" dirty="0"/>
              <a:t>, con </a:t>
            </a:r>
            <a:r>
              <a:rPr lang="es-ES" b="1" dirty="0"/>
              <a:t>rojo</a:t>
            </a:r>
            <a:r>
              <a:rPr lang="es-ES" dirty="0"/>
              <a:t> : </a:t>
            </a:r>
            <a:r>
              <a:rPr lang="es-ES" b="1" dirty="0"/>
              <a:t>sustantivos contables</a:t>
            </a:r>
            <a:r>
              <a:rPr lang="es-ES" dirty="0"/>
              <a:t>. Tipo de letra y tamaño que debes usar, etc. Perdieron puntos por simplemente </a:t>
            </a:r>
            <a:r>
              <a:rPr lang="es-ES" b="1" dirty="0"/>
              <a:t>no seguir instrucciones.</a:t>
            </a:r>
            <a:r>
              <a:rPr lang="es-ES" dirty="0"/>
              <a:t> </a:t>
            </a:r>
            <a:endParaRPr lang="es-CL" dirty="0"/>
          </a:p>
          <a:p>
            <a:endParaRPr lang="en-GB" dirty="0"/>
          </a:p>
        </p:txBody>
      </p:sp>
      <p:pic>
        <p:nvPicPr>
          <p:cNvPr id="4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xmlns="" id="{BC22FD4C-541A-FF4C-931F-CAC4DDD68D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94684" y="41951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79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1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8FE97B6-E609-C641-821C-827657A5F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661" y="174915"/>
            <a:ext cx="10058400" cy="1609344"/>
          </a:xfrm>
        </p:spPr>
        <p:txBody>
          <a:bodyPr/>
          <a:lstStyle/>
          <a:p>
            <a:r>
              <a:rPr lang="en-GB" dirty="0"/>
              <a:t>¿</a:t>
            </a:r>
            <a:r>
              <a:rPr lang="en-GB" dirty="0" err="1"/>
              <a:t>como</a:t>
            </a:r>
            <a:r>
              <a:rPr lang="en-GB" dirty="0"/>
              <a:t> </a:t>
            </a:r>
            <a:r>
              <a:rPr lang="en-GB" dirty="0" err="1"/>
              <a:t>sigo</a:t>
            </a:r>
            <a:r>
              <a:rPr lang="en-GB" dirty="0"/>
              <a:t> </a:t>
            </a:r>
            <a:r>
              <a:rPr lang="en-GB" dirty="0" err="1"/>
              <a:t>avanzando</a:t>
            </a:r>
            <a:r>
              <a:rPr lang="en-GB" dirty="0"/>
              <a:t>? (</a:t>
            </a:r>
            <a:r>
              <a:rPr lang="en-GB" dirty="0" err="1"/>
              <a:t>continuación</a:t>
            </a:r>
            <a:r>
              <a:rPr lang="en-GB" dirty="0"/>
              <a:t>)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2EDA8F97-6030-3841-BDFE-C0F0737B14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661" y="1546221"/>
            <a:ext cx="10058400" cy="5136864"/>
          </a:xfrm>
        </p:spPr>
        <p:txBody>
          <a:bodyPr>
            <a:normAutofit/>
          </a:bodyPr>
          <a:lstStyle/>
          <a:p>
            <a:pPr marL="14288" lvl="0" indent="0">
              <a:buNone/>
            </a:pPr>
            <a:r>
              <a:rPr lang="es-CL" dirty="0"/>
              <a:t>5. 	Ocuparon </a:t>
            </a:r>
            <a:r>
              <a:rPr lang="es-CL" i="1" dirty="0"/>
              <a:t>‘much’</a:t>
            </a:r>
            <a:r>
              <a:rPr lang="es-CL" dirty="0"/>
              <a:t>como intensificador. Por ejemplo: The doctor works  too 	much. La idea es ocupar </a:t>
            </a:r>
            <a:r>
              <a:rPr lang="es-CL" i="1" dirty="0"/>
              <a:t>‘much’ en los sustantivos no contables. </a:t>
            </a:r>
            <a:r>
              <a:rPr lang="es-CL" dirty="0"/>
              <a:t>Sin embargo, 	el ejemplo ‘</a:t>
            </a:r>
            <a:r>
              <a:rPr lang="es-CL" i="1" dirty="0"/>
              <a:t>The doctor works  too much’ </a:t>
            </a:r>
            <a:r>
              <a:rPr lang="es-CL" dirty="0"/>
              <a:t>esta bien, pero </a:t>
            </a:r>
            <a:r>
              <a:rPr lang="es-CL" b="1" dirty="0"/>
              <a:t>no es el objetivo de 	aprendizaje</a:t>
            </a:r>
            <a:r>
              <a:rPr lang="es-CL" dirty="0"/>
              <a:t> de este trabajo evaluado.</a:t>
            </a:r>
          </a:p>
          <a:p>
            <a:pPr marL="0" lvl="0" indent="0">
              <a:buNone/>
            </a:pPr>
            <a:r>
              <a:rPr lang="es-ES" dirty="0"/>
              <a:t>6. 	Deben reconocer  palabras como “</a:t>
            </a:r>
            <a:r>
              <a:rPr lang="es-ES" dirty="0" err="1"/>
              <a:t>work</a:t>
            </a:r>
            <a:r>
              <a:rPr lang="es-ES" dirty="0"/>
              <a:t>”, “</a:t>
            </a:r>
            <a:r>
              <a:rPr lang="es-ES" dirty="0" err="1"/>
              <a:t>love</a:t>
            </a:r>
            <a:r>
              <a:rPr lang="es-ES" dirty="0"/>
              <a:t>” que son verbos y 	sustantivos. Por ejemplo:  </a:t>
            </a:r>
            <a:r>
              <a:rPr lang="en-US" dirty="0"/>
              <a:t>They </a:t>
            </a:r>
            <a:r>
              <a:rPr lang="en-US" u="sng" dirty="0"/>
              <a:t>work i</a:t>
            </a:r>
            <a:r>
              <a:rPr lang="en-US" dirty="0"/>
              <a:t>n a office. (</a:t>
            </a:r>
            <a:r>
              <a:rPr lang="en-US" dirty="0" err="1"/>
              <a:t>verbo</a:t>
            </a:r>
            <a:r>
              <a:rPr lang="en-US" dirty="0"/>
              <a:t>)  - They have a lot of 	</a:t>
            </a:r>
            <a:r>
              <a:rPr lang="en-US" u="sng" dirty="0"/>
              <a:t>work</a:t>
            </a:r>
            <a:r>
              <a:rPr lang="en-US" dirty="0"/>
              <a:t> to do. (</a:t>
            </a:r>
            <a:r>
              <a:rPr lang="en-US" dirty="0" err="1"/>
              <a:t>sustantivo</a:t>
            </a:r>
            <a:r>
              <a:rPr lang="en-US" dirty="0"/>
              <a:t> no </a:t>
            </a:r>
            <a:r>
              <a:rPr lang="en-US" dirty="0" err="1"/>
              <a:t>contable</a:t>
            </a:r>
            <a:r>
              <a:rPr lang="en-US" dirty="0"/>
              <a:t>). I </a:t>
            </a:r>
            <a:r>
              <a:rPr lang="en-US" u="sng" dirty="0"/>
              <a:t>love</a:t>
            </a:r>
            <a:r>
              <a:rPr lang="en-US" dirty="0"/>
              <a:t> animals (</a:t>
            </a:r>
            <a:r>
              <a:rPr lang="en-US" dirty="0" err="1"/>
              <a:t>verbo</a:t>
            </a:r>
            <a:r>
              <a:rPr lang="en-US" dirty="0"/>
              <a:t>).  </a:t>
            </a:r>
            <a:r>
              <a:rPr lang="en-US" b="1" dirty="0"/>
              <a:t>Animals</a:t>
            </a:r>
            <a:r>
              <a:rPr lang="en-US" dirty="0"/>
              <a:t> give 	their </a:t>
            </a:r>
            <a:r>
              <a:rPr lang="en-US" b="1" dirty="0"/>
              <a:t>love</a:t>
            </a:r>
            <a:r>
              <a:rPr lang="en-US" dirty="0"/>
              <a:t> to people </a:t>
            </a:r>
            <a:r>
              <a:rPr lang="es-ES" dirty="0"/>
              <a:t>(sustantivo no contable).</a:t>
            </a:r>
            <a:endParaRPr lang="es-CL" dirty="0"/>
          </a:p>
          <a:p>
            <a:pPr marL="0" lvl="0" indent="0">
              <a:buNone/>
            </a:pPr>
            <a:r>
              <a:rPr lang="es-ES" dirty="0"/>
              <a:t>7. 	Usar mayúsculas al principio de una frase y pregunta. Generalmente lo 	olvidan. En inglés escrito es una falta ortográfica </a:t>
            </a:r>
            <a:r>
              <a:rPr lang="es-ES" b="1" dirty="0"/>
              <a:t>NO COMENZAR CON 	MAYÚSCULA </a:t>
            </a:r>
            <a:r>
              <a:rPr lang="es-ES" dirty="0"/>
              <a:t>una frase o pregunta.</a:t>
            </a:r>
            <a:endParaRPr lang="es-CL" dirty="0"/>
          </a:p>
          <a:p>
            <a:pPr marL="0" lvl="0" indent="0">
              <a:buNone/>
            </a:pPr>
            <a:r>
              <a:rPr lang="es-ES" dirty="0"/>
              <a:t>8. 	Verificar el trabajo con la rúbrica antes de enviarlo. En varios de ellos, no 	incluyeron las frases con </a:t>
            </a:r>
            <a:r>
              <a:rPr lang="es-ES" dirty="0" err="1"/>
              <a:t>much</a:t>
            </a:r>
            <a:r>
              <a:rPr lang="es-ES" dirty="0"/>
              <a:t>/ </a:t>
            </a:r>
            <a:r>
              <a:rPr lang="es-ES" dirty="0" err="1"/>
              <a:t>many</a:t>
            </a:r>
            <a:r>
              <a:rPr lang="es-ES" dirty="0"/>
              <a:t>/ a </a:t>
            </a:r>
            <a:r>
              <a:rPr lang="es-ES" dirty="0" err="1"/>
              <a:t>few</a:t>
            </a:r>
            <a:r>
              <a:rPr lang="es-ES" dirty="0"/>
              <a:t>/ a </a:t>
            </a:r>
            <a:r>
              <a:rPr lang="es-ES" dirty="0" err="1"/>
              <a:t>little</a:t>
            </a:r>
            <a:r>
              <a:rPr lang="es-ES" dirty="0"/>
              <a:t>. </a:t>
            </a:r>
          </a:p>
          <a:p>
            <a:pPr marL="0" indent="0">
              <a:buNone/>
            </a:pPr>
            <a:r>
              <a:rPr lang="es-ES" dirty="0"/>
              <a:t>9. 		Repasar el uso de los sustantivos contables e incontables y el uso de  	</a:t>
            </a:r>
            <a:r>
              <a:rPr lang="es-ES" dirty="0" err="1"/>
              <a:t>many</a:t>
            </a:r>
            <a:r>
              <a:rPr lang="es-ES" dirty="0"/>
              <a:t>/</a:t>
            </a:r>
            <a:r>
              <a:rPr lang="es-ES" dirty="0" err="1"/>
              <a:t>much</a:t>
            </a:r>
            <a:r>
              <a:rPr lang="es-ES" dirty="0"/>
              <a:t> y </a:t>
            </a:r>
            <a:r>
              <a:rPr lang="es-ES" dirty="0" err="1"/>
              <a:t>few</a:t>
            </a:r>
            <a:r>
              <a:rPr lang="es-ES" dirty="0"/>
              <a:t>/Little. </a:t>
            </a:r>
            <a:endParaRPr lang="es-CL" dirty="0"/>
          </a:p>
          <a:p>
            <a:pPr marL="457200" lvl="0" indent="-457200">
              <a:buFont typeface="+mj-lt"/>
              <a:buAutoNum type="arabicPeriod"/>
            </a:pPr>
            <a:endParaRPr lang="es-CL" dirty="0"/>
          </a:p>
          <a:p>
            <a:endParaRPr lang="en-GB" dirty="0"/>
          </a:p>
        </p:txBody>
      </p:sp>
      <p:pic>
        <p:nvPicPr>
          <p:cNvPr id="4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xmlns="" id="{BBB69117-A491-204D-BD61-D12328F039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79587" y="146510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031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1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76B69F5-1884-D441-9E49-B9984D10A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926" y="292903"/>
            <a:ext cx="10058400" cy="1609344"/>
          </a:xfrm>
        </p:spPr>
        <p:txBody>
          <a:bodyPr/>
          <a:lstStyle/>
          <a:p>
            <a:r>
              <a:rPr lang="en-GB" dirty="0"/>
              <a:t>¿</a:t>
            </a:r>
            <a:r>
              <a:rPr lang="en-GB" dirty="0" err="1"/>
              <a:t>como</a:t>
            </a:r>
            <a:r>
              <a:rPr lang="en-GB" dirty="0"/>
              <a:t> </a:t>
            </a:r>
            <a:r>
              <a:rPr lang="en-GB" dirty="0" err="1"/>
              <a:t>sigo</a:t>
            </a:r>
            <a:r>
              <a:rPr lang="en-GB" dirty="0"/>
              <a:t> </a:t>
            </a:r>
            <a:r>
              <a:rPr lang="en-GB" dirty="0" err="1"/>
              <a:t>avanzando</a:t>
            </a:r>
            <a:r>
              <a:rPr lang="en-GB" dirty="0"/>
              <a:t>? (</a:t>
            </a:r>
            <a:r>
              <a:rPr lang="en-GB" dirty="0" err="1"/>
              <a:t>continuación</a:t>
            </a:r>
            <a:r>
              <a:rPr lang="en-GB" dirty="0"/>
              <a:t>)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B01409CC-9C1D-B848-A763-071690DBB2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926" y="1902247"/>
            <a:ext cx="10058400" cy="4050792"/>
          </a:xfrm>
        </p:spPr>
        <p:txBody>
          <a:bodyPr/>
          <a:lstStyle/>
          <a:p>
            <a:pPr marL="0" lvl="0" indent="0">
              <a:buNone/>
            </a:pPr>
            <a:r>
              <a:rPr lang="es-ES" dirty="0"/>
              <a:t>10. 	Estar atentas a los indicadores de la rúbrica ya que a muchas les falto 	información sobre horario, sueldo, lugar de trabajo. Estar atentas en lo que 	se pide y la cantidad de conectores. Repasar el uso del presente simple y no 	usar otros tiempos gramaticales como pasado simple o frases condicionales 	si no estas segura.</a:t>
            </a:r>
            <a:endParaRPr lang="es-CL" dirty="0"/>
          </a:p>
          <a:p>
            <a:pPr marL="0" lvl="0" indent="0">
              <a:buNone/>
            </a:pPr>
            <a:r>
              <a:rPr lang="es-ES" b="1" dirty="0"/>
              <a:t>11. 	NO OCUPAR </a:t>
            </a:r>
            <a:r>
              <a:rPr lang="es-ES" u="sng" dirty="0"/>
              <a:t>Google </a:t>
            </a:r>
            <a:r>
              <a:rPr lang="es-ES" u="sng" dirty="0" err="1"/>
              <a:t>Translator</a:t>
            </a:r>
            <a:r>
              <a:rPr lang="es-ES" dirty="0"/>
              <a:t> para traducir </a:t>
            </a:r>
            <a:r>
              <a:rPr lang="es-ES" b="1" dirty="0"/>
              <a:t>TODO UN TEXTO. </a:t>
            </a:r>
            <a:r>
              <a:rPr lang="es-ES" dirty="0"/>
              <a:t>Como 	</a:t>
            </a:r>
            <a:r>
              <a:rPr lang="es-ES" dirty="0" err="1"/>
              <a:t>profesor@s</a:t>
            </a:r>
            <a:r>
              <a:rPr lang="es-ES" dirty="0"/>
              <a:t>, lo notamos inmediatamente porque les genera traducciones 	erróneas o con un orden gramatical confuso, en otras palabras, escribir 	como ‘robot’. </a:t>
            </a:r>
            <a:r>
              <a:rPr lang="en-US" dirty="0"/>
              <a:t>Por </a:t>
            </a:r>
            <a:r>
              <a:rPr lang="en-US" dirty="0" err="1"/>
              <a:t>ejemplo</a:t>
            </a:r>
            <a:r>
              <a:rPr lang="en-US" dirty="0"/>
              <a:t>: </a:t>
            </a:r>
            <a:r>
              <a:rPr lang="en-US" b="1" i="1" dirty="0"/>
              <a:t>My profession is </a:t>
            </a:r>
            <a:r>
              <a:rPr lang="en-US" b="1" i="1" strike="sngStrike" dirty="0" err="1">
                <a:highlight>
                  <a:srgbClr val="FFFF00"/>
                </a:highlight>
              </a:rPr>
              <a:t>nursering</a:t>
            </a:r>
            <a:r>
              <a:rPr lang="en-US" b="1" i="1" strike="sngStrike" dirty="0">
                <a:highlight>
                  <a:srgbClr val="FFFF00"/>
                </a:highlight>
              </a:rPr>
              <a:t> and like </a:t>
            </a:r>
            <a:r>
              <a:rPr lang="en-US" b="1" i="1" dirty="0"/>
              <a:t>to help 	people </a:t>
            </a:r>
            <a:r>
              <a:rPr lang="en-US" b="1" i="1" strike="sngStrike" dirty="0">
                <a:highlight>
                  <a:srgbClr val="FFFF00"/>
                </a:highlight>
              </a:rPr>
              <a:t>and give medicine for people.</a:t>
            </a:r>
            <a:r>
              <a:rPr lang="en-US" b="1" dirty="0"/>
              <a:t> </a:t>
            </a:r>
            <a:r>
              <a:rPr lang="en-US" b="1" dirty="0" err="1"/>
              <a:t>Queda</a:t>
            </a:r>
            <a:r>
              <a:rPr lang="en-US" b="1" dirty="0"/>
              <a:t> </a:t>
            </a:r>
            <a:r>
              <a:rPr lang="en-US" b="1" dirty="0" err="1"/>
              <a:t>Mejor</a:t>
            </a:r>
            <a:r>
              <a:rPr lang="en-US" b="1" dirty="0"/>
              <a:t>: </a:t>
            </a:r>
            <a:r>
              <a:rPr lang="en-US" dirty="0">
                <a:solidFill>
                  <a:srgbClr val="92D050"/>
                </a:solidFill>
              </a:rPr>
              <a:t>The profession I like 	is nursing because I can help people and I can give some medicine to cure 	them.</a:t>
            </a:r>
            <a:endParaRPr lang="es-CL" dirty="0">
              <a:solidFill>
                <a:srgbClr val="92D050"/>
              </a:solidFill>
            </a:endParaRPr>
          </a:p>
          <a:p>
            <a:endParaRPr lang="en-GB" dirty="0"/>
          </a:p>
        </p:txBody>
      </p:sp>
      <p:pic>
        <p:nvPicPr>
          <p:cNvPr id="4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xmlns="" id="{1CCCB3A7-22E2-9E4D-B945-1D4CC8C50E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06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50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BCA7578-7D41-A541-8376-D4CDF42D8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157" y="115923"/>
            <a:ext cx="10058400" cy="1609344"/>
          </a:xfrm>
        </p:spPr>
        <p:txBody>
          <a:bodyPr/>
          <a:lstStyle/>
          <a:p>
            <a:r>
              <a:rPr lang="en-GB" dirty="0"/>
              <a:t>¿</a:t>
            </a:r>
            <a:r>
              <a:rPr lang="en-GB" dirty="0" err="1"/>
              <a:t>cómo</a:t>
            </a:r>
            <a:r>
              <a:rPr lang="en-GB" dirty="0"/>
              <a:t> </a:t>
            </a:r>
            <a:r>
              <a:rPr lang="en-GB" dirty="0" err="1"/>
              <a:t>seguir</a:t>
            </a:r>
            <a:r>
              <a:rPr lang="en-GB" dirty="0"/>
              <a:t> </a:t>
            </a:r>
            <a:r>
              <a:rPr lang="en-GB" dirty="0" err="1"/>
              <a:t>avanzando</a:t>
            </a:r>
            <a:r>
              <a:rPr lang="en-GB" dirty="0"/>
              <a:t>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C6DC84F2-DBB1-0F49-B5B9-739A5ACA08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156" y="1403603"/>
            <a:ext cx="10846849" cy="5338473"/>
          </a:xfrm>
        </p:spPr>
        <p:txBody>
          <a:bodyPr>
            <a:noAutofit/>
          </a:bodyPr>
          <a:lstStyle/>
          <a:p>
            <a:pPr lvl="0"/>
            <a:r>
              <a:rPr lang="es-ES" sz="2200" dirty="0"/>
              <a:t>Lectura, escritura de pequeños textos, ejercitación de los diferentes elementos solicitados.</a:t>
            </a:r>
            <a:endParaRPr lang="es-CL" sz="2200" dirty="0"/>
          </a:p>
          <a:p>
            <a:pPr lvl="0"/>
            <a:r>
              <a:rPr lang="es-ES" sz="2200" dirty="0"/>
              <a:t>Al realizar un trabajo, </a:t>
            </a:r>
            <a:r>
              <a:rPr lang="es-ES" sz="2200" b="1" dirty="0"/>
              <a:t>DEBEN</a:t>
            </a:r>
            <a:r>
              <a:rPr lang="es-ES" sz="2200" dirty="0"/>
              <a:t> </a:t>
            </a:r>
            <a:r>
              <a:rPr lang="es-ES" sz="2200" b="1" dirty="0"/>
              <a:t>LEER</a:t>
            </a:r>
            <a:r>
              <a:rPr lang="es-ES" sz="2200" dirty="0"/>
              <a:t> con mayor cuidado las instrucciones.</a:t>
            </a:r>
            <a:endParaRPr lang="es-CL" sz="2200" dirty="0"/>
          </a:p>
          <a:p>
            <a:pPr lvl="0"/>
            <a:r>
              <a:rPr lang="es-ES" sz="2200" dirty="0"/>
              <a:t>Asegurarse de haber realizado el trabajo previo de guías de estudio que se les entregan y sus solucionarios revisarlos a conciencia para ver si acertaron o fallaron en algo.</a:t>
            </a:r>
            <a:endParaRPr lang="es-CL" sz="2200" dirty="0"/>
          </a:p>
          <a:p>
            <a:pPr lvl="0"/>
            <a:r>
              <a:rPr lang="es-ES" sz="2200" dirty="0"/>
              <a:t>Verificar siempre en </a:t>
            </a:r>
            <a:r>
              <a:rPr lang="es-ES" sz="2200" dirty="0">
                <a:highlight>
                  <a:srgbClr val="FFFF00"/>
                </a:highlight>
              </a:rPr>
              <a:t>Google </a:t>
            </a:r>
            <a:r>
              <a:rPr lang="es-ES" sz="2200" dirty="0" err="1">
                <a:highlight>
                  <a:srgbClr val="FFFF00"/>
                </a:highlight>
              </a:rPr>
              <a:t>Translator</a:t>
            </a:r>
            <a:r>
              <a:rPr lang="es-ES" sz="2200" dirty="0">
                <a:highlight>
                  <a:srgbClr val="FFFF00"/>
                </a:highlight>
              </a:rPr>
              <a:t>, </a:t>
            </a:r>
            <a:r>
              <a:rPr lang="es-ES" sz="2200" dirty="0" err="1">
                <a:highlight>
                  <a:srgbClr val="FFFF00"/>
                </a:highlight>
              </a:rPr>
              <a:t>Wordreference</a:t>
            </a:r>
            <a:r>
              <a:rPr lang="es-ES" sz="2200" dirty="0">
                <a:highlight>
                  <a:srgbClr val="FFFF00"/>
                </a:highlight>
              </a:rPr>
              <a:t> (app y/o diccionario online) </a:t>
            </a:r>
            <a:r>
              <a:rPr lang="es-ES" sz="2200" dirty="0" err="1"/>
              <a:t>ó</a:t>
            </a:r>
            <a:r>
              <a:rPr lang="es-ES" sz="2200" dirty="0"/>
              <a:t> con un </a:t>
            </a:r>
            <a:r>
              <a:rPr lang="es-ES" sz="2200" dirty="0">
                <a:highlight>
                  <a:srgbClr val="FFFF00"/>
                </a:highlight>
              </a:rPr>
              <a:t>diccionario físico </a:t>
            </a:r>
            <a:r>
              <a:rPr lang="es-ES" sz="2200" dirty="0"/>
              <a:t>la correcta ortografía de </a:t>
            </a:r>
            <a:r>
              <a:rPr lang="es-ES" sz="2200" b="1" dirty="0"/>
              <a:t>una palabra.</a:t>
            </a:r>
            <a:endParaRPr lang="es-CL" sz="2200" b="1" dirty="0"/>
          </a:p>
          <a:p>
            <a:pPr lvl="0"/>
            <a:r>
              <a:rPr lang="es-ES" sz="2200" dirty="0"/>
              <a:t>Recordar la estructura de una frase:  Sujeto + Verbo + Complemento.  </a:t>
            </a:r>
            <a:r>
              <a:rPr lang="en-US" sz="2200" dirty="0" err="1"/>
              <a:t>Ejemplo</a:t>
            </a:r>
            <a:r>
              <a:rPr lang="en-US" sz="2200" dirty="0"/>
              <a:t>:  Doctors work at hospitals / Nurses help patients / Teachers work a lot.</a:t>
            </a:r>
            <a:endParaRPr lang="es-CL" sz="2200" dirty="0"/>
          </a:p>
          <a:p>
            <a:pPr lvl="0"/>
            <a:r>
              <a:rPr lang="es-ES" sz="2200" dirty="0">
                <a:solidFill>
                  <a:srgbClr val="FF0000"/>
                </a:solidFill>
              </a:rPr>
              <a:t>Si no entiendes algo, PREGUNTA A TU PROFESOR O PROFESORA A TRAVÉS DEL CORREO INSTITUCIONAL, </a:t>
            </a:r>
            <a:r>
              <a:rPr lang="es-ES" sz="2200" b="1" dirty="0"/>
              <a:t>no te quedes con la duda; para eso estamos.</a:t>
            </a:r>
            <a:endParaRPr lang="es-CL" sz="2200" dirty="0"/>
          </a:p>
          <a:p>
            <a:endParaRPr lang="en-GB" sz="2200" dirty="0"/>
          </a:p>
        </p:txBody>
      </p:sp>
      <p:pic>
        <p:nvPicPr>
          <p:cNvPr id="4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xmlns="" id="{B0A091C9-5A5A-4741-8DB8-03581AB600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4180" y="51419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138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98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Letras en madera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Letras en madera</Template>
  <TotalTime>995</TotalTime>
  <Words>531</Words>
  <Application>Microsoft Macintosh PowerPoint</Application>
  <PresentationFormat>Panorámica</PresentationFormat>
  <Paragraphs>39</Paragraphs>
  <Slides>7</Slides>
  <Notes>0</Notes>
  <HiddenSlides>0</HiddenSlides>
  <MMClips>7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3" baseType="lpstr">
      <vt:lpstr>Calibri</vt:lpstr>
      <vt:lpstr>Rockwell</vt:lpstr>
      <vt:lpstr>Rockwell Condensed</vt:lpstr>
      <vt:lpstr>Rockwell Extra Bold</vt:lpstr>
      <vt:lpstr>Wingdings</vt:lpstr>
      <vt:lpstr>Letras en madera</vt:lpstr>
      <vt:lpstr>Retroalimentación Inglés 1ºmedio</vt:lpstr>
      <vt:lpstr>¿Donde voy?</vt:lpstr>
      <vt:lpstr>¿Cómo voy? ¿Dónde estoy?</vt:lpstr>
      <vt:lpstr>¿Como sigo avanzando?</vt:lpstr>
      <vt:lpstr>¿como sigo avanzando? (continuación)</vt:lpstr>
      <vt:lpstr>¿como sigo avanzando? (continuación)</vt:lpstr>
      <vt:lpstr>¿cómo seguir avanzando?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Retroalimentación Inglés 1ºmedio</dc:title>
  <dc:creator>Microsoft Office User</dc:creator>
  <cp:lastModifiedBy>Andrea Céspedes</cp:lastModifiedBy>
  <cp:revision>11</cp:revision>
  <dcterms:created xsi:type="dcterms:W3CDTF">2020-06-02T21:14:52Z</dcterms:created>
  <dcterms:modified xsi:type="dcterms:W3CDTF">2020-06-05T01:40:46Z</dcterms:modified>
</cp:coreProperties>
</file>