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2" r:id="rId6"/>
    <p:sldId id="263" r:id="rId7"/>
    <p:sldId id="261" r:id="rId8"/>
    <p:sldId id="266" r:id="rId9"/>
    <p:sldId id="265" r:id="rId10"/>
    <p:sldId id="264" r:id="rId11"/>
    <p:sldId id="269" r:id="rId12"/>
    <p:sldId id="271" r:id="rId13"/>
    <p:sldId id="273" r:id="rId14"/>
    <p:sldId id="274" r:id="rId15"/>
    <p:sldId id="275" r:id="rId16"/>
    <p:sldId id="268" r:id="rId1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15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2844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49886-5FD1-4F26-8BA9-10C65F60B970}" type="datetimeFigureOut">
              <a:rPr lang="es-CL" smtClean="0"/>
              <a:t>01-06-2020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3B217-DBCD-47C2-91AE-F25FDD78A67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5764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3B217-DBCD-47C2-91AE-F25FDD78A676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65473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editar el estilo de subtítulo del patrón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07066" y="6041362"/>
            <a:ext cx="7824260" cy="365125"/>
          </a:xfrm>
        </p:spPr>
        <p:txBody>
          <a:bodyPr/>
          <a:lstStyle>
            <a:lvl1pPr>
              <a:defRPr sz="1400"/>
            </a:lvl1pPr>
          </a:lstStyle>
          <a:p>
            <a:pPr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s-CL" dirty="0" smtClean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b="1"/>
            </a:lvl1pPr>
          </a:lstStyle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33097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FCB10-9646-44B5-A585-7ECC6FF156BA}" type="datetime1">
              <a:rPr lang="es-CL" smtClean="0"/>
              <a:t>01-06-2020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2EDBA-9608-46D2-9ED4-59A3C7B058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928201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3534B-ED27-47F9-85FE-7E0C8B216B33}" type="datetime1">
              <a:rPr lang="es-CL" smtClean="0"/>
              <a:t>01-06-2020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2EDBA-9608-46D2-9ED4-59A3C7B058AE}" type="slidenum">
              <a:rPr lang="es-CL" smtClean="0"/>
              <a:t>‹Nº›</a:t>
            </a:fld>
            <a:endParaRPr lang="es-C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1567067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BD72C-5F8D-4ADA-B232-C7742020EDA0}" type="datetime1">
              <a:rPr lang="es-CL" smtClean="0"/>
              <a:t>01-06-2020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2EDBA-9608-46D2-9ED4-59A3C7B058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37835588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EB92-A174-44CC-817D-8C58912085FB}" type="datetime1">
              <a:rPr lang="es-CL" smtClean="0"/>
              <a:t>01-06-2020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2EDBA-9608-46D2-9ED4-59A3C7B058AE}" type="slidenum">
              <a:rPr lang="es-CL" smtClean="0"/>
              <a:t>‹Nº›</a:t>
            </a:fld>
            <a:endParaRPr lang="es-C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0803960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2C0A6-1258-4685-9591-3406B5F3E250}" type="datetime1">
              <a:rPr lang="es-CL" smtClean="0"/>
              <a:t>01-06-2020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2EDBA-9608-46D2-9ED4-59A3C7B058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45925030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5338-69C3-4F34-951A-CF8C7A45A8A2}" type="datetime1">
              <a:rPr lang="es-CL" smtClean="0"/>
              <a:t>01-06-2020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2EDBA-9608-46D2-9ED4-59A3C7B058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3384581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1A6C7-07EA-4F6C-9B9A-BD59CF7519B0}" type="datetime1">
              <a:rPr lang="es-CL" smtClean="0"/>
              <a:t>01-06-2020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2EDBA-9608-46D2-9ED4-59A3C7B058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590676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3836D-4BFE-4D40-B028-98B3E7911970}" type="datetime1">
              <a:rPr lang="es-CL" smtClean="0"/>
              <a:t>01-06-2020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2EDBA-9608-46D2-9ED4-59A3C7B058AE}" type="slidenum">
              <a:rPr lang="es-CL" smtClean="0"/>
              <a:t>‹Nº›</a:t>
            </a:fld>
            <a:endParaRPr lang="es-CL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09267" y="376954"/>
            <a:ext cx="1165789" cy="116578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95435" y="5058135"/>
            <a:ext cx="1165789" cy="116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3950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6" presetClass="entr" presetSubtype="2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6" presetClass="entr" presetSubtype="2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6" presetClass="entr" presetSubtype="2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6" presetClass="entr" presetSubtype="2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6" presetClass="entr" presetSubtype="2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D9EE-2B52-420F-9535-455FA0DEC7CC}" type="datetime1">
              <a:rPr lang="es-CL" smtClean="0"/>
              <a:t>01-06-2020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2EDBA-9608-46D2-9ED4-59A3C7B058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53786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FC5D-2ADE-4B1F-8BC8-4FCFD2881B66}" type="datetime1">
              <a:rPr lang="es-CL" smtClean="0"/>
              <a:t>01-06-2020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2EDBA-9608-46D2-9ED4-59A3C7B058AE}" type="slidenum">
              <a:rPr lang="es-CL" smtClean="0"/>
              <a:t>‹Nº›</a:t>
            </a:fld>
            <a:endParaRPr lang="es-CL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09267" y="376954"/>
            <a:ext cx="1165789" cy="116578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09266" y="4921345"/>
            <a:ext cx="1165789" cy="116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4412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33DD-4F42-4671-B074-9BF5E041C948}" type="datetime1">
              <a:rPr lang="es-CL" smtClean="0"/>
              <a:t>01-06-2020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2EDBA-9608-46D2-9ED4-59A3C7B058AE}" type="slidenum">
              <a:rPr lang="es-CL" smtClean="0"/>
              <a:t>‹Nº›</a:t>
            </a:fld>
            <a:endParaRPr lang="es-CL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09267" y="376954"/>
            <a:ext cx="1165789" cy="116578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09267" y="5058135"/>
            <a:ext cx="1165789" cy="116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0008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50624-4789-46AF-BBC2-D3D59FB9D097}" type="datetime1">
              <a:rPr lang="es-CL" smtClean="0"/>
              <a:t>01-06-2020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2EDBA-9608-46D2-9ED4-59A3C7B058AE}" type="slidenum">
              <a:rPr lang="es-CL" smtClean="0"/>
              <a:t>‹Nº›</a:t>
            </a:fld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09267" y="376954"/>
            <a:ext cx="1165789" cy="116578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09267" y="5240698"/>
            <a:ext cx="1165789" cy="116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2958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FE48A-7295-4995-AFB5-5EF0E74E8682}" type="datetime1">
              <a:rPr lang="es-CL" smtClean="0"/>
              <a:t>01-06-2020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2EDBA-9608-46D2-9ED4-59A3C7B058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2107559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D102-342C-4FE0-9210-A42BBCF1BEF0}" type="datetime1">
              <a:rPr lang="es-CL" smtClean="0"/>
              <a:t>01-06-2020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2EDBA-9608-46D2-9ED4-59A3C7B058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1480902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65B13-473B-40C8-9A2C-D5B3D7768C0D}" type="datetime1">
              <a:rPr lang="es-CL" smtClean="0"/>
              <a:t>01-06-2020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2EDBA-9608-46D2-9ED4-59A3C7B058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049820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69053-8C6C-452D-9A81-6ED396C6CA8F}" type="datetime1">
              <a:rPr lang="es-CL" smtClean="0"/>
              <a:t>01-06-2020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56876" y="5950345"/>
            <a:ext cx="683339" cy="2735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>
                <a:solidFill>
                  <a:schemeClr val="tx1"/>
                </a:solidFill>
              </a:defRPr>
            </a:lvl1pPr>
          </a:lstStyle>
          <a:p>
            <a:fld id="{7B62EDBA-9608-46D2-9ED4-59A3C7B058AE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8659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slow">
    <p:push dir="u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5.pn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32.png"/><Relationship Id="rId5" Type="http://schemas.openxmlformats.org/officeDocument/2006/relationships/image" Target="../media/image31.jp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4.png"/><Relationship Id="rId2" Type="http://schemas.openxmlformats.org/officeDocument/2006/relationships/tags" Target="../tags/tag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3.png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41.emf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tags" Target="../tags/tag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785" y="1209577"/>
            <a:ext cx="1347244" cy="135752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59365" y="3438793"/>
            <a:ext cx="3308836" cy="2593707"/>
          </a:xfrm>
        </p:spPr>
        <p:txBody>
          <a:bodyPr/>
          <a:lstStyle/>
          <a:p>
            <a:pPr algn="l">
              <a:lnSpc>
                <a:spcPct val="200000"/>
              </a:lnSpc>
            </a:pPr>
            <a:r>
              <a:rPr lang="es-ES" sz="4000" b="1" dirty="0" smtClean="0"/>
              <a:t/>
            </a:r>
            <a:br>
              <a:rPr lang="es-ES" sz="4000" b="1" dirty="0" smtClean="0"/>
            </a:br>
            <a:r>
              <a:rPr lang="es-ES" sz="4000" b="1" dirty="0" smtClean="0"/>
              <a:t/>
            </a:r>
            <a:br>
              <a:rPr lang="es-ES" sz="4000" b="1" dirty="0" smtClean="0"/>
            </a:br>
            <a:r>
              <a:rPr lang="es-ES" sz="3200" b="1" dirty="0" smtClean="0"/>
              <a:t>Los profesores de Química del hemos preparado </a:t>
            </a:r>
            <a:r>
              <a:rPr lang="es-ES" sz="3200" b="1" dirty="0"/>
              <a:t>esta cápsula </a:t>
            </a:r>
            <a:r>
              <a:rPr lang="es-ES" sz="3200" b="1" dirty="0" smtClean="0"/>
              <a:t>para ustedes</a:t>
            </a:r>
            <a:endParaRPr lang="es-CL" sz="32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46704" y="557560"/>
            <a:ext cx="4724593" cy="814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859905" y="5959475"/>
            <a:ext cx="683339" cy="365125"/>
          </a:xfrm>
        </p:spPr>
        <p:txBody>
          <a:bodyPr/>
          <a:lstStyle/>
          <a:p>
            <a:fld id="{7B62EDBA-9608-46D2-9ED4-59A3C7B058AE}" type="slidenum">
              <a:rPr lang="es-CL" smtClean="0">
                <a:solidFill>
                  <a:schemeClr val="tx1"/>
                </a:solidFill>
              </a:rPr>
              <a:t>1</a:t>
            </a:fld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7" name="AutoShape 5" descr="https://mail.google.com/mail/u/1?ui=2&amp;ik=2925eb0481&amp;attid=0.1.5&amp;permmsgid=msg-f:1668125675862531105&amp;th=17265f76ce7e9c21&amp;view=fimg&amp;sz=s0-l75-ft&amp;attbid=ANGjdJ__viKQIP_l_uyXWDnmI5OWW7mNFmhG11_hKeIpuAVRNda_FEA9W5hJqWOEOHjnZtSWGbWgie1RM-ZdLs1A-7xKcolbeE5sXcwZFRmmIMnGV9WR1kFapAKA6xk&amp;disp=em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9" name="AutoShape 7" descr="https://mail.google.com/mail/u/1?ui=2&amp;ik=2925eb0481&amp;attid=0.1.11&amp;permmsgid=msg-f:1668125675862531105&amp;th=17265f76ce7e9c21&amp;view=fimg&amp;sz=s0-l75-ft&amp;attbid=ANGjdJ-9nD_R7vQfQu-rQ-ELi3UWTO-GwSQAU70NXtzN7d2hyQqrwlNzFyArJD3YADoKHpQwXqagvd-48saj47DjgP5gSan_hinYIXy_eWP2-FUSRxzpA7y72oCe3Zs&amp;disp=em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37174"/>
            <a:ext cx="4834547" cy="689517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246" y="5472752"/>
            <a:ext cx="1280299" cy="1056246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713" y="557560"/>
            <a:ext cx="1280299" cy="10562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739550"/>
      </p:ext>
    </p:extLst>
  </p:cSld>
  <p:clrMapOvr>
    <a:masterClrMapping/>
  </p:clrMapOvr>
  <p:transition spd="slow" advTm="10896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2512" y="2317956"/>
            <a:ext cx="1657350" cy="847725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89576" y="1038374"/>
            <a:ext cx="4787403" cy="11183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ES" sz="2000" dirty="0" smtClean="0"/>
              <a:t>Un </a:t>
            </a:r>
            <a:r>
              <a:rPr lang="es-ES" sz="2000" dirty="0" err="1" smtClean="0">
                <a:solidFill>
                  <a:srgbClr val="FF0000"/>
                </a:solidFill>
              </a:rPr>
              <a:t>cicloalquino</a:t>
            </a:r>
            <a:r>
              <a:rPr lang="es-ES" sz="2000" dirty="0" smtClean="0"/>
              <a:t> como el </a:t>
            </a:r>
            <a:r>
              <a:rPr lang="es-ES" sz="2000" dirty="0" err="1" smtClean="0"/>
              <a:t>ciclopropino</a:t>
            </a:r>
            <a:r>
              <a:rPr lang="es-ES" sz="2000" dirty="0" smtClean="0"/>
              <a:t> </a:t>
            </a:r>
            <a:r>
              <a:rPr lang="es-ES" sz="2000" dirty="0" smtClean="0">
                <a:solidFill>
                  <a:srgbClr val="FF0000"/>
                </a:solidFill>
              </a:rPr>
              <a:t>difícil de encontrar </a:t>
            </a:r>
            <a:r>
              <a:rPr lang="es-ES" sz="2000" dirty="0" smtClean="0"/>
              <a:t>por la geometría lineal en torno a los carbonos que participan en el </a:t>
            </a:r>
            <a:r>
              <a:rPr lang="es-ES" sz="2000" dirty="0"/>
              <a:t>triple enlace </a:t>
            </a:r>
            <a:r>
              <a:rPr lang="es-ES" sz="2000" b="1" dirty="0" smtClean="0">
                <a:solidFill>
                  <a:srgbClr val="FF0000"/>
                </a:solidFill>
              </a:rPr>
              <a:t>–</a:t>
            </a:r>
            <a:r>
              <a:rPr lang="es-ES" sz="2000" b="1" dirty="0" err="1" smtClean="0">
                <a:solidFill>
                  <a:srgbClr val="FF0000"/>
                </a:solidFill>
              </a:rPr>
              <a:t>C</a:t>
            </a:r>
            <a:r>
              <a:rPr lang="es-ES" sz="20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</a:t>
            </a:r>
            <a:r>
              <a:rPr lang="es-ES" sz="2000" b="1" dirty="0" err="1" smtClean="0">
                <a:solidFill>
                  <a:srgbClr val="FF0000"/>
                </a:solidFill>
              </a:rPr>
              <a:t>C</a:t>
            </a:r>
            <a:r>
              <a:rPr lang="es-ES" sz="2000" b="1" dirty="0" smtClean="0">
                <a:solidFill>
                  <a:srgbClr val="FF0000"/>
                </a:solidFill>
              </a:rPr>
              <a:t>-</a:t>
            </a:r>
            <a:endParaRPr lang="es-CL" sz="2000" dirty="0" smtClean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2EDBA-9608-46D2-9ED4-59A3C7B058AE}" type="slidenum">
              <a:rPr lang="es-CL" smtClean="0"/>
              <a:t>10</a:t>
            </a:fld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04"/>
          <a:stretch/>
        </p:blipFill>
        <p:spPr>
          <a:xfrm>
            <a:off x="5912512" y="1197245"/>
            <a:ext cx="2455507" cy="117650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57"/>
          <a:stretch/>
        </p:blipFill>
        <p:spPr>
          <a:xfrm>
            <a:off x="8368019" y="1213529"/>
            <a:ext cx="2397062" cy="1160217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6481" y="3339078"/>
            <a:ext cx="3789571" cy="2423071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989576" y="3082457"/>
            <a:ext cx="4856905" cy="1420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000" dirty="0" smtClean="0"/>
              <a:t>Aun así, pueden recibir un </a:t>
            </a:r>
            <a:r>
              <a:rPr lang="es-ES" sz="2000" dirty="0" smtClean="0">
                <a:solidFill>
                  <a:srgbClr val="FF0000"/>
                </a:solidFill>
              </a:rPr>
              <a:t>nombre, </a:t>
            </a:r>
            <a:r>
              <a:rPr lang="es-ES" sz="2000" dirty="0" smtClean="0"/>
              <a:t>formado por el prefijo </a:t>
            </a:r>
            <a:r>
              <a:rPr lang="es-ES" sz="2000" i="1" dirty="0" smtClean="0">
                <a:solidFill>
                  <a:srgbClr val="FF0000"/>
                </a:solidFill>
              </a:rPr>
              <a:t>ciclo-</a:t>
            </a:r>
            <a:r>
              <a:rPr lang="es-ES" sz="2000" dirty="0" smtClean="0"/>
              <a:t> más el nombre del </a:t>
            </a:r>
            <a:r>
              <a:rPr lang="es-ES" sz="2000" dirty="0" smtClean="0">
                <a:solidFill>
                  <a:srgbClr val="FF0000"/>
                </a:solidFill>
              </a:rPr>
              <a:t>alcino</a:t>
            </a:r>
            <a:r>
              <a:rPr lang="es-ES" sz="2000" dirty="0" smtClean="0"/>
              <a:t> correspondiente</a:t>
            </a:r>
            <a:endParaRPr lang="es-CL" sz="2000" dirty="0"/>
          </a:p>
        </p:txBody>
      </p:sp>
      <p:sp>
        <p:nvSpPr>
          <p:cNvPr id="19" name="Rectángulo 18"/>
          <p:cNvSpPr/>
          <p:nvPr/>
        </p:nvSpPr>
        <p:spPr>
          <a:xfrm>
            <a:off x="989576" y="4746486"/>
            <a:ext cx="46196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/>
              <a:t>¿Cuál es el nombre para estos compuestos?</a:t>
            </a:r>
            <a:endParaRPr lang="es-CL" sz="2000" dirty="0"/>
          </a:p>
        </p:txBody>
      </p:sp>
      <p:sp>
        <p:nvSpPr>
          <p:cNvPr id="21" name="Marcador de contenido 2"/>
          <p:cNvSpPr txBox="1">
            <a:spLocks/>
          </p:cNvSpPr>
          <p:nvPr/>
        </p:nvSpPr>
        <p:spPr>
          <a:xfrm>
            <a:off x="5385808" y="5702185"/>
            <a:ext cx="5573343" cy="4963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dirty="0" err="1" smtClean="0">
                <a:sym typeface="Wingdings 2" panose="05020102010507070707" pitchFamily="18" charset="2"/>
              </a:rPr>
              <a:t>Ciclohexino</a:t>
            </a:r>
            <a:r>
              <a:rPr lang="es-CL" dirty="0" smtClean="0">
                <a:sym typeface="Wingdings 2" panose="05020102010507070707" pitchFamily="18" charset="2"/>
              </a:rPr>
              <a:t>, </a:t>
            </a:r>
            <a:r>
              <a:rPr lang="es-CL" dirty="0" err="1" smtClean="0">
                <a:sym typeface="Wingdings 2" panose="05020102010507070707" pitchFamily="18" charset="2"/>
              </a:rPr>
              <a:t>cicloheptino</a:t>
            </a:r>
            <a:r>
              <a:rPr lang="es-CL" dirty="0" smtClean="0">
                <a:sym typeface="Wingdings 2" panose="05020102010507070707" pitchFamily="18" charset="2"/>
              </a:rPr>
              <a:t>, </a:t>
            </a:r>
            <a:r>
              <a:rPr lang="es-CL" dirty="0" err="1" smtClean="0">
                <a:sym typeface="Wingdings 2" panose="05020102010507070707" pitchFamily="18" charset="2"/>
              </a:rPr>
              <a:t>ciclooctino</a:t>
            </a:r>
            <a:r>
              <a:rPr lang="es-CL" dirty="0" smtClean="0">
                <a:sym typeface="Wingdings 2" panose="05020102010507070707" pitchFamily="18" charset="2"/>
              </a:rPr>
              <a:t>, </a:t>
            </a:r>
            <a:r>
              <a:rPr lang="es-CL" dirty="0" err="1" smtClean="0">
                <a:sym typeface="Wingdings 2" panose="05020102010507070707" pitchFamily="18" charset="2"/>
              </a:rPr>
              <a:t>ciclodecino</a:t>
            </a:r>
            <a:endParaRPr lang="es-CL" sz="1600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5833505"/>
      </p:ext>
    </p:extLst>
  </p:cSld>
  <p:clrMapOvr>
    <a:masterClrMapping/>
  </p:clrMapOvr>
  <p:transition spd="slow" advTm="2718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8" grpId="0"/>
      <p:bldP spid="19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7709" y="888621"/>
            <a:ext cx="9412506" cy="1320800"/>
          </a:xfrm>
        </p:spPr>
        <p:txBody>
          <a:bodyPr>
            <a:normAutofit/>
          </a:bodyPr>
          <a:lstStyle/>
          <a:p>
            <a:r>
              <a:rPr lang="es-ES" sz="3000" b="1" dirty="0" smtClean="0"/>
              <a:t>Los Hidrocarburos Aromáticos son</a:t>
            </a:r>
            <a:endParaRPr lang="es-CL" sz="30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25109" y="1595944"/>
            <a:ext cx="6544933" cy="28472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200" dirty="0" smtClean="0"/>
              <a:t>una familia de compuestos que presentan uno o más </a:t>
            </a:r>
            <a:r>
              <a:rPr lang="es-ES" sz="2200" dirty="0"/>
              <a:t>bencenos en su </a:t>
            </a:r>
            <a:r>
              <a:rPr lang="es-ES" sz="2200" dirty="0" smtClean="0"/>
              <a:t>estructura</a:t>
            </a:r>
          </a:p>
          <a:p>
            <a:pPr marL="0" indent="0">
              <a:buNone/>
            </a:pPr>
            <a:r>
              <a:rPr lang="es-ES" sz="2200" dirty="0" smtClean="0"/>
              <a:t>El benceno es un hidrocarburo cíclico de 6 átomos de C que presenta </a:t>
            </a:r>
            <a:r>
              <a:rPr lang="es-ES" sz="2200" dirty="0" smtClean="0">
                <a:solidFill>
                  <a:srgbClr val="FF0000"/>
                </a:solidFill>
              </a:rPr>
              <a:t>3 dobles enlaces alternados </a:t>
            </a:r>
            <a:r>
              <a:rPr lang="es-ES" sz="2200" dirty="0" smtClean="0"/>
              <a:t>cuya </a:t>
            </a:r>
            <a:r>
              <a:rPr lang="es-ES" sz="2200" dirty="0" smtClean="0">
                <a:solidFill>
                  <a:srgbClr val="FF0000"/>
                </a:solidFill>
              </a:rPr>
              <a:t>resonancia</a:t>
            </a:r>
            <a:r>
              <a:rPr lang="es-ES" sz="2200" dirty="0" smtClean="0"/>
              <a:t> da al benceno una </a:t>
            </a:r>
            <a:r>
              <a:rPr lang="es-ES" sz="2200" dirty="0" smtClean="0">
                <a:solidFill>
                  <a:srgbClr val="FF0000"/>
                </a:solidFill>
              </a:rPr>
              <a:t>gran estabilidad</a:t>
            </a:r>
            <a:r>
              <a:rPr lang="es-ES" sz="2200" dirty="0" smtClean="0"/>
              <a:t>.</a:t>
            </a:r>
            <a:endParaRPr lang="es-CL" sz="220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719165" y="6021295"/>
            <a:ext cx="683339" cy="273579"/>
          </a:xfrm>
        </p:spPr>
        <p:txBody>
          <a:bodyPr/>
          <a:lstStyle/>
          <a:p>
            <a:fld id="{7B62EDBA-9608-46D2-9ED4-59A3C7B058AE}" type="slidenum">
              <a:rPr lang="es-CL" smtClean="0"/>
              <a:t>11</a:t>
            </a:fld>
            <a:endParaRPr lang="es-CL" dirty="0"/>
          </a:p>
        </p:txBody>
      </p:sp>
      <p:pic>
        <p:nvPicPr>
          <p:cNvPr id="13" name="Imagen 1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51631" y="3943579"/>
            <a:ext cx="5525782" cy="20777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0429" y="1453486"/>
            <a:ext cx="2066723" cy="208501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0429" y="3671393"/>
            <a:ext cx="1743607" cy="18899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7943712"/>
      </p:ext>
    </p:extLst>
  </p:cSld>
  <p:clrMapOvr>
    <a:masterClrMapping/>
  </p:clrMapOvr>
  <p:transition spd="slow" advTm="20877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7709" y="888621"/>
            <a:ext cx="9412506" cy="1320800"/>
          </a:xfrm>
        </p:spPr>
        <p:txBody>
          <a:bodyPr>
            <a:normAutofit/>
          </a:bodyPr>
          <a:lstStyle/>
          <a:p>
            <a:r>
              <a:rPr lang="es-ES" sz="3000" b="1" dirty="0" smtClean="0"/>
              <a:t>La estabilidad del benceno se debe a…</a:t>
            </a:r>
            <a:endParaRPr lang="es-CL" sz="30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76706" y="1418529"/>
            <a:ext cx="5526100" cy="2744037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ES" sz="2200" dirty="0" smtClean="0"/>
              <a:t>que los electrones </a:t>
            </a:r>
            <a:r>
              <a:rPr lang="es-ES" sz="2200" dirty="0" smtClean="0">
                <a:solidFill>
                  <a:srgbClr val="FF0000"/>
                </a:solidFill>
                <a:sym typeface="Symbol" panose="05050102010706020507" pitchFamily="18" charset="2"/>
              </a:rPr>
              <a:t>, </a:t>
            </a:r>
            <a:r>
              <a:rPr lang="es-ES" sz="2200" dirty="0" smtClean="0"/>
              <a:t>de los </a:t>
            </a:r>
            <a:r>
              <a:rPr lang="es-ES" sz="2200" dirty="0" smtClean="0">
                <a:solidFill>
                  <a:srgbClr val="FF0000"/>
                </a:solidFill>
              </a:rPr>
              <a:t>dobles enlaces </a:t>
            </a:r>
            <a:r>
              <a:rPr lang="es-ES" sz="2200" dirty="0" smtClean="0"/>
              <a:t>no están fijos entre los dos carbonos, si no que se mueven </a:t>
            </a:r>
            <a:r>
              <a:rPr lang="es-ES" sz="2200" dirty="0" err="1" smtClean="0">
                <a:solidFill>
                  <a:srgbClr val="FF0000"/>
                </a:solidFill>
              </a:rPr>
              <a:t>deslocalizadamente</a:t>
            </a:r>
            <a:r>
              <a:rPr lang="es-ES" sz="2200" dirty="0" smtClean="0">
                <a:solidFill>
                  <a:srgbClr val="FF0000"/>
                </a:solidFill>
              </a:rPr>
              <a:t>.</a:t>
            </a:r>
            <a:r>
              <a:rPr lang="es-ES" sz="2200" dirty="0" smtClean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sz="2200" dirty="0" smtClean="0"/>
              <a:t>Por este motivo que los electrones de los dobles enlaces se representan con una circunferencia al interior de la estructura cíclica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2EDBA-9608-46D2-9ED4-59A3C7B058AE}" type="slidenum">
              <a:rPr lang="es-CL" smtClean="0"/>
              <a:t>12</a:t>
            </a:fld>
            <a:endParaRPr lang="es-CL"/>
          </a:p>
        </p:txBody>
      </p:sp>
      <p:pic>
        <p:nvPicPr>
          <p:cNvPr id="11" name="Imagen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26" y="3103115"/>
            <a:ext cx="1661689" cy="1993391"/>
          </a:xfrm>
          <a:prstGeom prst="rect">
            <a:avLst/>
          </a:prstGeom>
          <a:noFill/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0667" y="4281677"/>
            <a:ext cx="4446037" cy="162965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53" y="3523753"/>
            <a:ext cx="2648846" cy="157275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4504" y="1705742"/>
            <a:ext cx="1815406" cy="17965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7467670"/>
      </p:ext>
    </p:extLst>
  </p:cSld>
  <p:clrMapOvr>
    <a:masterClrMapping/>
  </p:clrMapOvr>
  <p:transition spd="slow" advTm="1922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20871" y="1304648"/>
            <a:ext cx="6036863" cy="143983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2400" dirty="0" smtClean="0"/>
              <a:t>Cuando el </a:t>
            </a:r>
            <a:r>
              <a:rPr lang="es-ES" sz="2400" dirty="0"/>
              <a:t>benceno, </a:t>
            </a:r>
            <a:r>
              <a:rPr lang="es-ES" sz="2400" dirty="0" smtClean="0"/>
              <a:t>pierde un </a:t>
            </a:r>
            <a:r>
              <a:rPr lang="es-ES" sz="2400" dirty="0"/>
              <a:t>átomo de </a:t>
            </a:r>
            <a:r>
              <a:rPr lang="es-ES" sz="2400" dirty="0" smtClean="0"/>
              <a:t>hidrógeno, el radical formado se llama </a:t>
            </a:r>
            <a:r>
              <a:rPr lang="es-ES" sz="2400" b="1" dirty="0" err="1" smtClean="0"/>
              <a:t>fen</a:t>
            </a:r>
            <a:r>
              <a:rPr lang="es-ES" sz="2400" b="1" dirty="0" err="1" smtClean="0">
                <a:solidFill>
                  <a:srgbClr val="FF0000"/>
                </a:solidFill>
              </a:rPr>
              <a:t>il</a:t>
            </a:r>
            <a:r>
              <a:rPr lang="es-ES" sz="2400" b="1" dirty="0" smtClean="0"/>
              <a:t>- </a:t>
            </a:r>
            <a:r>
              <a:rPr lang="es-ES" sz="2400" dirty="0"/>
              <a:t>o </a:t>
            </a:r>
            <a:r>
              <a:rPr lang="es-ES" sz="2400" dirty="0" smtClean="0"/>
              <a:t>fenilo</a:t>
            </a:r>
            <a:endParaRPr lang="es-CL" sz="240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2EDBA-9608-46D2-9ED4-59A3C7B058AE}" type="slidenum">
              <a:rPr lang="es-CL" smtClean="0"/>
              <a:t>13</a:t>
            </a:fld>
            <a:endParaRPr lang="es-CL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-8005883" y="1549019"/>
            <a:ext cx="273243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graphicFrame>
        <p:nvGraphicFramePr>
          <p:cNvPr id="13" name="Obje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9517205"/>
              </p:ext>
            </p:extLst>
          </p:nvPr>
        </p:nvGraphicFramePr>
        <p:xfrm>
          <a:off x="6751568" y="4008458"/>
          <a:ext cx="1336531" cy="1134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4" name="Imagen de mapa de bits" r:id="rId4" imgW="1209524" imgH="1066667" progId="Paint.Picture">
                  <p:embed/>
                </p:oleObj>
              </mc:Choice>
              <mc:Fallback>
                <p:oleObj name="Imagen de mapa de bits" r:id="rId4" imgW="1209524" imgH="1066667" progId="Paint.Picture">
                  <p:embed/>
                  <p:pic>
                    <p:nvPicPr>
                      <p:cNvPr id="13" name="Objeto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1568" y="4008458"/>
                        <a:ext cx="1336531" cy="11340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graphicFrame>
        <p:nvGraphicFramePr>
          <p:cNvPr id="16" name="Objeto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8602447"/>
              </p:ext>
            </p:extLst>
          </p:nvPr>
        </p:nvGraphicFramePr>
        <p:xfrm>
          <a:off x="9257734" y="3959006"/>
          <a:ext cx="940811" cy="1423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5" name="Imagen de mapa de bits" r:id="rId6" imgW="724001" imgH="1057423" progId="Paint.Picture">
                  <p:embed/>
                </p:oleObj>
              </mc:Choice>
              <mc:Fallback>
                <p:oleObj name="Imagen de mapa de bits" r:id="rId6" imgW="724001" imgH="1057423" progId="Paint.Picture">
                  <p:embed/>
                  <p:pic>
                    <p:nvPicPr>
                      <p:cNvPr id="16" name="Objeto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7734" y="3959006"/>
                        <a:ext cx="940811" cy="14239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Marcador de contenido 2"/>
          <p:cNvSpPr txBox="1">
            <a:spLocks/>
          </p:cNvSpPr>
          <p:nvPr/>
        </p:nvSpPr>
        <p:spPr>
          <a:xfrm>
            <a:off x="6537277" y="5334075"/>
            <a:ext cx="4681181" cy="6651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 smtClean="0"/>
              <a:t>  </a:t>
            </a:r>
            <a:r>
              <a:rPr lang="es-ES" dirty="0" err="1" smtClean="0"/>
              <a:t>Pentilbenceno</a:t>
            </a:r>
            <a:r>
              <a:rPr lang="es-ES" dirty="0" smtClean="0"/>
              <a:t>          </a:t>
            </a:r>
            <a:r>
              <a:rPr lang="es-ES" dirty="0" err="1" smtClean="0"/>
              <a:t>isopropilbenceno</a:t>
            </a:r>
            <a:r>
              <a:rPr lang="es-CL" dirty="0" smtClean="0"/>
              <a:t> </a:t>
            </a:r>
            <a:endParaRPr lang="es-CL" dirty="0"/>
          </a:p>
          <a:p>
            <a:pPr marL="0" indent="0">
              <a:buNone/>
            </a:pPr>
            <a:r>
              <a:rPr lang="es-CL" sz="1600" dirty="0" smtClean="0"/>
              <a:t>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7709" y="911990"/>
            <a:ext cx="1804697" cy="2031573"/>
          </a:xfrm>
          <a:prstGeom prst="rect">
            <a:avLst/>
          </a:prstGeom>
        </p:spPr>
      </p:pic>
      <p:sp>
        <p:nvSpPr>
          <p:cNvPr id="14" name="Marcador de contenido 2"/>
          <p:cNvSpPr txBox="1">
            <a:spLocks/>
          </p:cNvSpPr>
          <p:nvPr/>
        </p:nvSpPr>
        <p:spPr>
          <a:xfrm>
            <a:off x="979231" y="3855552"/>
            <a:ext cx="5409819" cy="14398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s-ES" sz="2400" dirty="0" smtClean="0"/>
              <a:t>Se nombra el sustituyente seguido de la palabra </a:t>
            </a:r>
            <a:r>
              <a:rPr lang="es-ES" sz="2400" b="1" i="1" dirty="0" smtClean="0">
                <a:solidFill>
                  <a:srgbClr val="FF0000"/>
                </a:solidFill>
              </a:rPr>
              <a:t>-benceno</a:t>
            </a:r>
            <a:r>
              <a:rPr lang="es-ES" sz="2400" b="1" dirty="0" smtClean="0"/>
              <a:t>. </a:t>
            </a:r>
          </a:p>
          <a:p>
            <a:pPr marL="0" indent="0">
              <a:buFont typeface="Wingdings 3" charset="2"/>
              <a:buNone/>
            </a:pPr>
            <a:r>
              <a:rPr lang="es-ES" sz="2400" b="1" dirty="0" smtClean="0">
                <a:solidFill>
                  <a:schemeClr val="tx1"/>
                </a:solidFill>
              </a:rPr>
              <a:t>No se necesita </a:t>
            </a:r>
            <a:r>
              <a:rPr lang="es-ES" sz="2400" b="1" dirty="0" err="1" smtClean="0">
                <a:solidFill>
                  <a:schemeClr val="tx1"/>
                </a:solidFill>
              </a:rPr>
              <a:t>posicionador</a:t>
            </a:r>
            <a:r>
              <a:rPr lang="es-ES" sz="2200" b="1" dirty="0" smtClean="0">
                <a:solidFill>
                  <a:schemeClr val="tx1"/>
                </a:solidFill>
              </a:rPr>
              <a:t>!</a:t>
            </a:r>
            <a:endParaRPr lang="es-ES" sz="2200" dirty="0" smtClean="0">
              <a:solidFill>
                <a:schemeClr val="tx1"/>
              </a:solidFill>
            </a:endParaRP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950041" y="3195152"/>
            <a:ext cx="9412506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3000" b="1" dirty="0" smtClean="0"/>
              <a:t>Cuando el Benceno tiene 1 sustituyente</a:t>
            </a:r>
            <a:endParaRPr lang="es-CL" sz="3000" b="1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675394517"/>
      </p:ext>
    </p:extLst>
  </p:cSld>
  <p:clrMapOvr>
    <a:masterClrMapping/>
  </p:clrMapOvr>
  <p:transition spd="slow" advTm="2087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7" grpId="0" uiExpand="1" build="p"/>
      <p:bldP spid="14" grpId="0" uiExpand="1" build="p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8527" y="873949"/>
            <a:ext cx="9412506" cy="1320800"/>
          </a:xfrm>
        </p:spPr>
        <p:txBody>
          <a:bodyPr>
            <a:normAutofit/>
          </a:bodyPr>
          <a:lstStyle/>
          <a:p>
            <a:r>
              <a:rPr lang="es-ES" sz="3000" b="1" dirty="0" smtClean="0"/>
              <a:t>Cuando el benceno tiene dos sustituyentes…</a:t>
            </a:r>
            <a:endParaRPr lang="es-CL" sz="3000" b="1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2EDBA-9608-46D2-9ED4-59A3C7B058AE}" type="slidenum">
              <a:rPr lang="es-CL" smtClean="0"/>
              <a:t>14</a:t>
            </a:fld>
            <a:endParaRPr lang="es-CL"/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1018527" y="1643818"/>
            <a:ext cx="3567121" cy="24520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dirty="0" smtClean="0"/>
              <a:t>se puede reemplazar los números con los </a:t>
            </a:r>
            <a:r>
              <a:rPr lang="es-ES" sz="2000" dirty="0"/>
              <a:t>prefijos </a:t>
            </a:r>
            <a:r>
              <a:rPr lang="es-ES" sz="2000" dirty="0">
                <a:solidFill>
                  <a:srgbClr val="FF0000"/>
                </a:solidFill>
              </a:rPr>
              <a:t>orto </a:t>
            </a:r>
            <a:r>
              <a:rPr lang="es-ES" sz="2000" dirty="0"/>
              <a:t>(</a:t>
            </a:r>
            <a:r>
              <a:rPr lang="es-ES" sz="2000" b="1" i="1" dirty="0"/>
              <a:t>o-</a:t>
            </a:r>
            <a:r>
              <a:rPr lang="es-ES" sz="2000" dirty="0"/>
              <a:t>), </a:t>
            </a:r>
            <a:r>
              <a:rPr lang="es-ES" sz="2000" dirty="0">
                <a:solidFill>
                  <a:srgbClr val="FF0000"/>
                </a:solidFill>
              </a:rPr>
              <a:t>meta</a:t>
            </a:r>
            <a:r>
              <a:rPr lang="es-ES" sz="2000" b="1" dirty="0">
                <a:solidFill>
                  <a:srgbClr val="FF0000"/>
                </a:solidFill>
              </a:rPr>
              <a:t> </a:t>
            </a:r>
            <a:r>
              <a:rPr lang="es-ES" sz="2000" dirty="0"/>
              <a:t>(</a:t>
            </a:r>
            <a:r>
              <a:rPr lang="es-ES" sz="2000" b="1" i="1" dirty="0"/>
              <a:t>-m</a:t>
            </a:r>
            <a:r>
              <a:rPr lang="es-ES" sz="2000" dirty="0"/>
              <a:t>),</a:t>
            </a:r>
            <a:r>
              <a:rPr lang="es-ES" sz="2000" b="1" dirty="0"/>
              <a:t> </a:t>
            </a:r>
            <a:r>
              <a:rPr lang="es-ES" sz="2000" dirty="0">
                <a:solidFill>
                  <a:srgbClr val="FF0000"/>
                </a:solidFill>
              </a:rPr>
              <a:t>para</a:t>
            </a:r>
            <a:r>
              <a:rPr lang="es-ES" sz="2000" dirty="0"/>
              <a:t> (</a:t>
            </a:r>
            <a:r>
              <a:rPr lang="es-ES" sz="2000" b="1" i="1" dirty="0"/>
              <a:t>-</a:t>
            </a:r>
            <a:r>
              <a:rPr lang="es-ES" sz="2000" b="1" i="1" dirty="0" smtClean="0"/>
              <a:t>p</a:t>
            </a:r>
            <a:r>
              <a:rPr lang="es-ES" sz="2000" dirty="0" smtClean="0"/>
              <a:t>), seguido </a:t>
            </a:r>
            <a:r>
              <a:rPr lang="es-ES" sz="2000" dirty="0"/>
              <a:t>de los nombres de los </a:t>
            </a:r>
            <a:r>
              <a:rPr lang="es-ES" sz="2000" dirty="0" smtClean="0"/>
              <a:t>sustituyentes, seguido de </a:t>
            </a:r>
            <a:r>
              <a:rPr lang="es-ES" sz="2000" b="1" i="1" dirty="0" smtClean="0">
                <a:solidFill>
                  <a:srgbClr val="FF0000"/>
                </a:solidFill>
              </a:rPr>
              <a:t>benceno</a:t>
            </a:r>
            <a:r>
              <a:rPr lang="es-ES" sz="2000" dirty="0" smtClean="0"/>
              <a:t> </a:t>
            </a:r>
            <a:endParaRPr lang="es-CL" sz="2000" dirty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-8005883" y="1549019"/>
            <a:ext cx="273243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960" y="1643818"/>
            <a:ext cx="5846437" cy="2233064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018527" y="4040140"/>
            <a:ext cx="356712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/>
              <a:t>En </a:t>
            </a:r>
            <a:r>
              <a:rPr lang="es-ES" sz="2000" dirty="0" smtClean="0"/>
              <a:t>los bencenos</a:t>
            </a:r>
            <a:r>
              <a:rPr lang="es-ES" sz="2000" b="1" dirty="0" smtClean="0"/>
              <a:t> </a:t>
            </a:r>
            <a:r>
              <a:rPr lang="es-ES" sz="2000" b="1" dirty="0">
                <a:solidFill>
                  <a:srgbClr val="FF0000"/>
                </a:solidFill>
              </a:rPr>
              <a:t>trisustituidos</a:t>
            </a:r>
            <a:r>
              <a:rPr lang="es-ES" sz="2000" dirty="0"/>
              <a:t> se numeran los carbonos de forma que tenga las posiciones más bajas </a:t>
            </a:r>
            <a:r>
              <a:rPr lang="es-ES" sz="2000" dirty="0" smtClean="0"/>
              <a:t>posibles, siempre </a:t>
            </a:r>
            <a:r>
              <a:rPr lang="es-ES" sz="2000" dirty="0"/>
              <a:t>considerando el orden alfabético</a:t>
            </a:r>
            <a:endParaRPr lang="es-CL" sz="20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6294" y="3986351"/>
            <a:ext cx="3923480" cy="1667019"/>
          </a:xfrm>
          <a:prstGeom prst="rect">
            <a:avLst/>
          </a:prstGeom>
        </p:spPr>
      </p:pic>
      <p:sp>
        <p:nvSpPr>
          <p:cNvPr id="19" name="Marcador de contenido 2"/>
          <p:cNvSpPr txBox="1">
            <a:spLocks/>
          </p:cNvSpPr>
          <p:nvPr/>
        </p:nvSpPr>
        <p:spPr>
          <a:xfrm>
            <a:off x="4802960" y="5575923"/>
            <a:ext cx="5846436" cy="6651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600" dirty="0" smtClean="0"/>
              <a:t> 1-etenil-2-etil-3-metilbenceno  2-fenil-1,3-dimetilbenceno</a:t>
            </a:r>
            <a:r>
              <a:rPr lang="es-CL" sz="1600" dirty="0" smtClean="0"/>
              <a:t> </a:t>
            </a:r>
            <a:endParaRPr lang="es-CL" sz="1600" dirty="0"/>
          </a:p>
          <a:p>
            <a:pPr marL="0" indent="0">
              <a:buNone/>
            </a:pPr>
            <a:r>
              <a:rPr lang="es-CL" sz="1600" dirty="0" smtClean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7447125"/>
      </p:ext>
    </p:extLst>
  </p:cSld>
  <p:clrMapOvr>
    <a:masterClrMapping/>
  </p:clrMapOvr>
  <p:transition spd="slow" advTm="3584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  <p:bldP spid="7" grpId="0"/>
      <p:bldP spid="19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5983" y="1759164"/>
            <a:ext cx="1281525" cy="111065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7709" y="273938"/>
            <a:ext cx="9412506" cy="1320800"/>
          </a:xfrm>
        </p:spPr>
        <p:txBody>
          <a:bodyPr>
            <a:normAutofit/>
          </a:bodyPr>
          <a:lstStyle/>
          <a:p>
            <a:r>
              <a:rPr lang="es-ES" sz="3000" b="1" dirty="0" smtClean="0"/>
              <a:t>Algunos Derivados del Benceno que mantienen su nombre tradicional son</a:t>
            </a:r>
            <a:endParaRPr lang="es-CL" sz="3000" b="1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2EDBA-9608-46D2-9ED4-59A3C7B058AE}" type="slidenum">
              <a:rPr lang="es-CL" smtClean="0"/>
              <a:t>15</a:t>
            </a:fld>
            <a:endParaRPr lang="es-CL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-8005883" y="1549019"/>
            <a:ext cx="273243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11" name="Imagen 10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7" b="39366"/>
          <a:stretch/>
        </p:blipFill>
        <p:spPr bwMode="auto">
          <a:xfrm>
            <a:off x="1084829" y="1290358"/>
            <a:ext cx="8708913" cy="3615367"/>
          </a:xfrm>
          <a:prstGeom prst="rect">
            <a:avLst/>
          </a:prstGeom>
          <a:noFill/>
          <a:ln w="6350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4" name="Elipse 3"/>
          <p:cNvSpPr/>
          <p:nvPr/>
        </p:nvSpPr>
        <p:spPr>
          <a:xfrm>
            <a:off x="2265528" y="1270226"/>
            <a:ext cx="1801503" cy="18278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Elipse 9"/>
          <p:cNvSpPr/>
          <p:nvPr/>
        </p:nvSpPr>
        <p:spPr>
          <a:xfrm>
            <a:off x="7907204" y="1417123"/>
            <a:ext cx="1801503" cy="18278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3663" y="3316389"/>
            <a:ext cx="1828959" cy="185944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7112" y="5119033"/>
            <a:ext cx="1584348" cy="160594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767653">
            <a:off x="5499679" y="869000"/>
            <a:ext cx="1192645" cy="118950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84909" y="4953723"/>
            <a:ext cx="2394908" cy="1374372"/>
          </a:xfrm>
          <a:prstGeom prst="rect">
            <a:avLst/>
          </a:prstGeom>
        </p:spPr>
      </p:pic>
      <p:sp>
        <p:nvSpPr>
          <p:cNvPr id="16" name="Elipse 15"/>
          <p:cNvSpPr/>
          <p:nvPr/>
        </p:nvSpPr>
        <p:spPr>
          <a:xfrm>
            <a:off x="7949721" y="3072616"/>
            <a:ext cx="1801503" cy="18278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3107029"/>
      </p:ext>
    </p:extLst>
  </p:cSld>
  <p:clrMapOvr>
    <a:masterClrMapping/>
  </p:clrMapOvr>
  <p:transition spd="slow" advTm="20896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2EDBA-9608-46D2-9ED4-59A3C7B058AE}" type="slidenum">
              <a:rPr lang="es-CL" smtClean="0"/>
              <a:t>16</a:t>
            </a:fld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5063320" cy="6865518"/>
          </a:xfrm>
          <a:prstGeom prst="rect">
            <a:avLst/>
          </a:prstGeom>
        </p:spPr>
      </p:pic>
      <p:sp>
        <p:nvSpPr>
          <p:cNvPr id="9" name="Marcador de contenido 2"/>
          <p:cNvSpPr txBox="1">
            <a:spLocks/>
          </p:cNvSpPr>
          <p:nvPr/>
        </p:nvSpPr>
        <p:spPr>
          <a:xfrm>
            <a:off x="5676538" y="1234385"/>
            <a:ext cx="4180338" cy="24520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s-ES" sz="2000" dirty="0" smtClean="0">
                <a:solidFill>
                  <a:schemeClr val="accent2"/>
                </a:solidFill>
              </a:rPr>
              <a:t>Hoy revisamos los aspectos generales de  los hidrocarburos, tanto de los Alifáticos de cadena cerrada, los ciclos, así como del benceno y sus derivados, también aprendimos las reglas que nos permiten nombrar a estos compuestos 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es-ES" i="1" dirty="0" smtClean="0"/>
              <a:t>Agradecimientos a Javiera de la Peña)</a:t>
            </a:r>
            <a:endParaRPr lang="es-ES" i="1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8373157"/>
      </p:ext>
    </p:extLst>
  </p:cSld>
  <p:clrMapOvr>
    <a:masterClrMapping/>
  </p:clrMapOvr>
  <p:transition spd="slow" advTm="24882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82270" y="362283"/>
            <a:ext cx="5103425" cy="13208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s-CL" b="1" dirty="0" smtClean="0"/>
              <a:t>Hoy </a:t>
            </a:r>
            <a:r>
              <a:rPr lang="es-CL" b="1" dirty="0"/>
              <a:t>conoceremos los </a:t>
            </a:r>
            <a:r>
              <a:rPr lang="es-CL" b="1" dirty="0" err="1" smtClean="0"/>
              <a:t>cicloalcanos</a:t>
            </a:r>
            <a:r>
              <a:rPr lang="es-CL" b="1" dirty="0" smtClean="0"/>
              <a:t>, los </a:t>
            </a:r>
            <a:r>
              <a:rPr lang="es-CL" b="1" dirty="0" err="1" smtClean="0"/>
              <a:t>cicloalquenos</a:t>
            </a:r>
            <a:r>
              <a:rPr lang="es-CL" b="1" dirty="0" smtClean="0"/>
              <a:t>,                    el benceno y, </a:t>
            </a:r>
            <a:br>
              <a:rPr lang="es-CL" b="1" dirty="0" smtClean="0"/>
            </a:br>
            <a:r>
              <a:rPr lang="es-CL" b="1" dirty="0" smtClean="0"/>
              <a:t>también         conoceremos la forma en que se nombran estos compuestos.</a:t>
            </a:r>
            <a:r>
              <a:rPr lang="es-CL" b="1" dirty="0"/>
              <a:t/>
            </a:r>
            <a:br>
              <a:rPr lang="es-CL" b="1" dirty="0"/>
            </a:br>
            <a:endParaRPr lang="es-CL" b="1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2EDBA-9608-46D2-9ED4-59A3C7B058AE}" type="slidenum">
              <a:rPr lang="es-CL" smtClean="0"/>
              <a:t>2</a:t>
            </a:fld>
            <a:endParaRPr lang="es-CL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23942"/>
            <a:ext cx="4836696" cy="689528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839821">
            <a:off x="8555007" y="2178888"/>
            <a:ext cx="1610656" cy="18398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8888237"/>
      </p:ext>
    </p:extLst>
  </p:cSld>
  <p:clrMapOvr>
    <a:masterClrMapping/>
  </p:clrMapOvr>
  <p:transition spd="slow" advTm="1180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4707" y="853889"/>
            <a:ext cx="7643507" cy="18030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L" sz="2400" dirty="0" smtClean="0">
                <a:solidFill>
                  <a:schemeClr val="accent2"/>
                </a:solidFill>
              </a:rPr>
              <a:t>Un </a:t>
            </a:r>
            <a:r>
              <a:rPr lang="es-ES" sz="2400" i="1" dirty="0" smtClean="0">
                <a:solidFill>
                  <a:srgbClr val="FF0000"/>
                </a:solidFill>
              </a:rPr>
              <a:t>alcano</a:t>
            </a:r>
            <a:r>
              <a:rPr lang="es-CL" sz="2400" dirty="0" smtClean="0">
                <a:solidFill>
                  <a:schemeClr val="accent2"/>
                </a:solidFill>
              </a:rPr>
              <a:t> como el</a:t>
            </a:r>
            <a:r>
              <a:rPr lang="es-ES" sz="2400" dirty="0" smtClean="0">
                <a:solidFill>
                  <a:schemeClr val="accent2"/>
                </a:solidFill>
              </a:rPr>
              <a:t> </a:t>
            </a:r>
            <a:r>
              <a:rPr lang="es-ES" sz="2400" i="1" dirty="0">
                <a:solidFill>
                  <a:srgbClr val="FF0000"/>
                </a:solidFill>
              </a:rPr>
              <a:t>butano</a:t>
            </a:r>
            <a:r>
              <a:rPr lang="es-ES" sz="2400" dirty="0"/>
              <a:t>, </a:t>
            </a:r>
            <a:r>
              <a:rPr lang="es-ES" sz="2400" dirty="0">
                <a:solidFill>
                  <a:schemeClr val="accent2"/>
                </a:solidFill>
              </a:rPr>
              <a:t>puede </a:t>
            </a:r>
            <a:r>
              <a:rPr lang="es-ES" sz="2400" dirty="0" smtClean="0">
                <a:solidFill>
                  <a:schemeClr val="accent2"/>
                </a:solidFill>
              </a:rPr>
              <a:t>romper dos de sus enlaces Carbono-Hidrógeno. Los </a:t>
            </a:r>
            <a:r>
              <a:rPr lang="es-ES" sz="2400" dirty="0">
                <a:solidFill>
                  <a:srgbClr val="FF0000"/>
                </a:solidFill>
              </a:rPr>
              <a:t>octetos </a:t>
            </a:r>
            <a:r>
              <a:rPr lang="es-ES" sz="2400" dirty="0">
                <a:solidFill>
                  <a:schemeClr val="accent2"/>
                </a:solidFill>
              </a:rPr>
              <a:t>de estos </a:t>
            </a:r>
            <a:r>
              <a:rPr lang="es-ES" sz="2400" dirty="0" smtClean="0">
                <a:solidFill>
                  <a:schemeClr val="accent2"/>
                </a:solidFill>
              </a:rPr>
              <a:t>átomos de carbonos </a:t>
            </a:r>
            <a:r>
              <a:rPr lang="es-ES" sz="2400" dirty="0">
                <a:solidFill>
                  <a:schemeClr val="accent2"/>
                </a:solidFill>
              </a:rPr>
              <a:t>quedan </a:t>
            </a:r>
            <a:r>
              <a:rPr lang="es-ES" sz="2400" dirty="0" smtClean="0">
                <a:solidFill>
                  <a:schemeClr val="accent2"/>
                </a:solidFill>
              </a:rPr>
              <a:t>incompletos por lo tanto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2EDBA-9608-46D2-9ED4-59A3C7B058AE}" type="slidenum">
              <a:rPr lang="es-CL" smtClean="0"/>
              <a:t>3</a:t>
            </a:fld>
            <a:endParaRPr lang="es-CL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237" y="2374654"/>
            <a:ext cx="6498698" cy="147113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4237" y="3825364"/>
            <a:ext cx="1986129" cy="215567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4963" y="3882713"/>
            <a:ext cx="4256030" cy="1931451"/>
          </a:xfrm>
          <a:prstGeom prst="rect">
            <a:avLst/>
          </a:prstGeom>
          <a:ln>
            <a:noFill/>
          </a:ln>
        </p:spPr>
      </p:pic>
      <p:sp>
        <p:nvSpPr>
          <p:cNvPr id="15" name="Elipse 14"/>
          <p:cNvSpPr/>
          <p:nvPr/>
        </p:nvSpPr>
        <p:spPr>
          <a:xfrm>
            <a:off x="3349895" y="3853236"/>
            <a:ext cx="2025257" cy="19904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Marcador de contenido 2"/>
          <p:cNvSpPr txBox="1">
            <a:spLocks/>
          </p:cNvSpPr>
          <p:nvPr/>
        </p:nvSpPr>
        <p:spPr>
          <a:xfrm>
            <a:off x="7456099" y="1822177"/>
            <a:ext cx="3261839" cy="18490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es-CL" sz="2400" dirty="0" smtClean="0"/>
              <a:t>unen sus electrones al igual que una ronda, formando </a:t>
            </a:r>
            <a:r>
              <a:rPr lang="es-CL" sz="2400" dirty="0" smtClean="0"/>
              <a:t>el </a:t>
            </a:r>
            <a:r>
              <a:rPr lang="es-CL" sz="2400" dirty="0" err="1" smtClean="0">
                <a:solidFill>
                  <a:srgbClr val="FF0000"/>
                </a:solidFill>
              </a:rPr>
              <a:t>ciclobutano</a:t>
            </a:r>
            <a:r>
              <a:rPr lang="es-CL" sz="2400" dirty="0" smtClean="0">
                <a:solidFill>
                  <a:srgbClr val="FF0000"/>
                </a:solidFill>
              </a:rPr>
              <a:t> </a:t>
            </a:r>
            <a:r>
              <a:rPr lang="es-CL" sz="2400" dirty="0"/>
              <a:t>que </a:t>
            </a:r>
            <a:r>
              <a:rPr lang="es-CL" sz="2400" dirty="0" smtClean="0"/>
              <a:t>es un </a:t>
            </a:r>
            <a:r>
              <a:rPr lang="es-CL" sz="2400" dirty="0" err="1" smtClean="0">
                <a:solidFill>
                  <a:srgbClr val="FF0000"/>
                </a:solidFill>
              </a:rPr>
              <a:t>cicloalcano</a:t>
            </a:r>
            <a:endParaRPr lang="es-CL" sz="2400" dirty="0">
              <a:solidFill>
                <a:srgbClr val="FF0000"/>
              </a:solidFill>
            </a:endParaRPr>
          </a:p>
        </p:txBody>
      </p:sp>
      <p:sp>
        <p:nvSpPr>
          <p:cNvPr id="2" name="Flecha abajo 1"/>
          <p:cNvSpPr/>
          <p:nvPr/>
        </p:nvSpPr>
        <p:spPr>
          <a:xfrm>
            <a:off x="4640239" y="2743200"/>
            <a:ext cx="191068" cy="3002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Flecha abajo 3"/>
          <p:cNvSpPr/>
          <p:nvPr/>
        </p:nvSpPr>
        <p:spPr>
          <a:xfrm>
            <a:off x="6291618" y="2506984"/>
            <a:ext cx="191068" cy="2886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Elipse 4"/>
          <p:cNvSpPr/>
          <p:nvPr/>
        </p:nvSpPr>
        <p:spPr>
          <a:xfrm>
            <a:off x="1249968" y="2934269"/>
            <a:ext cx="662802" cy="73697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Elipse 12"/>
          <p:cNvSpPr/>
          <p:nvPr/>
        </p:nvSpPr>
        <p:spPr>
          <a:xfrm>
            <a:off x="3203961" y="2402006"/>
            <a:ext cx="662802" cy="73697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Marcador de contenido 2"/>
          <p:cNvSpPr txBox="1">
            <a:spLocks/>
          </p:cNvSpPr>
          <p:nvPr/>
        </p:nvSpPr>
        <p:spPr>
          <a:xfrm>
            <a:off x="6482686" y="5770868"/>
            <a:ext cx="1818345" cy="420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lang="es-ES" sz="1600" b="1" dirty="0" smtClean="0">
                <a:solidFill>
                  <a:srgbClr val="FF0000"/>
                </a:solidFill>
                <a:latin typeface="Trebuchet MS" panose="020B0603020202020204"/>
              </a:rPr>
              <a:t>c</a:t>
            </a:r>
            <a:r>
              <a:rPr kumimoji="0" lang="es-E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iclobutano</a:t>
            </a:r>
            <a:endParaRPr kumimoji="0" lang="es-CL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9074935"/>
      </p:ext>
    </p:extLst>
  </p:cSld>
  <p:clrMapOvr>
    <a:masterClrMapping/>
  </p:clrMapOvr>
  <p:transition spd="slow" advTm="27528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" grpId="0" animBg="1"/>
      <p:bldP spid="18" grpId="0"/>
      <p:bldP spid="2" grpId="0" animBg="1"/>
      <p:bldP spid="4" grpId="0" animBg="1"/>
      <p:bldP spid="5" grpId="0" animBg="1"/>
      <p:bldP spid="13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2155" y="995530"/>
            <a:ext cx="4593302" cy="11183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CL" sz="2000" dirty="0" smtClean="0"/>
              <a:t>Al representar esqueléticamente un </a:t>
            </a:r>
            <a:r>
              <a:rPr lang="es-CL" sz="2000" dirty="0" err="1" smtClean="0">
                <a:solidFill>
                  <a:srgbClr val="FF0000"/>
                </a:solidFill>
              </a:rPr>
              <a:t>cicloalcano</a:t>
            </a:r>
            <a:r>
              <a:rPr lang="es-CL" sz="2000" dirty="0" smtClean="0"/>
              <a:t>, cada </a:t>
            </a:r>
            <a:r>
              <a:rPr lang="es-CL" sz="2000" dirty="0" smtClean="0">
                <a:solidFill>
                  <a:srgbClr val="FF0000"/>
                </a:solidFill>
              </a:rPr>
              <a:t>vértice</a:t>
            </a:r>
            <a:r>
              <a:rPr lang="es-CL" sz="2000" dirty="0" smtClean="0"/>
              <a:t> representa un grupo metileno </a:t>
            </a:r>
            <a:r>
              <a:rPr lang="es-CL" sz="2000" b="1" dirty="0">
                <a:solidFill>
                  <a:srgbClr val="FF0000"/>
                </a:solidFill>
              </a:rPr>
              <a:t>-</a:t>
            </a:r>
            <a:r>
              <a:rPr lang="es-CL" sz="2000" b="1" dirty="0" smtClean="0">
                <a:solidFill>
                  <a:srgbClr val="FF0000"/>
                </a:solidFill>
              </a:rPr>
              <a:t>CH</a:t>
            </a:r>
            <a:r>
              <a:rPr lang="es-CL" sz="2000" b="1" baseline="-25000" dirty="0" smtClean="0">
                <a:solidFill>
                  <a:srgbClr val="FF0000"/>
                </a:solidFill>
              </a:rPr>
              <a:t>2</a:t>
            </a:r>
            <a:r>
              <a:rPr lang="es-CL" sz="2000" b="1" dirty="0" smtClean="0">
                <a:solidFill>
                  <a:srgbClr val="FF0000"/>
                </a:solidFill>
              </a:rPr>
              <a:t>-</a:t>
            </a:r>
            <a:endParaRPr lang="es-CL" sz="200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2EDBA-9608-46D2-9ED4-59A3C7B058AE}" type="slidenum">
              <a:rPr lang="es-CL" smtClean="0"/>
              <a:t>4</a:t>
            </a:fld>
            <a:endParaRPr lang="es-CL"/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852155" y="2575258"/>
            <a:ext cx="3159791" cy="23752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s-ES" sz="2000" dirty="0" smtClean="0"/>
              <a:t>Para</a:t>
            </a:r>
            <a:r>
              <a:rPr lang="es-ES" sz="2000" dirty="0" smtClean="0">
                <a:solidFill>
                  <a:srgbClr val="FF0000"/>
                </a:solidFill>
              </a:rPr>
              <a:t> nombrar </a:t>
            </a:r>
            <a:r>
              <a:rPr lang="es-ES" sz="2000" dirty="0" smtClean="0"/>
              <a:t>a los </a:t>
            </a:r>
            <a:r>
              <a:rPr lang="es-ES" sz="2000" dirty="0" err="1" smtClean="0">
                <a:solidFill>
                  <a:srgbClr val="FF0000"/>
                </a:solidFill>
              </a:rPr>
              <a:t>cicloalcanos</a:t>
            </a:r>
            <a:r>
              <a:rPr lang="es-ES" sz="2000" dirty="0" smtClean="0"/>
              <a:t>, se usa el </a:t>
            </a:r>
            <a:r>
              <a:rPr lang="es-ES" sz="2000" dirty="0"/>
              <a:t>prefijo </a:t>
            </a:r>
            <a:r>
              <a:rPr lang="es-ES" sz="2000" b="1" dirty="0">
                <a:solidFill>
                  <a:srgbClr val="FF0000"/>
                </a:solidFill>
              </a:rPr>
              <a:t>ciclo-</a:t>
            </a:r>
            <a:r>
              <a:rPr lang="es-ES" sz="2000" dirty="0"/>
              <a:t> seguido del nombre </a:t>
            </a:r>
            <a:r>
              <a:rPr lang="es-ES" sz="2000" dirty="0" smtClean="0"/>
              <a:t>principal, determinado por el </a:t>
            </a:r>
            <a:r>
              <a:rPr lang="es-ES" sz="2000" dirty="0"/>
              <a:t>número de </a:t>
            </a:r>
            <a:r>
              <a:rPr lang="es-ES" sz="2000" dirty="0" smtClean="0"/>
              <a:t>carbonos, </a:t>
            </a:r>
            <a:r>
              <a:rPr lang="es-ES" sz="2000" dirty="0" smtClean="0"/>
              <a:t>presentes en la estructura.</a:t>
            </a:r>
            <a:endParaRPr lang="es-CL" sz="2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843" y="1172572"/>
            <a:ext cx="4617702" cy="1599250"/>
          </a:xfrm>
          <a:prstGeom prst="rect">
            <a:avLst/>
          </a:prstGeom>
        </p:spPr>
      </p:pic>
      <p:sp>
        <p:nvSpPr>
          <p:cNvPr id="10" name="Marcador de contenido 2"/>
          <p:cNvSpPr txBox="1">
            <a:spLocks/>
          </p:cNvSpPr>
          <p:nvPr/>
        </p:nvSpPr>
        <p:spPr>
          <a:xfrm>
            <a:off x="5580843" y="2833309"/>
            <a:ext cx="5673661" cy="1118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s-ES" sz="1600" dirty="0" smtClean="0"/>
              <a:t>Ciclobutano            vista                       vista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" sz="1600" dirty="0"/>
              <a:t> </a:t>
            </a:r>
            <a:r>
              <a:rPr lang="es-ES" sz="1600" dirty="0" smtClean="0"/>
              <a:t>                           frontal                    lateral</a:t>
            </a:r>
            <a:endParaRPr lang="es-CL" sz="16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1945" y="3392488"/>
            <a:ext cx="7180983" cy="22923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1982348"/>
      </p:ext>
    </p:extLst>
  </p:cSld>
  <p:clrMapOvr>
    <a:masterClrMapping/>
  </p:clrMapOvr>
  <p:transition spd="slow" advTm="10967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383" y="3922413"/>
            <a:ext cx="1872936" cy="1986759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28521" y="802318"/>
            <a:ext cx="7028124" cy="264880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CL" sz="2200" dirty="0" smtClean="0"/>
              <a:t>Cuando un </a:t>
            </a:r>
            <a:r>
              <a:rPr lang="es-CL" sz="2200" dirty="0" err="1" smtClean="0">
                <a:solidFill>
                  <a:srgbClr val="FF0000"/>
                </a:solidFill>
              </a:rPr>
              <a:t>cicloalcano</a:t>
            </a:r>
            <a:r>
              <a:rPr lang="es-CL" sz="2200" dirty="0" smtClean="0">
                <a:solidFill>
                  <a:srgbClr val="FF0000"/>
                </a:solidFill>
              </a:rPr>
              <a:t>,</a:t>
            </a:r>
            <a:r>
              <a:rPr lang="es-CL" sz="2200" dirty="0" smtClean="0"/>
              <a:t> como el </a:t>
            </a:r>
            <a:r>
              <a:rPr lang="es-CL" sz="2200" dirty="0" err="1" smtClean="0"/>
              <a:t>ciclobutano</a:t>
            </a:r>
            <a:r>
              <a:rPr lang="es-CL" sz="2200" dirty="0" smtClean="0"/>
              <a:t>, rompe uno de sus enlaces C-H forma el </a:t>
            </a:r>
            <a:r>
              <a:rPr lang="es-CL" sz="2200" dirty="0" smtClean="0">
                <a:solidFill>
                  <a:srgbClr val="FF0000"/>
                </a:solidFill>
              </a:rPr>
              <a:t>radical </a:t>
            </a:r>
            <a:r>
              <a:rPr lang="es-CL" sz="2200" dirty="0" smtClean="0"/>
              <a:t> </a:t>
            </a:r>
            <a:r>
              <a:rPr lang="es-CL" sz="2200" dirty="0" err="1" smtClean="0"/>
              <a:t>ciclobut</a:t>
            </a:r>
            <a:r>
              <a:rPr lang="es-CL" sz="2200" dirty="0" err="1" smtClean="0">
                <a:solidFill>
                  <a:srgbClr val="FF0000"/>
                </a:solidFill>
              </a:rPr>
              <a:t>il</a:t>
            </a:r>
            <a:r>
              <a:rPr lang="es-CL" sz="2200" dirty="0" smtClean="0"/>
              <a:t>, que rápidamente completa su octeto, </a:t>
            </a:r>
            <a:r>
              <a:rPr lang="es-CL" sz="2200" dirty="0" smtClean="0">
                <a:solidFill>
                  <a:srgbClr val="FF0000"/>
                </a:solidFill>
              </a:rPr>
              <a:t>uniéndose</a:t>
            </a:r>
            <a:r>
              <a:rPr lang="es-CL" sz="2200" dirty="0" smtClean="0"/>
              <a:t> a otro </a:t>
            </a:r>
            <a:r>
              <a:rPr lang="es-CL" sz="2200" dirty="0" smtClean="0">
                <a:solidFill>
                  <a:srgbClr val="FF0000"/>
                </a:solidFill>
              </a:rPr>
              <a:t>radical</a:t>
            </a:r>
            <a:r>
              <a:rPr lang="es-CL" sz="2200" dirty="0" smtClean="0"/>
              <a:t>, en este caso el </a:t>
            </a:r>
            <a:r>
              <a:rPr lang="es-CL" sz="2200" dirty="0" err="1" smtClean="0"/>
              <a:t>but</a:t>
            </a:r>
            <a:r>
              <a:rPr lang="es-CL" sz="2200" dirty="0" err="1">
                <a:solidFill>
                  <a:srgbClr val="FF0000"/>
                </a:solidFill>
              </a:rPr>
              <a:t>il</a:t>
            </a:r>
            <a:r>
              <a:rPr lang="es-ES" sz="2200" dirty="0" smtClean="0"/>
              <a:t> formando el compuesto </a:t>
            </a:r>
            <a:r>
              <a:rPr lang="es-ES" sz="2200" dirty="0" err="1" smtClean="0"/>
              <a:t>ciclobutilbutano</a:t>
            </a:r>
            <a:r>
              <a:rPr lang="es-ES" sz="2200" dirty="0"/>
              <a:t>.</a:t>
            </a:r>
            <a:endParaRPr lang="es-ES" sz="2200" dirty="0" smtClean="0"/>
          </a:p>
          <a:p>
            <a:pPr>
              <a:lnSpc>
                <a:spcPct val="150000"/>
              </a:lnSpc>
            </a:pPr>
            <a:endParaRPr lang="es-CL" sz="2200" dirty="0" smtClean="0"/>
          </a:p>
          <a:p>
            <a:endParaRPr lang="es-CL" sz="2200" dirty="0" smtClean="0"/>
          </a:p>
          <a:p>
            <a:endParaRPr lang="es-CL" sz="220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430081" y="6004857"/>
            <a:ext cx="683339" cy="27357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62EDBA-9608-46D2-9ED4-59A3C7B058AE}" type="slidenum">
              <a:rPr kumimoji="0" lang="es-CL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CL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1600704" y="5774199"/>
            <a:ext cx="1818345" cy="420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lang="es-ES" sz="1600" b="1" dirty="0" err="1">
                <a:solidFill>
                  <a:srgbClr val="FF0000"/>
                </a:solidFill>
                <a:latin typeface="Trebuchet MS" panose="020B0603020202020204"/>
              </a:rPr>
              <a:t>c</a:t>
            </a:r>
            <a:r>
              <a:rPr kumimoji="0" lang="es-E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iclobutil</a:t>
            </a:r>
            <a:endParaRPr kumimoji="0" lang="es-CL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4"/>
          <a:srcRect l="70009" t="-2322" b="2322"/>
          <a:stretch/>
        </p:blipFill>
        <p:spPr>
          <a:xfrm>
            <a:off x="7335857" y="4279450"/>
            <a:ext cx="2916028" cy="121165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4780" y="4466041"/>
            <a:ext cx="2571750" cy="1295400"/>
          </a:xfrm>
          <a:prstGeom prst="rect">
            <a:avLst/>
          </a:prstGeom>
        </p:spPr>
      </p:pic>
      <p:sp>
        <p:nvSpPr>
          <p:cNvPr id="20" name="Marcador de contenido 2"/>
          <p:cNvSpPr txBox="1">
            <a:spLocks/>
          </p:cNvSpPr>
          <p:nvPr/>
        </p:nvSpPr>
        <p:spPr>
          <a:xfrm>
            <a:off x="4635199" y="5585775"/>
            <a:ext cx="1818345" cy="376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butil</a:t>
            </a:r>
            <a:endParaRPr kumimoji="0" lang="es-CL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" name="Marcador de contenido 2"/>
          <p:cNvSpPr txBox="1">
            <a:spLocks/>
          </p:cNvSpPr>
          <p:nvPr/>
        </p:nvSpPr>
        <p:spPr>
          <a:xfrm>
            <a:off x="7866113" y="5269722"/>
            <a:ext cx="1818345" cy="376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lang="es-ES" sz="1600" b="1" dirty="0" smtClean="0">
                <a:solidFill>
                  <a:srgbClr val="FF0000"/>
                </a:solidFill>
                <a:latin typeface="Trebuchet MS" panose="020B0603020202020204"/>
              </a:rPr>
              <a:t>c</a:t>
            </a:r>
            <a:r>
              <a:rPr kumimoji="0" lang="es-E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iclobutil</a:t>
            </a:r>
            <a:r>
              <a:rPr kumimoji="0" lang="es-E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butano</a:t>
            </a:r>
            <a:endParaRPr kumimoji="0" lang="es-CL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2" name="Flecha derecha 21"/>
          <p:cNvSpPr/>
          <p:nvPr/>
        </p:nvSpPr>
        <p:spPr>
          <a:xfrm>
            <a:off x="6521290" y="4658153"/>
            <a:ext cx="485094" cy="364320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Marcador de contenido 2"/>
          <p:cNvSpPr txBox="1">
            <a:spLocks/>
          </p:cNvSpPr>
          <p:nvPr/>
        </p:nvSpPr>
        <p:spPr>
          <a:xfrm>
            <a:off x="2788721" y="4690139"/>
            <a:ext cx="2147538" cy="847204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lang="es-ES" sz="1600" b="1" noProof="0" dirty="0">
                <a:solidFill>
                  <a:srgbClr val="FF0000"/>
                </a:solidFill>
                <a:latin typeface="Trebuchet MS" panose="020B0603020202020204"/>
              </a:rPr>
              <a:t> </a:t>
            </a:r>
            <a:r>
              <a:rPr lang="es-ES" sz="1600" b="1" noProof="0" dirty="0" smtClean="0">
                <a:solidFill>
                  <a:srgbClr val="FF0000"/>
                </a:solidFill>
                <a:latin typeface="Trebuchet MS" panose="020B0603020202020204"/>
              </a:rPr>
              <a:t>   </a:t>
            </a:r>
            <a:r>
              <a:rPr lang="es-ES" sz="12500" b="1" noProof="0" dirty="0" smtClean="0">
                <a:solidFill>
                  <a:srgbClr val="FF0000"/>
                </a:solidFill>
                <a:latin typeface="Trebuchet MS" panose="020B0603020202020204"/>
              </a:rPr>
              <a:t> </a:t>
            </a:r>
            <a:r>
              <a:rPr kumimoji="0" lang="es-ES" sz="1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</a:rPr>
              <a:t>+</a:t>
            </a:r>
            <a:endParaRPr kumimoji="0" lang="es-CL" sz="12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anose="020B060302020202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5058593"/>
      </p:ext>
    </p:extLst>
  </p:cSld>
  <p:clrMapOvr>
    <a:masterClrMapping/>
  </p:clrMapOvr>
  <p:transition spd="slow" advTm="5872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20" grpId="0"/>
      <p:bldP spid="21" grpId="0"/>
      <p:bldP spid="22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7709" y="888621"/>
            <a:ext cx="9412506" cy="1320800"/>
          </a:xfrm>
        </p:spPr>
        <p:txBody>
          <a:bodyPr>
            <a:normAutofit/>
          </a:bodyPr>
          <a:lstStyle/>
          <a:p>
            <a:r>
              <a:rPr lang="es-ES" sz="3000" b="1" dirty="0" smtClean="0"/>
              <a:t>Para nombrar Hidrocarburos Mixtos…</a:t>
            </a:r>
            <a:endParaRPr lang="es-CL" sz="3000" b="1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62EDBA-9608-46D2-9ED4-59A3C7B058AE}" type="slidenum">
              <a:rPr kumimoji="0" lang="es-CL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CL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4" name="Marcador de contenido 2"/>
          <p:cNvSpPr txBox="1">
            <a:spLocks/>
          </p:cNvSpPr>
          <p:nvPr/>
        </p:nvSpPr>
        <p:spPr>
          <a:xfrm>
            <a:off x="1125108" y="1549021"/>
            <a:ext cx="7964301" cy="1980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lang="es-CL" sz="2000" dirty="0" smtClean="0"/>
              <a:t>Se prioriza la cadena con </a:t>
            </a:r>
            <a:r>
              <a:rPr lang="es-CL" sz="2000" dirty="0" smtClean="0">
                <a:solidFill>
                  <a:srgbClr val="FF0000"/>
                </a:solidFill>
              </a:rPr>
              <a:t>mayor cantidad de átomos de C.</a:t>
            </a:r>
            <a:endParaRPr lang="es-CL" sz="2000" dirty="0" smtClean="0"/>
          </a:p>
          <a:p>
            <a:pPr marL="457200" indent="-457200"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lang="es-CL" sz="2000" dirty="0" smtClean="0"/>
              <a:t>Si ambas cadenas presentan </a:t>
            </a:r>
            <a:r>
              <a:rPr lang="es-CL" sz="2000" dirty="0" smtClean="0">
                <a:solidFill>
                  <a:srgbClr val="FF0000"/>
                </a:solidFill>
              </a:rPr>
              <a:t>igual número de carbonos</a:t>
            </a:r>
            <a:r>
              <a:rPr lang="es-CL" sz="2000" dirty="0" smtClean="0"/>
              <a:t>, se prioriza aquella mas sustituida.</a:t>
            </a:r>
          </a:p>
          <a:p>
            <a:pPr marL="457200" indent="-457200"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lang="es-CL" sz="2000" dirty="0" smtClean="0"/>
              <a:t>Si ambas cadenas presentan </a:t>
            </a:r>
            <a:r>
              <a:rPr lang="es-CL" sz="2000" dirty="0" smtClean="0">
                <a:solidFill>
                  <a:srgbClr val="FF0000"/>
                </a:solidFill>
              </a:rPr>
              <a:t>igual extensión </a:t>
            </a:r>
            <a:r>
              <a:rPr lang="es-CL" sz="2000" dirty="0" smtClean="0"/>
              <a:t>e </a:t>
            </a:r>
            <a:r>
              <a:rPr lang="es-CL" sz="2000" dirty="0" smtClean="0">
                <a:solidFill>
                  <a:srgbClr val="FF0000"/>
                </a:solidFill>
              </a:rPr>
              <a:t>igual cantidad de sustituyentes</a:t>
            </a:r>
            <a:r>
              <a:rPr lang="es-CL" sz="2000" dirty="0" smtClean="0"/>
              <a:t>, se prioriza la cadena lineal por sobre la cíclica.</a:t>
            </a:r>
            <a:endParaRPr lang="es-ES" sz="2000" dirty="0" smtClean="0"/>
          </a:p>
          <a:p>
            <a:pPr marL="0" indent="0">
              <a:buFont typeface="Wingdings 3" charset="2"/>
              <a:buNone/>
            </a:pPr>
            <a:endParaRPr lang="es-CL" sz="2200" dirty="0" smtClean="0"/>
          </a:p>
          <a:p>
            <a:endParaRPr lang="es-CL" sz="22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461" y="3851780"/>
            <a:ext cx="9723001" cy="1211650"/>
          </a:xfrm>
          <a:prstGeom prst="rect">
            <a:avLst/>
          </a:prstGeom>
        </p:spPr>
      </p:pic>
      <p:sp>
        <p:nvSpPr>
          <p:cNvPr id="10" name="Marcador de contenido 2"/>
          <p:cNvSpPr txBox="1">
            <a:spLocks/>
          </p:cNvSpPr>
          <p:nvPr/>
        </p:nvSpPr>
        <p:spPr>
          <a:xfrm>
            <a:off x="1125108" y="5104278"/>
            <a:ext cx="9723001" cy="402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s-E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               </a:t>
            </a:r>
            <a:r>
              <a:rPr kumimoji="0" lang="es-ES" sz="1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ciclobutilpentano</a:t>
            </a:r>
            <a:r>
              <a:rPr kumimoji="0" lang="es-E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                  1-ciclobutil-3-metilbutano                   </a:t>
            </a:r>
            <a:r>
              <a:rPr kumimoji="0" lang="es-ES" sz="1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ciclobutilbutano</a:t>
            </a:r>
            <a:endParaRPr kumimoji="0" lang="es-CL" sz="1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99695">
            <a:off x="8814098" y="1585112"/>
            <a:ext cx="2196121" cy="19078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3717409"/>
      </p:ext>
    </p:extLst>
  </p:cSld>
  <p:clrMapOvr>
    <a:masterClrMapping/>
  </p:clrMapOvr>
  <p:transition spd="slow" advTm="297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27709" y="1362597"/>
            <a:ext cx="5627933" cy="19800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CL" sz="2200" dirty="0" smtClean="0"/>
              <a:t>Al nombrar </a:t>
            </a:r>
            <a:r>
              <a:rPr lang="es-CL" sz="2200" dirty="0" err="1">
                <a:solidFill>
                  <a:srgbClr val="FF0000"/>
                </a:solidFill>
              </a:rPr>
              <a:t>cicloalcanos</a:t>
            </a:r>
            <a:r>
              <a:rPr lang="es-CL" sz="2200" dirty="0">
                <a:solidFill>
                  <a:srgbClr val="FF0000"/>
                </a:solidFill>
              </a:rPr>
              <a:t> </a:t>
            </a:r>
            <a:r>
              <a:rPr lang="es-CL" sz="2200" dirty="0" smtClean="0"/>
              <a:t>con 1 sustituyente, </a:t>
            </a:r>
            <a:r>
              <a:rPr lang="es-CL" sz="2200" i="1" dirty="0" smtClean="0">
                <a:solidFill>
                  <a:srgbClr val="0070C0"/>
                </a:solidFill>
              </a:rPr>
              <a:t>NO se debe</a:t>
            </a:r>
            <a:r>
              <a:rPr lang="es-CL" sz="2200" i="1" dirty="0" smtClean="0"/>
              <a:t> indicar el </a:t>
            </a:r>
            <a:r>
              <a:rPr lang="es-CL" sz="2200" i="1" dirty="0" err="1" smtClean="0"/>
              <a:t>posicionador</a:t>
            </a:r>
            <a:r>
              <a:rPr lang="es-CL" sz="2200" i="1" dirty="0" smtClean="0"/>
              <a:t>, ya </a:t>
            </a:r>
            <a:r>
              <a:rPr lang="es-CL" sz="2200" dirty="0" smtClean="0"/>
              <a:t>que siempre es </a:t>
            </a:r>
            <a:r>
              <a:rPr lang="es-CL" sz="2200" dirty="0" smtClean="0">
                <a:solidFill>
                  <a:srgbClr val="FF0000"/>
                </a:solidFill>
              </a:rPr>
              <a:t>1</a:t>
            </a:r>
            <a:r>
              <a:rPr lang="es-CL" sz="2200" dirty="0" smtClean="0"/>
              <a:t>.</a:t>
            </a:r>
          </a:p>
          <a:p>
            <a:endParaRPr lang="es-CL" sz="220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62EDBA-9608-46D2-9ED4-59A3C7B058AE}" type="slidenum">
              <a:rPr kumimoji="0" lang="es-CL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CL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2" name="Imagen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642" y="1362597"/>
            <a:ext cx="3327822" cy="173212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Marcador de contenido 2"/>
          <p:cNvSpPr txBox="1">
            <a:spLocks/>
          </p:cNvSpPr>
          <p:nvPr/>
        </p:nvSpPr>
        <p:spPr>
          <a:xfrm>
            <a:off x="6532048" y="3104793"/>
            <a:ext cx="4008167" cy="402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s-E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s-</a:t>
            </a:r>
            <a:r>
              <a:rPr kumimoji="0" lang="es-ES" sz="1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butilciclopentano</a:t>
            </a:r>
            <a:r>
              <a:rPr kumimoji="0" lang="es-E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      </a:t>
            </a:r>
            <a:r>
              <a:rPr kumimoji="0" lang="es-ES" sz="1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ibutilciclohexano</a:t>
            </a:r>
            <a:endParaRPr kumimoji="0" lang="es-CL" sz="1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5" name="Imagen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750" y="3726360"/>
            <a:ext cx="1518569" cy="171924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Marcador de contenido 2"/>
          <p:cNvSpPr txBox="1">
            <a:spLocks/>
          </p:cNvSpPr>
          <p:nvPr/>
        </p:nvSpPr>
        <p:spPr>
          <a:xfrm>
            <a:off x="1127708" y="3616657"/>
            <a:ext cx="6392207" cy="20960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2200" dirty="0" smtClean="0"/>
              <a:t>Cuando hay 2 o mas sustituyentes, TODOS se deben posicionar, numerando en sentido horario </a:t>
            </a:r>
            <a:r>
              <a:rPr lang="es-ES" sz="2200" b="1" dirty="0" smtClean="0">
                <a:solidFill>
                  <a:srgbClr val="FF0000"/>
                </a:solidFill>
                <a:sym typeface="Wingdings 3" panose="05040102010807070707" pitchFamily="18" charset="2"/>
              </a:rPr>
              <a:t> </a:t>
            </a:r>
            <a:r>
              <a:rPr lang="es-CL" sz="2200" dirty="0" smtClean="0"/>
              <a:t>o </a:t>
            </a:r>
            <a:r>
              <a:rPr lang="es-CL" sz="2200" dirty="0" err="1" smtClean="0"/>
              <a:t>antihorario</a:t>
            </a:r>
            <a:r>
              <a:rPr lang="es-CL" sz="2200" dirty="0" smtClean="0"/>
              <a:t> </a:t>
            </a:r>
            <a:r>
              <a:rPr lang="es-ES" sz="2200" b="1" dirty="0" smtClean="0">
                <a:solidFill>
                  <a:srgbClr val="FF0000"/>
                </a:solidFill>
                <a:sym typeface="Wingdings 3" panose="05040102010807070707" pitchFamily="18" charset="2"/>
              </a:rPr>
              <a:t>,</a:t>
            </a:r>
            <a:r>
              <a:rPr lang="es-CL" sz="2200" dirty="0" smtClean="0"/>
              <a:t> </a:t>
            </a:r>
            <a:r>
              <a:rPr lang="es-CL" sz="2200" b="1" i="1" dirty="0" smtClean="0"/>
              <a:t>priorizando el conjunto de posicionadores </a:t>
            </a:r>
            <a:r>
              <a:rPr lang="es-CL" sz="2200" b="1" i="1" dirty="0" smtClean="0">
                <a:solidFill>
                  <a:srgbClr val="FF0000"/>
                </a:solidFill>
              </a:rPr>
              <a:t>mas bajo </a:t>
            </a:r>
            <a:r>
              <a:rPr lang="es-CL" sz="2200" b="1" i="1" dirty="0" smtClean="0"/>
              <a:t>posible</a:t>
            </a:r>
            <a:r>
              <a:rPr lang="es-CL" sz="2200" dirty="0" smtClean="0"/>
              <a:t>:</a:t>
            </a:r>
          </a:p>
          <a:p>
            <a:pPr marL="0" indent="0">
              <a:buNone/>
            </a:pPr>
            <a:r>
              <a:rPr lang="es-CL" sz="2200" dirty="0" smtClean="0"/>
              <a:t>	</a:t>
            </a:r>
            <a:r>
              <a:rPr lang="es-CL" sz="2200" dirty="0" smtClean="0">
                <a:solidFill>
                  <a:srgbClr val="FF0000"/>
                </a:solidFill>
              </a:rPr>
              <a:t>1 + 1 + 2 + 3 + 3 + 4 = 14	CORRECTO</a:t>
            </a:r>
          </a:p>
          <a:p>
            <a:pPr marL="0" indent="0">
              <a:buNone/>
            </a:pPr>
            <a:r>
              <a:rPr lang="es-CL" sz="2200" dirty="0" smtClean="0">
                <a:solidFill>
                  <a:srgbClr val="0070C0"/>
                </a:solidFill>
              </a:rPr>
              <a:t>	1 + 2 + 2 + 3 + 4 + 4 = 16	INCORRECTO</a:t>
            </a:r>
          </a:p>
          <a:p>
            <a:pPr marL="0" indent="0">
              <a:buNone/>
            </a:pPr>
            <a:endParaRPr lang="es-ES" sz="2200" dirty="0" smtClean="0"/>
          </a:p>
          <a:p>
            <a:pPr marL="0" indent="0">
              <a:buFont typeface="Wingdings 3" charset="2"/>
              <a:buNone/>
            </a:pPr>
            <a:endParaRPr lang="es-CL" sz="2200" dirty="0" smtClean="0"/>
          </a:p>
          <a:p>
            <a:endParaRPr lang="es-CL" sz="2200" dirty="0"/>
          </a:p>
        </p:txBody>
      </p:sp>
      <p:sp>
        <p:nvSpPr>
          <p:cNvPr id="17" name="Marcador de contenido 2"/>
          <p:cNvSpPr txBox="1">
            <a:spLocks/>
          </p:cNvSpPr>
          <p:nvPr/>
        </p:nvSpPr>
        <p:spPr>
          <a:xfrm>
            <a:off x="6878470" y="5439302"/>
            <a:ext cx="4380933" cy="402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s-ES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1,1,2,3,3,4-</a:t>
            </a:r>
            <a:r>
              <a:rPr kumimoji="0" lang="es-ES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hexametilcicloheptano</a:t>
            </a:r>
            <a:endParaRPr kumimoji="0" lang="es-CL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000176"/>
      </p:ext>
    </p:extLst>
  </p:cSld>
  <p:clrMapOvr>
    <a:masterClrMapping/>
  </p:clrMapOvr>
  <p:transition spd="slow" advTm="2388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3" grpId="0"/>
      <p:bldP spid="16" grpId="0" uiExpand="1" build="p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25109" y="722488"/>
            <a:ext cx="6026317" cy="210864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ES" sz="2000" dirty="0" smtClean="0"/>
              <a:t>Cuando un hidrocarburo de cadena cerrada, presenta un doble enlace, se llama </a:t>
            </a:r>
            <a:r>
              <a:rPr lang="es-ES" sz="2000" dirty="0" err="1" smtClean="0"/>
              <a:t>cicloalqueno</a:t>
            </a:r>
            <a:r>
              <a:rPr lang="es-ES" sz="2000" dirty="0" smtClean="0"/>
              <a:t> o </a:t>
            </a:r>
            <a:r>
              <a:rPr lang="es-ES" sz="2000" dirty="0" err="1" smtClean="0"/>
              <a:t>cicloalcenos</a:t>
            </a:r>
            <a:r>
              <a:rPr lang="es-ES" sz="2000" dirty="0" smtClean="0"/>
              <a:t>. </a:t>
            </a:r>
            <a:endParaRPr lang="es-CL" sz="2000" dirty="0"/>
          </a:p>
          <a:p>
            <a:pPr marL="0" indent="0">
              <a:lnSpc>
                <a:spcPct val="150000"/>
              </a:lnSpc>
              <a:buNone/>
            </a:pPr>
            <a:r>
              <a:rPr lang="es-ES" sz="2000" dirty="0" smtClean="0"/>
              <a:t>Para nombrarlos, se emplea el prefijo </a:t>
            </a:r>
            <a:r>
              <a:rPr lang="es-ES" sz="2000" i="1" dirty="0">
                <a:solidFill>
                  <a:srgbClr val="FF0000"/>
                </a:solidFill>
              </a:rPr>
              <a:t>ciclo-</a:t>
            </a:r>
            <a:r>
              <a:rPr lang="es-ES" sz="2000" dirty="0"/>
              <a:t> más el </a:t>
            </a:r>
            <a:r>
              <a:rPr lang="es-ES" sz="2000" dirty="0" smtClean="0"/>
              <a:t>nombre del </a:t>
            </a:r>
            <a:r>
              <a:rPr lang="es-ES" sz="2000" dirty="0" err="1" smtClean="0">
                <a:solidFill>
                  <a:srgbClr val="FF0000"/>
                </a:solidFill>
              </a:rPr>
              <a:t>alceno</a:t>
            </a:r>
            <a:r>
              <a:rPr lang="es-ES" sz="2000" dirty="0" smtClean="0"/>
              <a:t> del que derivan.</a:t>
            </a:r>
            <a:endParaRPr lang="es-CL" sz="200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2EDBA-9608-46D2-9ED4-59A3C7B058AE}" type="slidenum">
              <a:rPr lang="es-CL" smtClean="0"/>
              <a:t>8</a:t>
            </a:fld>
            <a:endParaRPr lang="es-CL"/>
          </a:p>
        </p:txBody>
      </p:sp>
      <p:pic>
        <p:nvPicPr>
          <p:cNvPr id="10" name="Imagen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136" y="1554593"/>
            <a:ext cx="2496184" cy="137926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Marcador de contenido 2"/>
          <p:cNvSpPr txBox="1">
            <a:spLocks/>
          </p:cNvSpPr>
          <p:nvPr/>
        </p:nvSpPr>
        <p:spPr>
          <a:xfrm>
            <a:off x="7151426" y="2916744"/>
            <a:ext cx="3915047" cy="578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s-E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               </a:t>
            </a:r>
            <a:r>
              <a:rPr kumimoji="0" lang="es-ES" sz="1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ciclobuteno</a:t>
            </a:r>
            <a:endParaRPr kumimoji="0" lang="es-CL" sz="1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2" name="Marcador de contenido 2"/>
          <p:cNvSpPr txBox="1">
            <a:spLocks/>
          </p:cNvSpPr>
          <p:nvPr/>
        </p:nvSpPr>
        <p:spPr>
          <a:xfrm>
            <a:off x="1125107" y="3392488"/>
            <a:ext cx="5983092" cy="11183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s-ES" sz="2000" dirty="0" smtClean="0"/>
              <a:t>Si solo hay una </a:t>
            </a:r>
            <a:r>
              <a:rPr lang="es-ES" sz="2000" dirty="0" err="1" smtClean="0"/>
              <a:t>insaturación</a:t>
            </a:r>
            <a:r>
              <a:rPr lang="es-ES" sz="2000" dirty="0" smtClean="0"/>
              <a:t>, </a:t>
            </a:r>
            <a:r>
              <a:rPr lang="es-ES" sz="2000" dirty="0" smtClean="0">
                <a:solidFill>
                  <a:srgbClr val="0070C0"/>
                </a:solidFill>
              </a:rPr>
              <a:t>NO</a:t>
            </a:r>
            <a:r>
              <a:rPr lang="es-ES" sz="2000" dirty="0" smtClean="0"/>
              <a:t> se indica el </a:t>
            </a:r>
            <a:r>
              <a:rPr lang="es-ES" sz="2000" dirty="0" err="1" smtClean="0"/>
              <a:t>posicionador</a:t>
            </a:r>
            <a:r>
              <a:rPr lang="es-ES" sz="2000" dirty="0" smtClean="0"/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sz="2000" dirty="0" smtClean="0"/>
              <a:t>Se </a:t>
            </a:r>
            <a:r>
              <a:rPr lang="es-ES" sz="2000" dirty="0"/>
              <a:t>debe asignar </a:t>
            </a:r>
            <a:r>
              <a:rPr lang="es-ES" sz="2000" dirty="0" smtClean="0"/>
              <a:t>las posiciones </a:t>
            </a:r>
            <a:r>
              <a:rPr lang="es-ES" sz="2000" dirty="0" smtClean="0">
                <a:solidFill>
                  <a:srgbClr val="FF0000"/>
                </a:solidFill>
              </a:rPr>
              <a:t>1 </a:t>
            </a:r>
            <a:r>
              <a:rPr lang="es-ES" sz="2000" dirty="0"/>
              <a:t>y </a:t>
            </a:r>
            <a:r>
              <a:rPr lang="es-ES" sz="2000" dirty="0">
                <a:solidFill>
                  <a:srgbClr val="FF0000"/>
                </a:solidFill>
              </a:rPr>
              <a:t>2</a:t>
            </a:r>
            <a:r>
              <a:rPr lang="es-ES" sz="2000" dirty="0"/>
              <a:t> a los carbonos </a:t>
            </a:r>
            <a:r>
              <a:rPr lang="es-ES" sz="2000" dirty="0" smtClean="0"/>
              <a:t>          participantes </a:t>
            </a:r>
            <a:r>
              <a:rPr lang="es-ES" sz="2000" dirty="0"/>
              <a:t>en la </a:t>
            </a:r>
            <a:r>
              <a:rPr lang="es-ES" sz="2000" dirty="0" err="1" smtClean="0">
                <a:solidFill>
                  <a:srgbClr val="FF0000"/>
                </a:solidFill>
              </a:rPr>
              <a:t>insaturación</a:t>
            </a:r>
            <a:endParaRPr lang="es-ES" sz="2000" dirty="0"/>
          </a:p>
          <a:p>
            <a:pPr marL="0" indent="0">
              <a:lnSpc>
                <a:spcPct val="150000"/>
              </a:lnSpc>
              <a:buNone/>
            </a:pPr>
            <a:endParaRPr lang="es-ES" sz="2000" dirty="0" smtClean="0"/>
          </a:p>
        </p:txBody>
      </p:sp>
      <p:graphicFrame>
        <p:nvGraphicFramePr>
          <p:cNvPr id="13" name="Obje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714395"/>
              </p:ext>
            </p:extLst>
          </p:nvPr>
        </p:nvGraphicFramePr>
        <p:xfrm>
          <a:off x="7543867" y="3581295"/>
          <a:ext cx="1455562" cy="1241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2" name="Imagen de mapa de bits" r:id="rId5" imgW="1114581" imgH="961905" progId="Paint.Picture">
                  <p:embed/>
                </p:oleObj>
              </mc:Choice>
              <mc:Fallback>
                <p:oleObj name="Imagen de mapa de bits" r:id="rId5" imgW="1114581" imgH="961905" progId="Paint.Picture">
                  <p:embed/>
                  <p:pic>
                    <p:nvPicPr>
                      <p:cNvPr id="13" name="Objeto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67" y="3581295"/>
                        <a:ext cx="1455562" cy="12415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Marcador de contenido 2"/>
          <p:cNvSpPr txBox="1">
            <a:spLocks/>
          </p:cNvSpPr>
          <p:nvPr/>
        </p:nvSpPr>
        <p:spPr>
          <a:xfrm>
            <a:off x="7108199" y="4930899"/>
            <a:ext cx="3275463" cy="9926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 smtClean="0">
                <a:sym typeface="Wingdings 2" panose="05020102010507070707" pitchFamily="18" charset="2"/>
              </a:rPr>
              <a:t></a:t>
            </a:r>
            <a:r>
              <a:rPr lang="es-ES" dirty="0" smtClean="0"/>
              <a:t>  </a:t>
            </a:r>
            <a:r>
              <a:rPr lang="es-CL" sz="1600" dirty="0" smtClean="0">
                <a:solidFill>
                  <a:srgbClr val="FF0000"/>
                </a:solidFill>
              </a:rPr>
              <a:t>4,5-</a:t>
            </a:r>
            <a:r>
              <a:rPr lang="es-CL" sz="1600" dirty="0" smtClean="0"/>
              <a:t>dimetilciclohepteno </a:t>
            </a:r>
            <a:r>
              <a:rPr lang="es-CL" sz="1600" dirty="0"/>
              <a:t> </a:t>
            </a:r>
            <a:r>
              <a:rPr lang="es-ES" sz="1600" b="1" dirty="0">
                <a:solidFill>
                  <a:srgbClr val="FF0000"/>
                </a:solidFill>
                <a:sym typeface="Wingdings 3" panose="05040102010807070707" pitchFamily="18" charset="2"/>
              </a:rPr>
              <a:t></a:t>
            </a:r>
            <a:r>
              <a:rPr lang="es-CL" sz="1600" dirty="0"/>
              <a:t> </a:t>
            </a:r>
            <a:endParaRPr lang="es-CL" sz="1600" dirty="0" smtClean="0"/>
          </a:p>
          <a:p>
            <a:pPr marL="0" indent="0">
              <a:buNone/>
            </a:pPr>
            <a:r>
              <a:rPr lang="es-ES" sz="1600" dirty="0">
                <a:sym typeface="Wingdings 2" panose="05020102010507070707" pitchFamily="18" charset="2"/>
              </a:rPr>
              <a:t></a:t>
            </a:r>
            <a:r>
              <a:rPr lang="es-ES" sz="1600" b="1" dirty="0" smtClean="0">
                <a:solidFill>
                  <a:srgbClr val="0070C0"/>
                </a:solidFill>
              </a:rPr>
              <a:t>  </a:t>
            </a:r>
            <a:r>
              <a:rPr lang="es-ES" sz="1600" dirty="0" smtClean="0">
                <a:solidFill>
                  <a:srgbClr val="0070C0"/>
                </a:solidFill>
              </a:rPr>
              <a:t> 5,6-</a:t>
            </a:r>
            <a:r>
              <a:rPr lang="es-ES" sz="1600" dirty="0" smtClean="0"/>
              <a:t>dimetilciclohepteno </a:t>
            </a:r>
            <a:r>
              <a:rPr lang="es-ES" sz="1600" b="1" dirty="0">
                <a:solidFill>
                  <a:srgbClr val="0070C0"/>
                </a:solidFill>
                <a:sym typeface="Wingdings 3" panose="05040102010807070707" pitchFamily="18" charset="2"/>
              </a:rPr>
              <a:t></a:t>
            </a:r>
            <a:endParaRPr lang="es-CL" sz="1600" dirty="0">
              <a:solidFill>
                <a:srgbClr val="0070C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1069" y="586613"/>
            <a:ext cx="961159" cy="86676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130858414"/>
      </p:ext>
    </p:extLst>
  </p:cSld>
  <p:clrMapOvr>
    <a:masterClrMapping/>
  </p:clrMapOvr>
  <p:transition spd="slow" advTm="3680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/>
      <p:bldP spid="12" grpId="0" build="p"/>
      <p:bldP spid="1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7708" y="888621"/>
            <a:ext cx="9831443" cy="1320800"/>
          </a:xfrm>
        </p:spPr>
        <p:txBody>
          <a:bodyPr>
            <a:normAutofit/>
          </a:bodyPr>
          <a:lstStyle/>
          <a:p>
            <a:r>
              <a:rPr lang="es-ES" sz="3000" b="1" dirty="0" smtClean="0"/>
              <a:t>Para nombrar </a:t>
            </a:r>
            <a:r>
              <a:rPr lang="es-ES" sz="3000" b="1" dirty="0" err="1" smtClean="0"/>
              <a:t>CICLOALCENOS</a:t>
            </a:r>
            <a:r>
              <a:rPr lang="es-ES" sz="3000" b="1" dirty="0" smtClean="0"/>
              <a:t> considera que…</a:t>
            </a:r>
            <a:endParaRPr lang="es-CL" sz="3000" b="1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2EDBA-9608-46D2-9ED4-59A3C7B058AE}" type="slidenum">
              <a:rPr lang="es-CL" smtClean="0"/>
              <a:t>9</a:t>
            </a:fld>
            <a:endParaRPr lang="es-CL"/>
          </a:p>
        </p:txBody>
      </p:sp>
      <p:sp>
        <p:nvSpPr>
          <p:cNvPr id="12" name="Marcador de contenido 2"/>
          <p:cNvSpPr txBox="1">
            <a:spLocks/>
          </p:cNvSpPr>
          <p:nvPr/>
        </p:nvSpPr>
        <p:spPr>
          <a:xfrm>
            <a:off x="1125108" y="1577539"/>
            <a:ext cx="5111920" cy="13374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200" dirty="0"/>
              <a:t>Si hay más de una </a:t>
            </a:r>
            <a:r>
              <a:rPr lang="es-ES" sz="2200" dirty="0" err="1"/>
              <a:t>insaturación</a:t>
            </a:r>
            <a:r>
              <a:rPr lang="es-ES" sz="2200" dirty="0"/>
              <a:t>, </a:t>
            </a:r>
            <a:r>
              <a:rPr lang="es-ES" sz="2200" dirty="0" smtClean="0"/>
              <a:t>TODAS se </a:t>
            </a:r>
            <a:r>
              <a:rPr lang="es-ES" sz="2200" dirty="0"/>
              <a:t>deben </a:t>
            </a:r>
            <a:r>
              <a:rPr lang="es-ES" sz="2200" dirty="0" smtClean="0"/>
              <a:t>indicar, </a:t>
            </a:r>
            <a:r>
              <a:rPr lang="es-CL" sz="2200" i="1" dirty="0" smtClean="0">
                <a:solidFill>
                  <a:srgbClr val="FF0000"/>
                </a:solidFill>
              </a:rPr>
              <a:t>priorizando</a:t>
            </a:r>
            <a:r>
              <a:rPr lang="es-CL" sz="2200" i="1" dirty="0" smtClean="0"/>
              <a:t> </a:t>
            </a:r>
            <a:r>
              <a:rPr lang="es-CL" sz="2200" i="1" dirty="0"/>
              <a:t>el conjunto de posicionadores </a:t>
            </a:r>
            <a:r>
              <a:rPr lang="es-CL" sz="2200" i="1" dirty="0">
                <a:solidFill>
                  <a:srgbClr val="FF0000"/>
                </a:solidFill>
              </a:rPr>
              <a:t>mas </a:t>
            </a:r>
            <a:r>
              <a:rPr lang="es-CL" sz="2200" i="1" dirty="0" smtClean="0">
                <a:solidFill>
                  <a:srgbClr val="FF0000"/>
                </a:solidFill>
              </a:rPr>
              <a:t>bajo</a:t>
            </a:r>
            <a:r>
              <a:rPr lang="es-ES" sz="2200" dirty="0" smtClean="0"/>
              <a:t>.</a:t>
            </a:r>
          </a:p>
          <a:p>
            <a:pPr marL="0" indent="0">
              <a:buNone/>
            </a:pPr>
            <a:r>
              <a:rPr lang="es-ES" sz="2200" dirty="0" smtClean="0"/>
              <a:t>Si además, presenta sustituyentes,     éstos también deben </a:t>
            </a:r>
            <a:r>
              <a:rPr lang="es-ES" sz="2200" dirty="0"/>
              <a:t>presentar </a:t>
            </a:r>
            <a:r>
              <a:rPr lang="es-CL" sz="2200" i="1" dirty="0" smtClean="0"/>
              <a:t>el </a:t>
            </a:r>
            <a:r>
              <a:rPr lang="es-CL" sz="2200" i="1" dirty="0"/>
              <a:t>conjunto de posicionadores </a:t>
            </a:r>
            <a:r>
              <a:rPr lang="es-CL" sz="2200" i="1" dirty="0">
                <a:solidFill>
                  <a:srgbClr val="FF0000"/>
                </a:solidFill>
              </a:rPr>
              <a:t>mas bajo </a:t>
            </a:r>
            <a:r>
              <a:rPr lang="es-CL" sz="2200" i="1" dirty="0" smtClean="0"/>
              <a:t>posible.</a:t>
            </a:r>
          </a:p>
          <a:p>
            <a:endParaRPr lang="es-ES" sz="2200" i="1" dirty="0" smtClean="0"/>
          </a:p>
          <a:p>
            <a:pPr marL="0" indent="0" algn="ctr">
              <a:buNone/>
            </a:pPr>
            <a:r>
              <a:rPr lang="es-ES" sz="2200" i="1" dirty="0" smtClean="0"/>
              <a:t>Recuerda siempre que, la </a:t>
            </a:r>
            <a:r>
              <a:rPr lang="es-ES" sz="2200" i="1" dirty="0"/>
              <a:t>numeración </a:t>
            </a:r>
            <a:r>
              <a:rPr lang="es-ES" sz="2200" i="1" dirty="0" smtClean="0"/>
              <a:t>puede </a:t>
            </a:r>
            <a:r>
              <a:rPr lang="es-ES" sz="2200" i="1" dirty="0"/>
              <a:t>ser horaria </a:t>
            </a:r>
            <a:r>
              <a:rPr lang="es-ES" sz="2200" b="1" dirty="0" smtClean="0">
                <a:solidFill>
                  <a:srgbClr val="FF0000"/>
                </a:solidFill>
                <a:sym typeface="Wingdings 3" panose="05040102010807070707" pitchFamily="18" charset="2"/>
              </a:rPr>
              <a:t> </a:t>
            </a:r>
            <a:r>
              <a:rPr lang="es-ES" sz="2200" i="1" dirty="0" smtClean="0"/>
              <a:t>o </a:t>
            </a:r>
            <a:r>
              <a:rPr lang="es-ES" sz="2200" i="1" dirty="0" err="1" smtClean="0"/>
              <a:t>antihoraria</a:t>
            </a:r>
            <a:r>
              <a:rPr lang="es-ES" sz="2200" b="1" i="1" dirty="0" smtClean="0">
                <a:solidFill>
                  <a:srgbClr val="FF0000"/>
                </a:solidFill>
              </a:rPr>
              <a:t> </a:t>
            </a:r>
            <a:r>
              <a:rPr lang="es-ES" sz="2200" b="1" dirty="0" smtClean="0">
                <a:solidFill>
                  <a:srgbClr val="FF0000"/>
                </a:solidFill>
                <a:sym typeface="Wingdings 3" panose="05040102010807070707" pitchFamily="18" charset="2"/>
              </a:rPr>
              <a:t></a:t>
            </a:r>
            <a:r>
              <a:rPr lang="es-ES" sz="2200" i="1" dirty="0" smtClean="0"/>
              <a:t> </a:t>
            </a:r>
            <a:endParaRPr lang="es-CL" sz="2200" i="1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9856876" y="499916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4" name="Marcador de contenido 2"/>
          <p:cNvSpPr txBox="1">
            <a:spLocks/>
          </p:cNvSpPr>
          <p:nvPr/>
        </p:nvSpPr>
        <p:spPr>
          <a:xfrm>
            <a:off x="6838268" y="3607797"/>
            <a:ext cx="3985146" cy="9926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600" dirty="0" smtClean="0">
                <a:sym typeface="Wingdings 2" panose="05020102010507070707" pitchFamily="18" charset="2"/>
              </a:rPr>
              <a:t></a:t>
            </a:r>
            <a:r>
              <a:rPr lang="es-ES" sz="1600" dirty="0" smtClean="0"/>
              <a:t>  </a:t>
            </a:r>
            <a:r>
              <a:rPr lang="es-ES" sz="1600" dirty="0" smtClean="0">
                <a:solidFill>
                  <a:srgbClr val="FF0000"/>
                </a:solidFill>
              </a:rPr>
              <a:t>5,5,6-</a:t>
            </a:r>
            <a:r>
              <a:rPr lang="es-ES" sz="1600" dirty="0" smtClean="0"/>
              <a:t>trimetilciclohepta</a:t>
            </a:r>
            <a:r>
              <a:rPr lang="es-ES" sz="1600" dirty="0" smtClean="0">
                <a:solidFill>
                  <a:srgbClr val="FF0000"/>
                </a:solidFill>
              </a:rPr>
              <a:t>-1,3-</a:t>
            </a:r>
            <a:r>
              <a:rPr lang="es-ES" sz="1600" dirty="0" smtClean="0"/>
              <a:t>dieno </a:t>
            </a:r>
            <a:r>
              <a:rPr lang="es-ES" sz="1600" b="1" dirty="0">
                <a:solidFill>
                  <a:srgbClr val="FF0000"/>
                </a:solidFill>
                <a:sym typeface="Wingdings 3" panose="05040102010807070707" pitchFamily="18" charset="2"/>
              </a:rPr>
              <a:t></a:t>
            </a:r>
            <a:r>
              <a:rPr lang="es-CL" sz="1600" dirty="0" smtClean="0"/>
              <a:t> </a:t>
            </a:r>
          </a:p>
          <a:p>
            <a:pPr marL="0" indent="0">
              <a:buNone/>
            </a:pPr>
            <a:r>
              <a:rPr lang="es-ES" sz="1600" dirty="0" smtClean="0">
                <a:sym typeface="Wingdings 2" panose="05020102010507070707" pitchFamily="18" charset="2"/>
              </a:rPr>
              <a:t></a:t>
            </a:r>
            <a:r>
              <a:rPr lang="es-ES" sz="1600" b="1" dirty="0" smtClean="0">
                <a:solidFill>
                  <a:srgbClr val="0070C0"/>
                </a:solidFill>
              </a:rPr>
              <a:t>  </a:t>
            </a:r>
            <a:r>
              <a:rPr lang="es-ES" sz="1600" dirty="0" smtClean="0">
                <a:solidFill>
                  <a:srgbClr val="0070C0"/>
                </a:solidFill>
              </a:rPr>
              <a:t>6,7,7-</a:t>
            </a:r>
            <a:r>
              <a:rPr lang="es-ES" sz="1600" dirty="0" smtClean="0"/>
              <a:t>trimetilciclohepta-1,3-dieno</a:t>
            </a:r>
            <a:r>
              <a:rPr lang="es-CL" sz="1600" dirty="0" smtClean="0"/>
              <a:t> </a:t>
            </a:r>
            <a:r>
              <a:rPr lang="es-ES" sz="1600" b="1" dirty="0">
                <a:solidFill>
                  <a:srgbClr val="FF0000"/>
                </a:solidFill>
                <a:sym typeface="Wingdings 3" panose="05040102010807070707" pitchFamily="18" charset="2"/>
              </a:rPr>
              <a:t></a:t>
            </a:r>
            <a:endParaRPr lang="es-CL" sz="1600" dirty="0"/>
          </a:p>
        </p:txBody>
      </p:sp>
      <p:sp>
        <p:nvSpPr>
          <p:cNvPr id="15" name="Marcador de contenido 2"/>
          <p:cNvSpPr txBox="1">
            <a:spLocks/>
          </p:cNvSpPr>
          <p:nvPr/>
        </p:nvSpPr>
        <p:spPr>
          <a:xfrm>
            <a:off x="1125107" y="4348690"/>
            <a:ext cx="9834044" cy="9557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L" sz="2000" dirty="0"/>
          </a:p>
        </p:txBody>
      </p:sp>
      <p:pic>
        <p:nvPicPr>
          <p:cNvPr id="18" name="Imagen 1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520" y="1746913"/>
            <a:ext cx="1762746" cy="147088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6819898" y="4311831"/>
            <a:ext cx="2630171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728107"/>
      </p:ext>
    </p:extLst>
  </p:cSld>
  <p:clrMapOvr>
    <a:masterClrMapping/>
  </p:clrMapOvr>
  <p:transition spd="slow" advTm="2429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4" grpId="0" uiExpand="1" build="p"/>
      <p:bldP spid="1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1|7.6|1|1.6|5.3|3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3|3.6|9.5|0.9|2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0.7|5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3.6|1.5|3.1|1.1|3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7|0.7|1|8.8|2|7.5|11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12.4|1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9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8|4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4.2|1.1|2.8|5.4|7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8|5.8|1|1.2|0.7|4.3|0.9|3.6|7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1|5.9|2.5"/>
</p:tagLst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2038</TotalTime>
  <Words>732</Words>
  <Application>Microsoft Office PowerPoint</Application>
  <PresentationFormat>Panorámica</PresentationFormat>
  <Paragraphs>82</Paragraphs>
  <Slides>16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4" baseType="lpstr">
      <vt:lpstr>Arial</vt:lpstr>
      <vt:lpstr>Calibri</vt:lpstr>
      <vt:lpstr>Symbol</vt:lpstr>
      <vt:lpstr>Trebuchet MS</vt:lpstr>
      <vt:lpstr>Wingdings 2</vt:lpstr>
      <vt:lpstr>Wingdings 3</vt:lpstr>
      <vt:lpstr>Faceta</vt:lpstr>
      <vt:lpstr>Imagen de mapa de bits</vt:lpstr>
      <vt:lpstr>  Los profesores de Química del hemos preparado esta cápsula para ustedes</vt:lpstr>
      <vt:lpstr>Hoy conoceremos los cicloalcanos, los cicloalquenos,                    el benceno y,  también         conoceremos la forma en que se nombran estos compuestos. </vt:lpstr>
      <vt:lpstr>Presentación de PowerPoint</vt:lpstr>
      <vt:lpstr>Presentación de PowerPoint</vt:lpstr>
      <vt:lpstr>Presentación de PowerPoint</vt:lpstr>
      <vt:lpstr>Para nombrar Hidrocarburos Mixtos…</vt:lpstr>
      <vt:lpstr>Presentación de PowerPoint</vt:lpstr>
      <vt:lpstr>Presentación de PowerPoint</vt:lpstr>
      <vt:lpstr>Para nombrar CICLOALCENOS considera que…</vt:lpstr>
      <vt:lpstr>Presentación de PowerPoint</vt:lpstr>
      <vt:lpstr>Los Hidrocarburos Aromáticos son</vt:lpstr>
      <vt:lpstr>La estabilidad del benceno se debe a…</vt:lpstr>
      <vt:lpstr>Presentación de PowerPoint</vt:lpstr>
      <vt:lpstr>Cuando el benceno tiene dos sustituyentes…</vt:lpstr>
      <vt:lpstr>Algunos Derivados del Benceno que mantienen su nombre tradicional son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Hidrocarburos Alifáticos Cíclicos y Aromáticos</dc:title>
  <dc:creator>Le Petite Renard</dc:creator>
  <cp:lastModifiedBy>Le Petite Renard</cp:lastModifiedBy>
  <cp:revision>140</cp:revision>
  <dcterms:created xsi:type="dcterms:W3CDTF">2020-05-30T02:30:43Z</dcterms:created>
  <dcterms:modified xsi:type="dcterms:W3CDTF">2020-06-01T14:35:38Z</dcterms:modified>
</cp:coreProperties>
</file>