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svg" ContentType="image/svg+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6" r:id="rId3"/>
    <p:sldId id="269" r:id="rId4"/>
    <p:sldId id="270" r:id="rId5"/>
    <p:sldId id="257" r:id="rId6"/>
    <p:sldId id="258" r:id="rId7"/>
    <p:sldId id="260" r:id="rId8"/>
    <p:sldId id="268" r:id="rId9"/>
    <p:sldId id="259" r:id="rId10"/>
    <p:sldId id="262" r:id="rId11"/>
    <p:sldId id="263"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p:restoredTop sz="94194"/>
  </p:normalViewPr>
  <p:slideViewPr>
    <p:cSldViewPr snapToGrid="0">
      <p:cViewPr varScale="1">
        <p:scale>
          <a:sx n="73" d="100"/>
          <a:sy n="73" d="100"/>
        </p:scale>
        <p:origin x="9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C96B387-E9CB-4E56-B00A-8CC964A32E0A}" type="datetimeFigureOut">
              <a:rPr lang="es-CL" smtClean="0"/>
              <a:t>31-05-20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3151554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96B387-E9CB-4E56-B00A-8CC964A32E0A}" type="datetimeFigureOut">
              <a:rPr lang="es-CL" smtClean="0"/>
              <a:t>31-05-20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374819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96B387-E9CB-4E56-B00A-8CC964A32E0A}" type="datetimeFigureOut">
              <a:rPr lang="es-CL" smtClean="0"/>
              <a:t>31-05-20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2392816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96B387-E9CB-4E56-B00A-8CC964A32E0A}" type="datetimeFigureOut">
              <a:rPr lang="es-CL" smtClean="0"/>
              <a:t>31-05-20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2229707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C96B387-E9CB-4E56-B00A-8CC964A32E0A}" type="datetimeFigureOut">
              <a:rPr lang="es-CL" smtClean="0"/>
              <a:t>31-05-20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90515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C96B387-E9CB-4E56-B00A-8CC964A32E0A}" type="datetimeFigureOut">
              <a:rPr lang="es-CL" smtClean="0"/>
              <a:t>31-05-20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717156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C96B387-E9CB-4E56-B00A-8CC964A32E0A}" type="datetimeFigureOut">
              <a:rPr lang="es-CL" smtClean="0"/>
              <a:t>31-05-20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364498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C96B387-E9CB-4E56-B00A-8CC964A32E0A}" type="datetimeFigureOut">
              <a:rPr lang="es-CL" smtClean="0"/>
              <a:t>31-05-20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947140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6B387-E9CB-4E56-B00A-8CC964A32E0A}" type="datetimeFigureOut">
              <a:rPr lang="es-CL" smtClean="0"/>
              <a:t>31-05-20</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1756006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C96B387-E9CB-4E56-B00A-8CC964A32E0A}" type="datetimeFigureOut">
              <a:rPr lang="es-CL" smtClean="0"/>
              <a:t>31-05-20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780755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C96B387-E9CB-4E56-B00A-8CC964A32E0A}" type="datetimeFigureOut">
              <a:rPr lang="es-CL" smtClean="0"/>
              <a:t>31-05-20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10814479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6B387-E9CB-4E56-B00A-8CC964A32E0A}" type="datetimeFigureOut">
              <a:rPr lang="es-CL" smtClean="0"/>
              <a:t>31-05-20</a:t>
            </a:fld>
            <a:endParaRPr lang="es-C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323B8-4A40-46DA-9BCD-03A49822508E}" type="slidenum">
              <a:rPr lang="es-CL" smtClean="0"/>
              <a:t>‹Nr.›</a:t>
            </a:fld>
            <a:endParaRPr lang="es-CL"/>
          </a:p>
        </p:txBody>
      </p:sp>
    </p:spTree>
    <p:extLst>
      <p:ext uri="{BB962C8B-B14F-4D97-AF65-F5344CB8AC3E}">
        <p14:creationId xmlns:p14="http://schemas.microsoft.com/office/powerpoint/2010/main" val="3088095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svg"/><Relationship Id="rId7"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4.png"/><Relationship Id="rId6" Type="http://schemas.openxmlformats.org/officeDocument/2006/relationships/image" Target="../media/image46.svg"/><Relationship Id="rId7" Type="http://schemas.openxmlformats.org/officeDocument/2006/relationships/image" Target="../media/image3.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5.png"/><Relationship Id="rId5" Type="http://schemas.openxmlformats.org/officeDocument/2006/relationships/image" Target="../media/image48.svg"/><Relationship Id="rId6" Type="http://schemas.openxmlformats.org/officeDocument/2006/relationships/image" Target="../media/image26.png"/><Relationship Id="rId7" Type="http://schemas.openxmlformats.org/officeDocument/2006/relationships/image" Target="../media/image50.svg"/><Relationship Id="rId8" Type="http://schemas.openxmlformats.org/officeDocument/2006/relationships/image" Target="../media/image27.png"/><Relationship Id="rId9" Type="http://schemas.openxmlformats.org/officeDocument/2006/relationships/image" Target="../media/image52.svg"/><Relationship Id="rId10" Type="http://schemas.openxmlformats.org/officeDocument/2006/relationships/image" Target="../media/image3.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educrea.cl/los-dilemas-morales/" TargetMode="External"/><Relationship Id="rId5" Type="http://schemas.openxmlformats.org/officeDocument/2006/relationships/hyperlink" Target="https://www.youtube.com/watch?v=9esynXwZy9E" TargetMode="External"/><Relationship Id="rId6" Type="http://schemas.openxmlformats.org/officeDocument/2006/relationships/hyperlink" Target="http://liceo1.k12.cl/icore/viewcore/183294" TargetMode="External"/><Relationship Id="rId7" Type="http://schemas.openxmlformats.org/officeDocument/2006/relationships/image" Target="../media/image3.png"/><Relationship Id="rId1" Type="http://schemas.microsoft.com/office/2007/relationships/media" Target="../media/media12.m4a"/><Relationship Id="rId2" Type="http://schemas.openxmlformats.org/officeDocument/2006/relationships/audio" Target="../media/media12.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6.svg"/><Relationship Id="rId7" Type="http://schemas.openxmlformats.org/officeDocument/2006/relationships/image" Target="../media/image5.png"/><Relationship Id="rId8" Type="http://schemas.openxmlformats.org/officeDocument/2006/relationships/image" Target="../media/image8.svg"/><Relationship Id="rId9" Type="http://schemas.openxmlformats.org/officeDocument/2006/relationships/image" Target="../media/image6.png"/><Relationship Id="rId10" Type="http://schemas.openxmlformats.org/officeDocument/2006/relationships/image" Target="../media/image10.svg"/><Relationship Id="rId11"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12.svg"/><Relationship Id="rId6" Type="http://schemas.openxmlformats.org/officeDocument/2006/relationships/image" Target="../media/image8.png"/><Relationship Id="rId7" Type="http://schemas.openxmlformats.org/officeDocument/2006/relationships/image" Target="../media/image14.svg"/><Relationship Id="rId8" Type="http://schemas.openxmlformats.org/officeDocument/2006/relationships/image" Target="../media/image9.png"/><Relationship Id="rId9" Type="http://schemas.openxmlformats.org/officeDocument/2006/relationships/image" Target="../media/image16.svg"/><Relationship Id="rId10"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18.svg"/><Relationship Id="rId6" Type="http://schemas.openxmlformats.org/officeDocument/2006/relationships/image" Target="../media/image11.png"/><Relationship Id="rId7" Type="http://schemas.openxmlformats.org/officeDocument/2006/relationships/image" Target="../media/image20.svg"/><Relationship Id="rId8" Type="http://schemas.openxmlformats.org/officeDocument/2006/relationships/image" Target="../media/image12.png"/><Relationship Id="rId9" Type="http://schemas.openxmlformats.org/officeDocument/2006/relationships/image" Target="../media/image22.svg"/><Relationship Id="rId10"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24.svg"/><Relationship Id="rId7"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32.svg"/><Relationship Id="rId13"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26.svg"/><Relationship Id="rId7" Type="http://schemas.openxmlformats.org/officeDocument/2006/relationships/image" Target="../media/image15.png"/><Relationship Id="rId8" Type="http://schemas.openxmlformats.org/officeDocument/2006/relationships/image" Target="../media/image28.svg"/><Relationship Id="rId9" Type="http://schemas.openxmlformats.org/officeDocument/2006/relationships/image" Target="../media/image16.png"/><Relationship Id="rId10"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8.png"/><Relationship Id="rId5" Type="http://schemas.openxmlformats.org/officeDocument/2006/relationships/image" Target="../media/image34.svg"/><Relationship Id="rId6" Type="http://schemas.openxmlformats.org/officeDocument/2006/relationships/image" Target="../media/image19.png"/><Relationship Id="rId7" Type="http://schemas.openxmlformats.org/officeDocument/2006/relationships/image" Target="../media/image36.svg"/><Relationship Id="rId8"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5" Type="http://schemas.openxmlformats.org/officeDocument/2006/relationships/image" Target="../media/image38.svg"/><Relationship Id="rId6" Type="http://schemas.openxmlformats.org/officeDocument/2006/relationships/image" Target="../media/image21.png"/><Relationship Id="rId7" Type="http://schemas.openxmlformats.org/officeDocument/2006/relationships/image" Target="../media/image40.svg"/><Relationship Id="rId8" Type="http://schemas.openxmlformats.org/officeDocument/2006/relationships/image" Target="../media/image3.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42.svg"/><Relationship Id="rId7" Type="http://schemas.openxmlformats.org/officeDocument/2006/relationships/image" Target="../media/image23.png"/><Relationship Id="rId8" Type="http://schemas.openxmlformats.org/officeDocument/2006/relationships/image" Target="../media/image44.svg"/><Relationship Id="rId9"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IV MEDIO </a:t>
            </a:r>
            <a:r>
              <a:rPr lang="es-MX" sz="2700" b="1" dirty="0">
                <a:latin typeface="+mn-lt"/>
              </a:rPr>
              <a:t>(DPTO. FILOSOFÍA L-1  2020)</a:t>
            </a:r>
            <a:endParaRPr lang="es-CL" sz="2700" b="1" dirty="0">
              <a:latin typeface="+mn-lt"/>
            </a:endParaRPr>
          </a:p>
        </p:txBody>
      </p:sp>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1006642" y="1334584"/>
            <a:ext cx="10178716" cy="4729331"/>
          </a:xfrm>
        </p:spPr>
        <p:txBody>
          <a:bodyPr>
            <a:normAutofit/>
          </a:bodyPr>
          <a:lstStyle/>
          <a:p>
            <a:r>
              <a:rPr lang="es-MX" b="1" dirty="0"/>
              <a:t>UNIDAD II:	EL PROBLEMA MORAL</a:t>
            </a:r>
          </a:p>
          <a:p>
            <a:endParaRPr lang="es-MX" b="1" dirty="0"/>
          </a:p>
          <a:p>
            <a:pPr algn="just"/>
            <a:r>
              <a:rPr lang="es-MX" sz="3200" dirty="0"/>
              <a:t>OBJETIVOS DE APRENDIZAJE:</a:t>
            </a:r>
          </a:p>
          <a:p>
            <a:pPr algn="just"/>
            <a:r>
              <a:rPr lang="es-ES" sz="3200" dirty="0"/>
              <a:t>• Distinguen entre normas morales y normas sociales y culturales. </a:t>
            </a:r>
          </a:p>
          <a:p>
            <a:pPr algn="just"/>
            <a:r>
              <a:rPr lang="es-ES" sz="3200" dirty="0"/>
              <a:t>• Comprenden que las preguntas morales pueden tener más de una respuesta correcta.</a:t>
            </a:r>
          </a:p>
          <a:p>
            <a:pPr algn="just"/>
            <a:r>
              <a:rPr lang="es-ES" sz="3200" dirty="0"/>
              <a:t>• Conocen la Regla de Oro y la aplican a situaciones concretas. </a:t>
            </a:r>
          </a:p>
          <a:p>
            <a:pPr algn="just"/>
            <a:endParaRPr lang="es-CL" sz="3200" dirty="0"/>
          </a:p>
        </p:txBody>
      </p:sp>
      <p:pic>
        <p:nvPicPr>
          <p:cNvPr id="1026" name="Picture 2" descr="Liceo n.º 1 Javiera Carrera - Wikipedia, la enciclopedia libre">
            <a:extLst>
              <a:ext uri="{FF2B5EF4-FFF2-40B4-BE49-F238E27FC236}">
                <a16:creationId xmlns:a16="http://schemas.microsoft.com/office/drawing/2014/main" xmlns="" id="{3558FCCE-E9F0-4F2B-861E-31ED3D397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84890"/>
            <a:ext cx="517358" cy="549693"/>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Clipboard Badge">
            <a:extLst>
              <a:ext uri="{FF2B5EF4-FFF2-40B4-BE49-F238E27FC236}">
                <a16:creationId xmlns:a16="http://schemas.microsoft.com/office/drawing/2014/main" xmlns="" id="{C0E9E67A-044E-4656-8788-E4A079C4EF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012279" y="1334583"/>
            <a:ext cx="914400" cy="914400"/>
          </a:xfrm>
          <a:prstGeom prst="rect">
            <a:avLst/>
          </a:prstGeom>
        </p:spPr>
      </p:pic>
      <p:pic>
        <p:nvPicPr>
          <p:cNvPr id="7" name="Recorded Sound">
            <a:hlinkClick r:id="" action="ppaction://media"/>
            <a:extLst>
              <a:ext uri="{FF2B5EF4-FFF2-40B4-BE49-F238E27FC236}">
                <a16:creationId xmlns:a16="http://schemas.microsoft.com/office/drawing/2014/main" xmlns="" id="{60C98EB0-A2E0-4A77-A3C8-23D3EA6696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60620" y="2248983"/>
            <a:ext cx="406400" cy="406400"/>
          </a:xfrm>
          <a:prstGeom prst="rect">
            <a:avLst/>
          </a:prstGeom>
        </p:spPr>
      </p:pic>
    </p:spTree>
    <p:extLst>
      <p:ext uri="{BB962C8B-B14F-4D97-AF65-F5344CB8AC3E}">
        <p14:creationId xmlns:p14="http://schemas.microsoft.com/office/powerpoint/2010/main" val="102437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IV MEDIO  </a:t>
            </a:r>
            <a:r>
              <a:rPr lang="es-MX" sz="2700" b="1" dirty="0">
                <a:latin typeface="+mn-lt"/>
              </a:rPr>
              <a:t>(DPTO. FILOSOFÍA L-1  2020)</a:t>
            </a:r>
            <a:br>
              <a:rPr lang="es-MX" sz="2700" b="1" dirty="0">
                <a:latin typeface="+mn-lt"/>
              </a:rPr>
            </a:br>
            <a:endParaRPr lang="es-CL" sz="2700" b="1" dirty="0">
              <a:latin typeface="+mn-lt"/>
            </a:endParaRPr>
          </a:p>
        </p:txBody>
      </p:sp>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1006642" y="1334585"/>
            <a:ext cx="10178716" cy="4188830"/>
          </a:xfrm>
        </p:spPr>
        <p:txBody>
          <a:bodyPr/>
          <a:lstStyle/>
          <a:p>
            <a:pPr algn="just"/>
            <a:endParaRPr lang="es-CL" sz="3600" b="1" dirty="0"/>
          </a:p>
          <a:p>
            <a:pPr algn="just"/>
            <a:endParaRPr lang="es-CL" sz="3600" b="1" dirty="0"/>
          </a:p>
        </p:txBody>
      </p:sp>
      <p:pic>
        <p:nvPicPr>
          <p:cNvPr id="4" name="Picture 2" descr="Liceo n.º 1 Javiera Carrera - Wikipedia, la enciclopedia libre">
            <a:extLst>
              <a:ext uri="{FF2B5EF4-FFF2-40B4-BE49-F238E27FC236}">
                <a16:creationId xmlns:a16="http://schemas.microsoft.com/office/drawing/2014/main" xmlns="" id="{088AA931-08AB-49C1-97BB-8EA69F603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888" y="472260"/>
            <a:ext cx="543951" cy="5779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1153A3BB-EC58-4077-9F0B-6C00041C7392}"/>
              </a:ext>
            </a:extLst>
          </p:cNvPr>
          <p:cNvSpPr/>
          <p:nvPr/>
        </p:nvSpPr>
        <p:spPr>
          <a:xfrm>
            <a:off x="140728" y="1064334"/>
            <a:ext cx="11797843" cy="5839484"/>
          </a:xfrm>
          <a:prstGeom prst="rect">
            <a:avLst/>
          </a:prstGeom>
        </p:spPr>
        <p:txBody>
          <a:bodyPr wrap="square">
            <a:spAutoFit/>
          </a:bodyPr>
          <a:lstStyle/>
          <a:p>
            <a:pPr algn="ctr"/>
            <a:r>
              <a:rPr lang="es-CL" sz="2800" dirty="0">
                <a:latin typeface="Arial" panose="020B0604020202020204" pitchFamily="34" charset="0"/>
                <a:ea typeface="Calibri" panose="020F0502020204030204" pitchFamily="34" charset="0"/>
                <a:cs typeface="Arial" panose="020B0604020202020204" pitchFamily="34" charset="0"/>
              </a:rPr>
              <a:t>TEMA 3: </a:t>
            </a:r>
            <a:r>
              <a:rPr lang="es-MX" sz="2800" b="1" dirty="0"/>
              <a:t>“La regla de Oro”</a:t>
            </a:r>
            <a:r>
              <a:rPr lang="es-CL" b="1" cap="all" dirty="0"/>
              <a:t> </a:t>
            </a:r>
          </a:p>
          <a:p>
            <a:endParaRPr lang="es-CL" b="1" cap="all" dirty="0"/>
          </a:p>
          <a:p>
            <a:r>
              <a:rPr lang="es-CL" b="1" cap="all" dirty="0"/>
              <a:t>Trata a los demás como quieres que te traten (o la regla de oro)</a:t>
            </a:r>
            <a:endParaRPr lang="en-IE" b="1" dirty="0"/>
          </a:p>
          <a:p>
            <a:r>
              <a:rPr lang="es-CL" sz="2000" dirty="0"/>
              <a:t>Este es el principio moral por excelencia que se ha mantenido desde hace milenios y en las diferentes culturas. </a:t>
            </a:r>
          </a:p>
          <a:p>
            <a:r>
              <a:rPr lang="es-CL" sz="2000" dirty="0"/>
              <a:t>Algunos ejemplos de la Regla de Oro:</a:t>
            </a:r>
          </a:p>
          <a:p>
            <a:r>
              <a:rPr lang="es-CL" sz="2000" dirty="0"/>
              <a:t>Platón decía: “Que me sea dado hacer a los otros lo que yo quisiera que me hicieran a mi”. </a:t>
            </a:r>
          </a:p>
          <a:p>
            <a:r>
              <a:rPr lang="es-CL" sz="2000" dirty="0"/>
              <a:t>Confucio: “No hagas a otro lo que no te gustaría que te hicieran”. </a:t>
            </a:r>
          </a:p>
          <a:p>
            <a:r>
              <a:rPr lang="es-CL" sz="2000" dirty="0"/>
              <a:t>En el cristianismo: “Todas las cosas que quisierais que los hombres hicieran con vosotros, así también haced vosotros con ellos”, etc.</a:t>
            </a:r>
          </a:p>
          <a:p>
            <a:r>
              <a:rPr lang="es-CL" sz="2000" dirty="0"/>
              <a:t>Tras este principio tan simple hay una escala de valores, una moral que pone como punto más alto a la coherencia y da sentido a la vida personal y social.  Hoy, las relaciones entre las personas están contaminadas por la desconfianza, el cálculo de los intereses, el aislamiento y el individualismo. La antigua solidaridad fue reemplazada por la competencia salvaje a la que no escapa ni la propia familia ni los amigos más cercanos. Pero si se reconstruyen las relaciones en base al ideal de tratar al otro como quisiera ser tratado se abren las puertas a una nueva sociedad.</a:t>
            </a:r>
          </a:p>
          <a:p>
            <a:r>
              <a:rPr lang="es-CL" sz="2000" dirty="0"/>
              <a:t>En ese principio de conducta, hay dos cosas importantes: el trato que uno requiere de los demás y el trato que uno está dispuesto a dar a los demás.  </a:t>
            </a:r>
            <a:endParaRPr lang="en-IE" sz="2000" b="1" dirty="0"/>
          </a:p>
          <a:p>
            <a:pPr marL="342900" lvl="0" indent="-342900" algn="just">
              <a:lnSpc>
                <a:spcPct val="115000"/>
              </a:lnSpc>
              <a:spcAft>
                <a:spcPts val="0"/>
              </a:spcAft>
              <a:buFont typeface="Symbol" panose="05050102010706020507" pitchFamily="18" charset="2"/>
              <a:buChar char=""/>
              <a:tabLst>
                <a:tab pos="2418080" algn="l"/>
              </a:tabLst>
            </a:pPr>
            <a:endParaRPr lang="en-IE" sz="2800" b="1" dirty="0">
              <a:latin typeface="Arial" panose="020B0604020202020204" pitchFamily="34" charset="0"/>
              <a:ea typeface="Calibri" panose="020F0502020204030204" pitchFamily="34" charset="0"/>
              <a:cs typeface="Arial" panose="020B0604020202020204" pitchFamily="34" charset="0"/>
            </a:endParaRPr>
          </a:p>
        </p:txBody>
      </p:sp>
      <p:pic>
        <p:nvPicPr>
          <p:cNvPr id="7" name="Graphic 6" descr="Comment Heart">
            <a:extLst>
              <a:ext uri="{FF2B5EF4-FFF2-40B4-BE49-F238E27FC236}">
                <a16:creationId xmlns:a16="http://schemas.microsoft.com/office/drawing/2014/main" xmlns="" id="{34A76256-06E2-4A94-A64F-AE4C66EE52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64193" y="1050208"/>
            <a:ext cx="1131870" cy="1131870"/>
          </a:xfrm>
          <a:prstGeom prst="rect">
            <a:avLst/>
          </a:prstGeom>
        </p:spPr>
      </p:pic>
      <p:pic>
        <p:nvPicPr>
          <p:cNvPr id="6" name="Recorded Sound">
            <a:hlinkClick r:id="" action="ppaction://media"/>
            <a:extLst>
              <a:ext uri="{FF2B5EF4-FFF2-40B4-BE49-F238E27FC236}">
                <a16:creationId xmlns:a16="http://schemas.microsoft.com/office/drawing/2014/main" xmlns="" id="{38388BB8-C32F-41E6-B859-070E12398F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57793" y="1165044"/>
            <a:ext cx="406400" cy="406400"/>
          </a:xfrm>
          <a:prstGeom prst="rect">
            <a:avLst/>
          </a:prstGeom>
        </p:spPr>
      </p:pic>
    </p:spTree>
    <p:extLst>
      <p:ext uri="{BB962C8B-B14F-4D97-AF65-F5344CB8AC3E}">
        <p14:creationId xmlns:p14="http://schemas.microsoft.com/office/powerpoint/2010/main" val="16487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1006642" y="1334585"/>
            <a:ext cx="10178716" cy="4188830"/>
          </a:xfrm>
        </p:spPr>
        <p:txBody>
          <a:bodyPr/>
          <a:lstStyle/>
          <a:p>
            <a:pPr algn="just"/>
            <a:endParaRPr lang="es-CL" sz="3600" b="1" dirty="0"/>
          </a:p>
          <a:p>
            <a:pPr algn="just"/>
            <a:endParaRPr lang="es-CL" sz="3600" b="1" dirty="0"/>
          </a:p>
        </p:txBody>
      </p:sp>
      <p:sp>
        <p:nvSpPr>
          <p:cNvPr id="7" name="TextBox 6">
            <a:extLst>
              <a:ext uri="{FF2B5EF4-FFF2-40B4-BE49-F238E27FC236}">
                <a16:creationId xmlns:a16="http://schemas.microsoft.com/office/drawing/2014/main" xmlns="" id="{8AB8CFA6-2AC7-42F0-B7DB-89E6293E57A3}"/>
              </a:ext>
            </a:extLst>
          </p:cNvPr>
          <p:cNvSpPr txBox="1"/>
          <p:nvPr/>
        </p:nvSpPr>
        <p:spPr>
          <a:xfrm>
            <a:off x="164385" y="363915"/>
            <a:ext cx="11938571" cy="6801862"/>
          </a:xfrm>
          <a:prstGeom prst="rect">
            <a:avLst/>
          </a:prstGeom>
          <a:noFill/>
        </p:spPr>
        <p:txBody>
          <a:bodyPr wrap="square" rtlCol="0">
            <a:spAutoFit/>
          </a:bodyPr>
          <a:lstStyle/>
          <a:p>
            <a:r>
              <a:rPr lang="es-CL" sz="2000" b="1" dirty="0"/>
              <a:t>a) El trato que uno requiere de los demás.  </a:t>
            </a:r>
          </a:p>
          <a:p>
            <a:pPr marL="457200" indent="-457200">
              <a:buAutoNum type="alphaLcParenR"/>
            </a:pPr>
            <a:endParaRPr lang="en-IE" sz="2000" b="1" dirty="0"/>
          </a:p>
          <a:p>
            <a:r>
              <a:rPr lang="es-CL" sz="2000" dirty="0"/>
              <a:t>El deseo común es a recibir un trato sin violencia y a reclamar ayuda para mejorar la propia vida. Esta norma es válida aún entre los más grandes dictadores, individuos violentos y explotadores que piden la colaboración y asesoría de otros para sus intereses injustos. El trato requerido es independiente del que se está dispuesto a dar a los demás.  </a:t>
            </a:r>
          </a:p>
          <a:p>
            <a:endParaRPr lang="en-IE" sz="2000" b="1" dirty="0"/>
          </a:p>
          <a:p>
            <a:r>
              <a:rPr lang="es-CL" sz="2000" b="1" dirty="0"/>
              <a:t>b) El trato que uno está dispuesto a dar a los demás.  </a:t>
            </a:r>
          </a:p>
          <a:p>
            <a:endParaRPr lang="es-CL" sz="2000" dirty="0"/>
          </a:p>
          <a:p>
            <a:r>
              <a:rPr lang="es-CL" sz="2000" dirty="0"/>
              <a:t>Uno desea recibir ayuda, pero ¿por qué habría de darla a otros? Palabras como “solidaridad”, “justicia”, “equidad” o “igualdad de oportunidades” no son suficientes si solo quedan en el discurso sin la acción. Son palabras que se suelen utilizar para obtener la colaboración de otros, pero sin darla a esos otros. Esto puede llevarse más allá todavía, hacia otras palabras como “amor”, “bondad”, etc. ¿Por qué se habría de amar a alguien que no me ama? Esto es lo que se denomina el discurso vacío, que solo se emplea para jactarse de una imagen de “bondad”, que revela un doble estándar entre lo que se dice y lo que se hace. Por eso, la Regla de Oro nos exige moralmente, que también estemos dispuestos a dar aquello que queremos que se nos dé.</a:t>
            </a:r>
          </a:p>
          <a:p>
            <a:endParaRPr lang="es-CL" sz="2000" dirty="0"/>
          </a:p>
          <a:p>
            <a:r>
              <a:rPr lang="es-CL" sz="2000" dirty="0"/>
              <a:t>La Regla de Oro no impone una conducta, ofrece un ideal y un modelo a seguir, al mismo tiempo nos permite conocer nuestra propia existencia de un modo más profundo y con proyecciones.  </a:t>
            </a:r>
            <a:endParaRPr lang="en-IE" sz="2000" b="1" dirty="0"/>
          </a:p>
          <a:p>
            <a:r>
              <a:rPr lang="es-CL" sz="2000" dirty="0"/>
              <a:t>Esta actitud tan simple, de la que puede salir una moral completa, nace de lo auténtico del ser humano.   </a:t>
            </a:r>
            <a:endParaRPr lang="en-IE" sz="2000" b="1" dirty="0"/>
          </a:p>
          <a:p>
            <a:r>
              <a:rPr lang="es-CL" b="1" cap="all" dirty="0"/>
              <a:t> </a:t>
            </a:r>
            <a:endParaRPr lang="en-IE" b="1" dirty="0"/>
          </a:p>
          <a:p>
            <a:endParaRPr lang="en-IE" dirty="0"/>
          </a:p>
        </p:txBody>
      </p:sp>
      <p:pic>
        <p:nvPicPr>
          <p:cNvPr id="9" name="Graphic 8" descr="Group success">
            <a:extLst>
              <a:ext uri="{FF2B5EF4-FFF2-40B4-BE49-F238E27FC236}">
                <a16:creationId xmlns:a16="http://schemas.microsoft.com/office/drawing/2014/main" xmlns="" id="{8996D29B-746F-4634-962C-A4CBA53237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419636" y="2170416"/>
            <a:ext cx="914400" cy="914400"/>
          </a:xfrm>
          <a:prstGeom prst="rect">
            <a:avLst/>
          </a:prstGeom>
        </p:spPr>
      </p:pic>
      <p:pic>
        <p:nvPicPr>
          <p:cNvPr id="11" name="Graphic 10" descr="Smiling with hearts face outline">
            <a:extLst>
              <a:ext uri="{FF2B5EF4-FFF2-40B4-BE49-F238E27FC236}">
                <a16:creationId xmlns:a16="http://schemas.microsoft.com/office/drawing/2014/main" xmlns="" id="{82747525-2C1D-4C96-BAEE-E980B46F3D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888097" y="2229492"/>
            <a:ext cx="914400" cy="914400"/>
          </a:xfrm>
          <a:prstGeom prst="rect">
            <a:avLst/>
          </a:prstGeom>
        </p:spPr>
      </p:pic>
      <p:pic>
        <p:nvPicPr>
          <p:cNvPr id="13" name="Graphic 12" descr="Cpr">
            <a:extLst>
              <a:ext uri="{FF2B5EF4-FFF2-40B4-BE49-F238E27FC236}">
                <a16:creationId xmlns:a16="http://schemas.microsoft.com/office/drawing/2014/main" xmlns="" id="{260FB7DD-E237-413D-9557-9432ECD4E9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356558" y="2142162"/>
            <a:ext cx="914400" cy="914400"/>
          </a:xfrm>
          <a:prstGeom prst="rect">
            <a:avLst/>
          </a:prstGeom>
        </p:spPr>
      </p:pic>
      <p:pic>
        <p:nvPicPr>
          <p:cNvPr id="2" name="Recorded Sound">
            <a:hlinkClick r:id="" action="ppaction://media"/>
            <a:extLst>
              <a:ext uri="{FF2B5EF4-FFF2-40B4-BE49-F238E27FC236}">
                <a16:creationId xmlns:a16="http://schemas.microsoft.com/office/drawing/2014/main" xmlns="" id="{9A3552EA-691C-4A46-B704-2C73D443D1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451011" y="381895"/>
            <a:ext cx="406400" cy="406400"/>
          </a:xfrm>
          <a:prstGeom prst="rect">
            <a:avLst/>
          </a:prstGeom>
        </p:spPr>
      </p:pic>
    </p:spTree>
    <p:extLst>
      <p:ext uri="{BB962C8B-B14F-4D97-AF65-F5344CB8AC3E}">
        <p14:creationId xmlns:p14="http://schemas.microsoft.com/office/powerpoint/2010/main" val="198913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48DCA3-2B14-417C-B5F2-DE6036F55DCC}"/>
              </a:ext>
            </a:extLst>
          </p:cNvPr>
          <p:cNvSpPr>
            <a:spLocks noGrp="1"/>
          </p:cNvSpPr>
          <p:nvPr>
            <p:ph type="title"/>
          </p:nvPr>
        </p:nvSpPr>
        <p:spPr/>
        <p:txBody>
          <a:bodyPr/>
          <a:lstStyle/>
          <a:p>
            <a:r>
              <a:rPr lang="x-none" dirty="0"/>
              <a:t>Links complementarios</a:t>
            </a:r>
            <a:endParaRPr lang="en-IE" dirty="0"/>
          </a:p>
        </p:txBody>
      </p:sp>
      <p:sp>
        <p:nvSpPr>
          <p:cNvPr id="3" name="Content Placeholder 2">
            <a:extLst>
              <a:ext uri="{FF2B5EF4-FFF2-40B4-BE49-F238E27FC236}">
                <a16:creationId xmlns:a16="http://schemas.microsoft.com/office/drawing/2014/main" xmlns="" id="{DA173BF9-8EED-4AC7-AEED-B17FB1C5A06B}"/>
              </a:ext>
            </a:extLst>
          </p:cNvPr>
          <p:cNvSpPr>
            <a:spLocks noGrp="1"/>
          </p:cNvSpPr>
          <p:nvPr>
            <p:ph idx="1"/>
          </p:nvPr>
        </p:nvSpPr>
        <p:spPr/>
        <p:txBody>
          <a:bodyPr/>
          <a:lstStyle/>
          <a:p>
            <a:r>
              <a:rPr lang="en-IE" dirty="0">
                <a:hlinkClick r:id="rId4"/>
              </a:rPr>
              <a:t>https://educrea.cl/los-dilemas-morales/</a:t>
            </a:r>
            <a:r>
              <a:rPr lang="en-IE" dirty="0"/>
              <a:t> </a:t>
            </a:r>
            <a:r>
              <a:rPr lang="en-IE" dirty="0" err="1"/>
              <a:t>texto</a:t>
            </a:r>
            <a:r>
              <a:rPr lang="en-IE" dirty="0"/>
              <a:t> </a:t>
            </a:r>
            <a:r>
              <a:rPr lang="en-IE" dirty="0" err="1"/>
              <a:t>complementario</a:t>
            </a:r>
            <a:endParaRPr lang="en-IE" dirty="0"/>
          </a:p>
          <a:p>
            <a:endParaRPr lang="en-IE" dirty="0"/>
          </a:p>
          <a:p>
            <a:endParaRPr lang="en-IE" dirty="0"/>
          </a:p>
          <a:p>
            <a:r>
              <a:rPr lang="en-IE" dirty="0">
                <a:hlinkClick r:id="rId5"/>
              </a:rPr>
              <a:t>https://www.youtube.com/watch?v=9esynXwZy9E</a:t>
            </a:r>
            <a:r>
              <a:rPr lang="en-IE" dirty="0"/>
              <a:t>  video </a:t>
            </a:r>
            <a:r>
              <a:rPr lang="en-IE" dirty="0" err="1"/>
              <a:t>dilemas</a:t>
            </a:r>
            <a:r>
              <a:rPr lang="en-IE" dirty="0"/>
              <a:t> </a:t>
            </a:r>
            <a:r>
              <a:rPr lang="en-IE" dirty="0" err="1"/>
              <a:t>morales</a:t>
            </a:r>
            <a:endParaRPr lang="en-IE" dirty="0"/>
          </a:p>
          <a:p>
            <a:endParaRPr lang="en-IE" dirty="0"/>
          </a:p>
          <a:p>
            <a:r>
              <a:rPr lang="en-IE" dirty="0">
                <a:hlinkClick r:id="rId6"/>
              </a:rPr>
              <a:t>http://liceo1.k12.cl/icore/viewcore/183294</a:t>
            </a:r>
            <a:r>
              <a:rPr lang="en-IE" dirty="0"/>
              <a:t>  </a:t>
            </a:r>
            <a:r>
              <a:rPr lang="en-IE" dirty="0" err="1"/>
              <a:t>libro</a:t>
            </a:r>
            <a:r>
              <a:rPr lang="en-IE" dirty="0"/>
              <a:t> “</a:t>
            </a:r>
            <a:r>
              <a:rPr lang="en-IE"/>
              <a:t>confrontar</a:t>
            </a:r>
            <a:r>
              <a:rPr lang="en-IE" dirty="0"/>
              <a:t> el </a:t>
            </a:r>
            <a:r>
              <a:rPr lang="en-IE" dirty="0" err="1"/>
              <a:t>mañana</a:t>
            </a:r>
            <a:r>
              <a:rPr lang="en-IE" dirty="0"/>
              <a:t>” para IV medio</a:t>
            </a:r>
          </a:p>
        </p:txBody>
      </p:sp>
      <p:pic>
        <p:nvPicPr>
          <p:cNvPr id="4" name="Recorded Sound">
            <a:hlinkClick r:id="" action="ppaction://media"/>
            <a:extLst>
              <a:ext uri="{FF2B5EF4-FFF2-40B4-BE49-F238E27FC236}">
                <a16:creationId xmlns:a16="http://schemas.microsoft.com/office/drawing/2014/main" xmlns="" id="{E440F4A6-AB04-4FCE-AFAC-E77831804A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79119" y="824706"/>
            <a:ext cx="406400" cy="406400"/>
          </a:xfrm>
          <a:prstGeom prst="rect">
            <a:avLst/>
          </a:prstGeom>
        </p:spPr>
      </p:pic>
    </p:spTree>
    <p:extLst>
      <p:ext uri="{BB962C8B-B14F-4D97-AF65-F5344CB8AC3E}">
        <p14:creationId xmlns:p14="http://schemas.microsoft.com/office/powerpoint/2010/main" val="52947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68352788-EF72-472F-9134-43FD5E43C096}"/>
              </a:ext>
            </a:extLst>
          </p:cNvPr>
          <p:cNvSpPr txBox="1">
            <a:spLocks/>
          </p:cNvSpPr>
          <p:nvPr/>
        </p:nvSpPr>
        <p:spPr>
          <a:xfrm>
            <a:off x="1524000" y="794084"/>
            <a:ext cx="9144000" cy="54050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4000" b="1" dirty="0">
                <a:latin typeface="+mn-lt"/>
              </a:rPr>
              <a:t>FILOSOFÍA IV MEDIO </a:t>
            </a:r>
            <a:r>
              <a:rPr lang="es-MX" sz="2700" b="1" dirty="0">
                <a:latin typeface="+mn-lt"/>
              </a:rPr>
              <a:t>(DPTO. FILOSOFÍA L-1  2020)</a:t>
            </a:r>
            <a:endParaRPr lang="es-CL" sz="2700" b="1" dirty="0">
              <a:latin typeface="+mn-lt"/>
            </a:endParaRPr>
          </a:p>
        </p:txBody>
      </p:sp>
      <p:pic>
        <p:nvPicPr>
          <p:cNvPr id="5" name="Picture 2" descr="Liceo n.º 1 Javiera Carrera - Wikipedia, la enciclopedia libre">
            <a:extLst>
              <a:ext uri="{FF2B5EF4-FFF2-40B4-BE49-F238E27FC236}">
                <a16:creationId xmlns:a16="http://schemas.microsoft.com/office/drawing/2014/main" xmlns="" id="{0D065657-8BC3-40DE-97B4-B05201794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436" y="784892"/>
            <a:ext cx="517358" cy="5496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067474A7-3902-4EDF-BD9F-C7C895F83DCC}"/>
              </a:ext>
            </a:extLst>
          </p:cNvPr>
          <p:cNvSpPr/>
          <p:nvPr/>
        </p:nvSpPr>
        <p:spPr>
          <a:xfrm>
            <a:off x="927233" y="1343779"/>
            <a:ext cx="9265100" cy="545727"/>
          </a:xfrm>
          <a:prstGeom prst="rect">
            <a:avLst/>
          </a:prstGeom>
        </p:spPr>
        <p:txBody>
          <a:bodyPr wrap="none">
            <a:spAutoFit/>
          </a:bodyPr>
          <a:lstStyle/>
          <a:p>
            <a:pPr marL="342900" lvl="0" indent="-342900" algn="just">
              <a:lnSpc>
                <a:spcPct val="115000"/>
              </a:lnSpc>
              <a:spcAft>
                <a:spcPts val="0"/>
              </a:spcAft>
              <a:buFont typeface="Symbol" panose="05050102010706020507" pitchFamily="18" charset="2"/>
              <a:buChar char=""/>
              <a:tabLst>
                <a:tab pos="2418080" algn="l"/>
              </a:tabLst>
            </a:pPr>
            <a:r>
              <a:rPr lang="es-CL" sz="2800" dirty="0">
                <a:latin typeface="Arial" panose="020B0604020202020204" pitchFamily="34" charset="0"/>
                <a:ea typeface="Calibri" panose="020F0502020204030204" pitchFamily="34" charset="0"/>
                <a:cs typeface="Arial" panose="020B0604020202020204" pitchFamily="34" charset="0"/>
              </a:rPr>
              <a:t>TEMA 1: Normas sociales/culturales y normas morales</a:t>
            </a:r>
            <a:endParaRPr lang="en-IE" sz="2800" b="1"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5992DFAE-F7F7-4AB9-9B67-1D57ABF8E9E4}"/>
              </a:ext>
            </a:extLst>
          </p:cNvPr>
          <p:cNvSpPr txBox="1"/>
          <p:nvPr/>
        </p:nvSpPr>
        <p:spPr>
          <a:xfrm>
            <a:off x="339047" y="2321960"/>
            <a:ext cx="11548153" cy="3970318"/>
          </a:xfrm>
          <a:prstGeom prst="rect">
            <a:avLst/>
          </a:prstGeom>
          <a:noFill/>
        </p:spPr>
        <p:txBody>
          <a:bodyPr wrap="square" rtlCol="0">
            <a:spAutoFit/>
          </a:bodyPr>
          <a:lstStyle/>
          <a:p>
            <a:r>
              <a:rPr lang="es-ES" sz="2400" u="sng" dirty="0"/>
              <a:t>Normas sociales y/o culturales: </a:t>
            </a:r>
            <a:r>
              <a:rPr lang="es-ES" sz="2400" dirty="0"/>
              <a:t>son reglas que habitualmente no están escritas ni </a:t>
            </a:r>
          </a:p>
          <a:p>
            <a:r>
              <a:rPr lang="es-ES" sz="2400" dirty="0"/>
              <a:t>se enuncian explícitamente y sin embargo rigen el comportamiento dentro de una sociedad. Pueden variar en el tiempo y ser distintas dependiendo de la cultura en la cual están insertas. Por ejemplo, saludar con una reverencia es algo típico de Japón.</a:t>
            </a:r>
          </a:p>
          <a:p>
            <a:endParaRPr lang="es-ES" sz="2400" dirty="0"/>
          </a:p>
          <a:p>
            <a:r>
              <a:rPr lang="es-ES" sz="2400" dirty="0"/>
              <a:t>El incumplimiento de las normas sociales no tiene como consecuencia una sanción específica, sin embargo, desviarse de la norma social sí puede tener consecuencias de todo tipo: perder amistades, posibilidades de empleo y enfrentar otro tipo de consecuencias negativas.</a:t>
            </a:r>
            <a:r>
              <a:rPr lang="es-ES" dirty="0"/>
              <a:t/>
            </a:r>
            <a:br>
              <a:rPr lang="es-ES" dirty="0"/>
            </a:br>
            <a:r>
              <a:rPr lang="es-ES" dirty="0"/>
              <a:t/>
            </a:r>
            <a:br>
              <a:rPr lang="es-ES" dirty="0"/>
            </a:br>
            <a:endParaRPr lang="en-IE" dirty="0"/>
          </a:p>
        </p:txBody>
      </p:sp>
      <p:pic>
        <p:nvPicPr>
          <p:cNvPr id="9" name="Graphic 8" descr="Dance">
            <a:extLst>
              <a:ext uri="{FF2B5EF4-FFF2-40B4-BE49-F238E27FC236}">
                <a16:creationId xmlns:a16="http://schemas.microsoft.com/office/drawing/2014/main" xmlns="" id="{03841BFC-68F4-43D2-80C0-3E88760E55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27168" y="5377878"/>
            <a:ext cx="914400" cy="914400"/>
          </a:xfrm>
          <a:prstGeom prst="rect">
            <a:avLst/>
          </a:prstGeom>
        </p:spPr>
      </p:pic>
      <p:pic>
        <p:nvPicPr>
          <p:cNvPr id="11" name="Graphic 10" descr="Wave Gesture">
            <a:extLst>
              <a:ext uri="{FF2B5EF4-FFF2-40B4-BE49-F238E27FC236}">
                <a16:creationId xmlns:a16="http://schemas.microsoft.com/office/drawing/2014/main" xmlns="" id="{620F5EA3-56D2-4D2E-BC93-D32DE2B4A1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590890" y="5377878"/>
            <a:ext cx="914400" cy="914400"/>
          </a:xfrm>
          <a:prstGeom prst="rect">
            <a:avLst/>
          </a:prstGeom>
        </p:spPr>
      </p:pic>
      <p:pic>
        <p:nvPicPr>
          <p:cNvPr id="13" name="Graphic 12" descr="Marketing">
            <a:extLst>
              <a:ext uri="{FF2B5EF4-FFF2-40B4-BE49-F238E27FC236}">
                <a16:creationId xmlns:a16="http://schemas.microsoft.com/office/drawing/2014/main" xmlns="" id="{7EAA5D51-47FE-4A53-8BC7-97E5897533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8998449" y="5377878"/>
            <a:ext cx="914400" cy="914400"/>
          </a:xfrm>
          <a:prstGeom prst="rect">
            <a:avLst/>
          </a:prstGeom>
        </p:spPr>
      </p:pic>
      <p:pic>
        <p:nvPicPr>
          <p:cNvPr id="2" name="Recorded Sound">
            <a:hlinkClick r:id="" action="ppaction://media"/>
            <a:extLst>
              <a:ext uri="{FF2B5EF4-FFF2-40B4-BE49-F238E27FC236}">
                <a16:creationId xmlns:a16="http://schemas.microsoft.com/office/drawing/2014/main" xmlns="" id="{4AD622AD-2ABD-4F2E-A2E8-183ED74BB83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464800" y="1563839"/>
            <a:ext cx="406400" cy="406400"/>
          </a:xfrm>
          <a:prstGeom prst="rect">
            <a:avLst/>
          </a:prstGeom>
        </p:spPr>
      </p:pic>
    </p:spTree>
    <p:extLst>
      <p:ext uri="{BB962C8B-B14F-4D97-AF65-F5344CB8AC3E}">
        <p14:creationId xmlns:p14="http://schemas.microsoft.com/office/powerpoint/2010/main" val="50147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8896E0E-7F99-4322-B8DA-9F5B9FA65EB0}"/>
              </a:ext>
            </a:extLst>
          </p:cNvPr>
          <p:cNvSpPr txBox="1"/>
          <p:nvPr/>
        </p:nvSpPr>
        <p:spPr>
          <a:xfrm>
            <a:off x="209325" y="1000868"/>
            <a:ext cx="11608961" cy="4524315"/>
          </a:xfrm>
          <a:prstGeom prst="rect">
            <a:avLst/>
          </a:prstGeom>
          <a:noFill/>
        </p:spPr>
        <p:txBody>
          <a:bodyPr wrap="square" rtlCol="0">
            <a:spAutoFit/>
          </a:bodyPr>
          <a:lstStyle/>
          <a:p>
            <a:r>
              <a:rPr lang="es-ES" sz="2400" u="sng" dirty="0"/>
              <a:t>Normas morales:</a:t>
            </a:r>
          </a:p>
          <a:p>
            <a:endParaRPr lang="es-ES" sz="2400" u="sng" dirty="0"/>
          </a:p>
          <a:p>
            <a:r>
              <a:rPr lang="es-ES" sz="2400" dirty="0"/>
              <a:t>Las normas morales son los conceptos que los individuos tienen para distinguir el bien del mal con respecto a los valores éticos. </a:t>
            </a:r>
            <a:endParaRPr lang="es-ES" sz="2400" u="sng" dirty="0"/>
          </a:p>
          <a:p>
            <a:pPr fontAlgn="t"/>
            <a:r>
              <a:rPr lang="es-ES" sz="2400" dirty="0"/>
              <a:t>Las normas morales pueden ser definidas individualmente, pero en el mayor de los casos son definidas por la sociedad. Algunas de estas normas morales son formalizadas por el sistema jurídico como norma jurídica, ya que se considera un comportamiento que beneficia o perjudica a los ciudadanos de una sociedad. En este caso, incumplir con una norma moral implicaría una sanción penal (por ejemplo, es “ilegal” robar, el que roba le está haciendo un mal a su víctima, por ende hay una sanción penal en este caso. Es importante señalar que no todas las normas morales son normas legales)</a:t>
            </a:r>
          </a:p>
          <a:p>
            <a:pPr fontAlgn="t"/>
            <a:endParaRPr lang="es-ES" sz="2400" dirty="0"/>
          </a:p>
        </p:txBody>
      </p:sp>
      <p:pic>
        <p:nvPicPr>
          <p:cNvPr id="7" name="Graphic 6" descr="Angel face outline">
            <a:extLst>
              <a:ext uri="{FF2B5EF4-FFF2-40B4-BE49-F238E27FC236}">
                <a16:creationId xmlns:a16="http://schemas.microsoft.com/office/drawing/2014/main" xmlns="" id="{20B33177-1907-4EEA-9724-8C4E58CC4C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234701" y="5067983"/>
            <a:ext cx="914400" cy="914400"/>
          </a:xfrm>
          <a:prstGeom prst="rect">
            <a:avLst/>
          </a:prstGeom>
        </p:spPr>
      </p:pic>
      <p:pic>
        <p:nvPicPr>
          <p:cNvPr id="9" name="Graphic 8" descr="Hero Female">
            <a:extLst>
              <a:ext uri="{FF2B5EF4-FFF2-40B4-BE49-F238E27FC236}">
                <a16:creationId xmlns:a16="http://schemas.microsoft.com/office/drawing/2014/main" xmlns="" id="{7A8E0A6A-A8EE-4EAB-9A88-4645D38B2D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601164" y="5067983"/>
            <a:ext cx="914400" cy="914400"/>
          </a:xfrm>
          <a:prstGeom prst="rect">
            <a:avLst/>
          </a:prstGeom>
        </p:spPr>
      </p:pic>
      <p:pic>
        <p:nvPicPr>
          <p:cNvPr id="11" name="Graphic 10" descr="Connections">
            <a:extLst>
              <a:ext uri="{FF2B5EF4-FFF2-40B4-BE49-F238E27FC236}">
                <a16:creationId xmlns:a16="http://schemas.microsoft.com/office/drawing/2014/main" xmlns="" id="{DB513D1F-CF37-4182-892C-D9F72F162A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252525" y="5067983"/>
            <a:ext cx="914400" cy="914400"/>
          </a:xfrm>
          <a:prstGeom prst="rect">
            <a:avLst/>
          </a:prstGeom>
        </p:spPr>
      </p:pic>
      <p:pic>
        <p:nvPicPr>
          <p:cNvPr id="3" name="Recorded Sound">
            <a:hlinkClick r:id="" action="ppaction://media"/>
            <a:extLst>
              <a:ext uri="{FF2B5EF4-FFF2-40B4-BE49-F238E27FC236}">
                <a16:creationId xmlns:a16="http://schemas.microsoft.com/office/drawing/2014/main" xmlns="" id="{7ACF2807-7D65-44C6-8A2B-77A7926385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355083" y="1000868"/>
            <a:ext cx="406400" cy="406400"/>
          </a:xfrm>
          <a:prstGeom prst="rect">
            <a:avLst/>
          </a:prstGeom>
        </p:spPr>
      </p:pic>
    </p:spTree>
    <p:extLst>
      <p:ext uri="{BB962C8B-B14F-4D97-AF65-F5344CB8AC3E}">
        <p14:creationId xmlns:p14="http://schemas.microsoft.com/office/powerpoint/2010/main" val="207687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8FC3ECB-83CE-454B-886A-CC0E8CE04E6F}"/>
              </a:ext>
            </a:extLst>
          </p:cNvPr>
          <p:cNvSpPr/>
          <p:nvPr/>
        </p:nvSpPr>
        <p:spPr>
          <a:xfrm>
            <a:off x="565079" y="1105287"/>
            <a:ext cx="11054993" cy="4154984"/>
          </a:xfrm>
          <a:prstGeom prst="rect">
            <a:avLst/>
          </a:prstGeom>
        </p:spPr>
        <p:txBody>
          <a:bodyPr wrap="square">
            <a:spAutoFit/>
          </a:bodyPr>
          <a:lstStyle/>
          <a:p>
            <a:pPr fontAlgn="t"/>
            <a:r>
              <a:rPr lang="es-ES" sz="2400" u="sng" dirty="0"/>
              <a:t>Similitudes y diferencias entre normas sociales/culturales y  normas morales:</a:t>
            </a:r>
          </a:p>
          <a:p>
            <a:pPr fontAlgn="t"/>
            <a:endParaRPr lang="es-ES" sz="2400" dirty="0"/>
          </a:p>
          <a:p>
            <a:pPr fontAlgn="t"/>
            <a:r>
              <a:rPr lang="es-ES" sz="2400" dirty="0"/>
              <a:t>Básicamente, ambos tipos de normas tienen en común el que son reglas de comportamiento para los individuos que viven en sociedad. </a:t>
            </a:r>
          </a:p>
          <a:p>
            <a:pPr fontAlgn="t"/>
            <a:r>
              <a:rPr lang="es-ES" sz="2400" dirty="0"/>
              <a:t>Su principal diferencia radica en el “ daño” que tendría su incumplimiento:  al incumplir una norma social/cultural simplemente estaríamos siendo “maleducados”, descorteses etc., pero no estamos realmente haciendo un daño al otro, como sucede en el caso del incumplimiento de una norma moral. Por eso, al dañar a otro estaríamos haciéndole un mal, estamos pasando a llevar una norma moral. Las normas morales tienen asociados los conceptos de bien y mal, no así en el caso de las normas sociales/culturales.</a:t>
            </a:r>
          </a:p>
          <a:p>
            <a:r>
              <a:rPr lang="en-IE" sz="2400" dirty="0"/>
              <a:t>.</a:t>
            </a:r>
          </a:p>
        </p:txBody>
      </p:sp>
      <p:pic>
        <p:nvPicPr>
          <p:cNvPr id="6" name="Graphic 5" descr="Books">
            <a:extLst>
              <a:ext uri="{FF2B5EF4-FFF2-40B4-BE49-F238E27FC236}">
                <a16:creationId xmlns:a16="http://schemas.microsoft.com/office/drawing/2014/main" xmlns="" id="{F20D8614-A407-4B33-895A-E24ABA343D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698714" y="5260271"/>
            <a:ext cx="914400" cy="914400"/>
          </a:xfrm>
          <a:prstGeom prst="rect">
            <a:avLst/>
          </a:prstGeom>
        </p:spPr>
      </p:pic>
      <p:pic>
        <p:nvPicPr>
          <p:cNvPr id="8" name="Graphic 7" descr="Clipboard">
            <a:extLst>
              <a:ext uri="{FF2B5EF4-FFF2-40B4-BE49-F238E27FC236}">
                <a16:creationId xmlns:a16="http://schemas.microsoft.com/office/drawing/2014/main" xmlns="" id="{36C7A3ED-1328-4D94-A452-8373424434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988121" y="5129373"/>
            <a:ext cx="914400" cy="914400"/>
          </a:xfrm>
          <a:prstGeom prst="rect">
            <a:avLst/>
          </a:prstGeom>
        </p:spPr>
      </p:pic>
      <p:pic>
        <p:nvPicPr>
          <p:cNvPr id="10" name="Graphic 9" descr="Classroom">
            <a:extLst>
              <a:ext uri="{FF2B5EF4-FFF2-40B4-BE49-F238E27FC236}">
                <a16:creationId xmlns:a16="http://schemas.microsoft.com/office/drawing/2014/main" xmlns="" id="{7D1627A1-7C9C-44F7-96D2-3963E0BAD0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405955" y="5129373"/>
            <a:ext cx="914400" cy="914400"/>
          </a:xfrm>
          <a:prstGeom prst="rect">
            <a:avLst/>
          </a:prstGeom>
        </p:spPr>
      </p:pic>
      <p:pic>
        <p:nvPicPr>
          <p:cNvPr id="2" name="Recorded Sound">
            <a:hlinkClick r:id="" action="ppaction://media"/>
            <a:extLst>
              <a:ext uri="{FF2B5EF4-FFF2-40B4-BE49-F238E27FC236}">
                <a16:creationId xmlns:a16="http://schemas.microsoft.com/office/drawing/2014/main" xmlns="" id="{DDB8CFC2-A6F9-4CD0-AFFC-1B068F53C16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75074" y="1105287"/>
            <a:ext cx="406400" cy="406400"/>
          </a:xfrm>
          <a:prstGeom prst="rect">
            <a:avLst/>
          </a:prstGeom>
        </p:spPr>
      </p:pic>
    </p:spTree>
    <p:extLst>
      <p:ext uri="{BB962C8B-B14F-4D97-AF65-F5344CB8AC3E}">
        <p14:creationId xmlns:p14="http://schemas.microsoft.com/office/powerpoint/2010/main" val="7611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349321" y="1893499"/>
            <a:ext cx="11435137" cy="4188830"/>
          </a:xfrm>
        </p:spPr>
        <p:txBody>
          <a:bodyPr>
            <a:normAutofit fontScale="92500" lnSpcReduction="10000"/>
          </a:bodyPr>
          <a:lstStyle/>
          <a:p>
            <a:r>
              <a:rPr lang="es-CL" sz="2800" b="1" u="sng" dirty="0"/>
              <a:t>¿Qué es un dilema moral?</a:t>
            </a:r>
          </a:p>
          <a:p>
            <a:pPr algn="just"/>
            <a:endParaRPr lang="es-CL" dirty="0"/>
          </a:p>
          <a:p>
            <a:pPr algn="just"/>
            <a:r>
              <a:rPr lang="es-CL" dirty="0"/>
              <a:t>Un dilema moral es una situación problemática que presenta un conflicto de valores. Tienen varias soluciones posibles que entran en conflicto unas con otras. Esta dificultad, obliga a un razonamiento moral sobre los valores que están en juego, exigiendo una reflexión sobre el grado de importancia que damos a nuestros valores. </a:t>
            </a:r>
          </a:p>
          <a:p>
            <a:pPr algn="just"/>
            <a:r>
              <a:rPr lang="es-CL" b="1" dirty="0"/>
              <a:t>Ejemplos de dilemas morales:</a:t>
            </a:r>
          </a:p>
          <a:p>
            <a:pPr algn="l"/>
            <a:r>
              <a:rPr lang="es-CL" dirty="0"/>
              <a:t>-Acabas de ver al novio de tu amiga siendo infiel justo en el día de su matrimonio ¿Le contarías a </a:t>
            </a:r>
            <a:r>
              <a:rPr lang="x-none" dirty="0"/>
              <a:t>tu amiga?</a:t>
            </a:r>
          </a:p>
          <a:p>
            <a:pPr algn="l"/>
            <a:r>
              <a:rPr lang="x-none" dirty="0"/>
              <a:t>Alguien de tu curso filtró las respuestas correctas para una prueba y el profesor se enteró. Éste señaló que haría otra prueba el doble de difícil si no se sabe quién filtró la información. Tu sabes quién fue, ¿lo delatas?</a:t>
            </a:r>
            <a:endParaRPr lang="en-IE" dirty="0"/>
          </a:p>
        </p:txBody>
      </p:sp>
      <p:pic>
        <p:nvPicPr>
          <p:cNvPr id="4" name="Picture 2" descr="Liceo n.º 1 Javiera Carrera - Wikipedia, la enciclopedia libre">
            <a:extLst>
              <a:ext uri="{FF2B5EF4-FFF2-40B4-BE49-F238E27FC236}">
                <a16:creationId xmlns:a16="http://schemas.microsoft.com/office/drawing/2014/main" xmlns="" id="{088AA931-08AB-49C1-97BB-8EA69F603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439" y="756637"/>
            <a:ext cx="543951" cy="5779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AFE35AAE-2B03-43AA-9CF1-E70FCFE48F69}"/>
              </a:ext>
            </a:extLst>
          </p:cNvPr>
          <p:cNvSpPr/>
          <p:nvPr/>
        </p:nvSpPr>
        <p:spPr>
          <a:xfrm>
            <a:off x="1576439" y="1343779"/>
            <a:ext cx="7966668" cy="545727"/>
          </a:xfrm>
          <a:prstGeom prst="rect">
            <a:avLst/>
          </a:prstGeom>
        </p:spPr>
        <p:txBody>
          <a:bodyPr wrap="none">
            <a:spAutoFit/>
          </a:bodyPr>
          <a:lstStyle/>
          <a:p>
            <a:pPr marL="342900" lvl="0" indent="-342900" algn="just">
              <a:lnSpc>
                <a:spcPct val="115000"/>
              </a:lnSpc>
              <a:spcAft>
                <a:spcPts val="0"/>
              </a:spcAft>
              <a:buFont typeface="Symbol" panose="05050102010706020507" pitchFamily="18" charset="2"/>
              <a:buChar char=""/>
              <a:tabLst>
                <a:tab pos="2418080" algn="l"/>
              </a:tabLst>
            </a:pPr>
            <a:r>
              <a:rPr lang="es-CL" sz="2800" dirty="0">
                <a:latin typeface="Arial" panose="020B0604020202020204" pitchFamily="34" charset="0"/>
                <a:ea typeface="Calibri" panose="020F0502020204030204" pitchFamily="34" charset="0"/>
                <a:cs typeface="Arial" panose="020B0604020202020204" pitchFamily="34" charset="0"/>
              </a:rPr>
              <a:t>TEMA 2: Dilemas morales en la vida cotidiana </a:t>
            </a:r>
            <a:endParaRPr lang="en-IE" sz="2800" b="1" dirty="0">
              <a:latin typeface="Arial" panose="020B0604020202020204" pitchFamily="34" charset="0"/>
              <a:ea typeface="Calibri" panose="020F0502020204030204" pitchFamily="34" charset="0"/>
              <a:cs typeface="Arial" panose="020B0604020202020204" pitchFamily="34" charset="0"/>
            </a:endParaRPr>
          </a:p>
        </p:txBody>
      </p:sp>
      <p:pic>
        <p:nvPicPr>
          <p:cNvPr id="7" name="Graphic 6" descr="Classroom">
            <a:extLst>
              <a:ext uri="{FF2B5EF4-FFF2-40B4-BE49-F238E27FC236}">
                <a16:creationId xmlns:a16="http://schemas.microsoft.com/office/drawing/2014/main" xmlns="" id="{BAA2D263-B73E-422D-BA31-786E1B1921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146177" y="1454008"/>
            <a:ext cx="1248096" cy="1248096"/>
          </a:xfrm>
          <a:prstGeom prst="rect">
            <a:avLst/>
          </a:prstGeom>
        </p:spPr>
      </p:pic>
      <p:sp>
        <p:nvSpPr>
          <p:cNvPr id="10" name="Título 1">
            <a:extLst>
              <a:ext uri="{FF2B5EF4-FFF2-40B4-BE49-F238E27FC236}">
                <a16:creationId xmlns:a16="http://schemas.microsoft.com/office/drawing/2014/main" xmlns="" id="{FC4C72F8-3AAC-4CD7-A553-0C9A50A60620}"/>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IV MEDIO </a:t>
            </a:r>
            <a:r>
              <a:rPr lang="es-MX" sz="2700" b="1" dirty="0">
                <a:latin typeface="+mn-lt"/>
              </a:rPr>
              <a:t>(DPTO. FILOSOFÍA L-1  2020)</a:t>
            </a:r>
            <a:endParaRPr lang="es-CL" sz="2700" b="1" dirty="0">
              <a:latin typeface="+mn-lt"/>
            </a:endParaRPr>
          </a:p>
        </p:txBody>
      </p:sp>
      <p:pic>
        <p:nvPicPr>
          <p:cNvPr id="2" name="Recorded Sound">
            <a:hlinkClick r:id="" action="ppaction://media"/>
            <a:extLst>
              <a:ext uri="{FF2B5EF4-FFF2-40B4-BE49-F238E27FC236}">
                <a16:creationId xmlns:a16="http://schemas.microsoft.com/office/drawing/2014/main" xmlns="" id="{B79F40B4-5069-4447-B909-426A7C6B05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30516" y="2018903"/>
            <a:ext cx="406400" cy="406400"/>
          </a:xfrm>
          <a:prstGeom prst="rect">
            <a:avLst/>
          </a:prstGeom>
        </p:spPr>
      </p:pic>
    </p:spTree>
    <p:extLst>
      <p:ext uri="{BB962C8B-B14F-4D97-AF65-F5344CB8AC3E}">
        <p14:creationId xmlns:p14="http://schemas.microsoft.com/office/powerpoint/2010/main" val="203005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903900" y="924674"/>
            <a:ext cx="10623704" cy="4685016"/>
          </a:xfrm>
        </p:spPr>
        <p:txBody>
          <a:bodyPr>
            <a:normAutofit/>
          </a:bodyPr>
          <a:lstStyle/>
          <a:p>
            <a:pPr algn="just"/>
            <a:endParaRPr lang="es-CL" sz="3600" b="1" dirty="0"/>
          </a:p>
          <a:p>
            <a:pPr algn="just"/>
            <a:r>
              <a:rPr lang="es-CL" b="1" dirty="0">
                <a:latin typeface="Arial" panose="020B0604020202020204" pitchFamily="34" charset="0"/>
                <a:ea typeface="Calibri" panose="020F0502020204030204" pitchFamily="34" charset="0"/>
                <a:cs typeface="Arial" panose="020B0604020202020204" pitchFamily="34" charset="0"/>
              </a:rPr>
              <a:t>Clases de dilemas</a:t>
            </a:r>
          </a:p>
          <a:p>
            <a:pPr algn="just"/>
            <a:endParaRPr lang="en-IE" b="1" dirty="0">
              <a:latin typeface="Arial" panose="020B0604020202020204" pitchFamily="34" charset="0"/>
              <a:ea typeface="Calibri" panose="020F0502020204030204" pitchFamily="34" charset="0"/>
              <a:cs typeface="Arial" panose="020B0604020202020204" pitchFamily="34" charset="0"/>
            </a:endParaRPr>
          </a:p>
          <a:p>
            <a:pPr algn="just"/>
            <a:r>
              <a:rPr lang="es-CL" u="sng" dirty="0"/>
              <a:t>Dilema de Análisis: </a:t>
            </a:r>
            <a:r>
              <a:rPr lang="es-CL" dirty="0"/>
              <a:t>Es aquel dilema en el que el protagonista de la situación ya ha tomado una decisión y ejecutado una conducta, y se trata de que el observador emita juicios de valor sobre esa solución que se le ha dado al caso. Son, pues, dilemas cerrados. </a:t>
            </a:r>
          </a:p>
          <a:p>
            <a:pPr algn="just"/>
            <a:r>
              <a:rPr lang="es-CL" u="sng" dirty="0"/>
              <a:t>Dilema de Solución</a:t>
            </a:r>
            <a:r>
              <a:rPr lang="es-CL" dirty="0"/>
              <a:t>: El problema se plantea abierto, es decir, que se limita a exponer el caso y sus circunstancias, pero sin presentar una solución concreta, para que el participante u observador sea el que tome la decisión sobre el curso de acción más correcto a su entender.</a:t>
            </a:r>
          </a:p>
          <a:p>
            <a:pPr algn="just"/>
            <a:endParaRPr lang="es-CL" sz="3600" b="1" dirty="0"/>
          </a:p>
          <a:p>
            <a:pPr algn="just"/>
            <a:endParaRPr lang="es-CL" sz="3600" b="1" dirty="0"/>
          </a:p>
        </p:txBody>
      </p:sp>
      <p:pic>
        <p:nvPicPr>
          <p:cNvPr id="4" name="Picture 2" descr="Liceo n.º 1 Javiera Carrera - Wikipedia, la enciclopedia libre">
            <a:extLst>
              <a:ext uri="{FF2B5EF4-FFF2-40B4-BE49-F238E27FC236}">
                <a16:creationId xmlns:a16="http://schemas.microsoft.com/office/drawing/2014/main" xmlns="" id="{088AA931-08AB-49C1-97BB-8EA69F603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924" y="486386"/>
            <a:ext cx="543951" cy="577948"/>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Brainstorm">
            <a:extLst>
              <a:ext uri="{FF2B5EF4-FFF2-40B4-BE49-F238E27FC236}">
                <a16:creationId xmlns:a16="http://schemas.microsoft.com/office/drawing/2014/main" xmlns="" id="{D4B7CF0A-B6B6-4BBD-B0C6-4C27D5926E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529190" y="1149649"/>
            <a:ext cx="1090773" cy="1090773"/>
          </a:xfrm>
          <a:prstGeom prst="rect">
            <a:avLst/>
          </a:prstGeom>
        </p:spPr>
      </p:pic>
      <p:pic>
        <p:nvPicPr>
          <p:cNvPr id="12" name="Graphic 11" descr="Gears">
            <a:extLst>
              <a:ext uri="{FF2B5EF4-FFF2-40B4-BE49-F238E27FC236}">
                <a16:creationId xmlns:a16="http://schemas.microsoft.com/office/drawing/2014/main" xmlns="" id="{ACC9C680-4EB6-4E62-B980-479F5E903F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758552" y="1248310"/>
            <a:ext cx="914400" cy="914400"/>
          </a:xfrm>
          <a:prstGeom prst="rect">
            <a:avLst/>
          </a:prstGeom>
        </p:spPr>
      </p:pic>
      <p:pic>
        <p:nvPicPr>
          <p:cNvPr id="14" name="Graphic 13" descr="Angel face outline">
            <a:extLst>
              <a:ext uri="{FF2B5EF4-FFF2-40B4-BE49-F238E27FC236}">
                <a16:creationId xmlns:a16="http://schemas.microsoft.com/office/drawing/2014/main" xmlns="" id="{716C3819-ED72-4F34-8E0B-D8284EE371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230251" y="5176094"/>
            <a:ext cx="914400" cy="914400"/>
          </a:xfrm>
          <a:prstGeom prst="rect">
            <a:avLst/>
          </a:prstGeom>
        </p:spPr>
      </p:pic>
      <p:pic>
        <p:nvPicPr>
          <p:cNvPr id="16" name="Graphic 15" descr="Devil face outline">
            <a:extLst>
              <a:ext uri="{FF2B5EF4-FFF2-40B4-BE49-F238E27FC236}">
                <a16:creationId xmlns:a16="http://schemas.microsoft.com/office/drawing/2014/main" xmlns="" id="{2B60094F-C948-4B29-87FD-A9351A2753D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7416627" y="5176094"/>
            <a:ext cx="914400" cy="914400"/>
          </a:xfrm>
          <a:prstGeom prst="rect">
            <a:avLst/>
          </a:prstGeom>
        </p:spPr>
      </p:pic>
      <p:pic>
        <p:nvPicPr>
          <p:cNvPr id="2" name="Recorded Sound">
            <a:hlinkClick r:id="" action="ppaction://media"/>
            <a:extLst>
              <a:ext uri="{FF2B5EF4-FFF2-40B4-BE49-F238E27FC236}">
                <a16:creationId xmlns:a16="http://schemas.microsoft.com/office/drawing/2014/main" xmlns="" id="{E1D14959-082C-423D-9392-1D101D6BD39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053496" y="1502310"/>
            <a:ext cx="406400" cy="406400"/>
          </a:xfrm>
          <a:prstGeom prst="rect">
            <a:avLst/>
          </a:prstGeom>
        </p:spPr>
      </p:pic>
    </p:spTree>
    <p:extLst>
      <p:ext uri="{BB962C8B-B14F-4D97-AF65-F5344CB8AC3E}">
        <p14:creationId xmlns:p14="http://schemas.microsoft.com/office/powerpoint/2010/main" val="248988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1006642" y="1334585"/>
            <a:ext cx="10178716" cy="4188830"/>
          </a:xfrm>
        </p:spPr>
        <p:txBody>
          <a:bodyPr/>
          <a:lstStyle/>
          <a:p>
            <a:pPr algn="just"/>
            <a:endParaRPr lang="es-CL" sz="3600" b="1" dirty="0"/>
          </a:p>
          <a:p>
            <a:pPr algn="just"/>
            <a:endParaRPr lang="es-CL" sz="3600" b="1" dirty="0"/>
          </a:p>
        </p:txBody>
      </p:sp>
      <p:sp>
        <p:nvSpPr>
          <p:cNvPr id="5" name="TextBox 4">
            <a:extLst>
              <a:ext uri="{FF2B5EF4-FFF2-40B4-BE49-F238E27FC236}">
                <a16:creationId xmlns:a16="http://schemas.microsoft.com/office/drawing/2014/main" xmlns="" id="{5DA0F5F0-C46B-40E7-8353-96B3E08B55F4}"/>
              </a:ext>
            </a:extLst>
          </p:cNvPr>
          <p:cNvSpPr txBox="1"/>
          <p:nvPr/>
        </p:nvSpPr>
        <p:spPr>
          <a:xfrm>
            <a:off x="410965" y="487025"/>
            <a:ext cx="11054993" cy="6432530"/>
          </a:xfrm>
          <a:prstGeom prst="rect">
            <a:avLst/>
          </a:prstGeom>
          <a:noFill/>
        </p:spPr>
        <p:txBody>
          <a:bodyPr wrap="square" rtlCol="0">
            <a:spAutoFit/>
          </a:bodyPr>
          <a:lstStyle/>
          <a:p>
            <a:pPr lvl="0"/>
            <a:r>
              <a:rPr lang="es-CL" sz="2800" b="1" dirty="0"/>
              <a:t>Componentes de los dilemas morales:</a:t>
            </a:r>
          </a:p>
          <a:p>
            <a:pPr lvl="0"/>
            <a:endParaRPr lang="es-CL" sz="2400" dirty="0"/>
          </a:p>
          <a:p>
            <a:r>
              <a:rPr lang="es-CL" sz="2400" dirty="0"/>
              <a:t>Tomemos el siguiente ejemplo:</a:t>
            </a:r>
            <a:r>
              <a:rPr lang="es-CL" sz="2400" b="1" dirty="0"/>
              <a:t>¿Es correcto robar para repartir el dinero entre los pobres y así ir en su ayuda?</a:t>
            </a:r>
          </a:p>
          <a:p>
            <a:pPr lvl="0"/>
            <a:endParaRPr lang="es-CL" sz="2400" dirty="0"/>
          </a:p>
          <a:p>
            <a:pPr lvl="0"/>
            <a:r>
              <a:rPr lang="es-CL" sz="2400" u="sng" dirty="0"/>
              <a:t>El objeto: </a:t>
            </a:r>
            <a:r>
              <a:rPr lang="es-CL" sz="2400" dirty="0"/>
              <a:t>es el contenido o "temática" en cuestión del cual trata el dilema moral. En el ejemplo señalado la temática es el “robo”</a:t>
            </a:r>
          </a:p>
          <a:p>
            <a:pPr lvl="0"/>
            <a:endParaRPr lang="en-IE" sz="2400" dirty="0"/>
          </a:p>
          <a:p>
            <a:pPr lvl="0"/>
            <a:r>
              <a:rPr lang="es-CL" sz="2400" u="sng" dirty="0"/>
              <a:t>Las circunstancias: </a:t>
            </a:r>
            <a:r>
              <a:rPr lang="es-CL" sz="2400" dirty="0"/>
              <a:t>son los diversos factores o modificaciones que afectan a la conducta que se juzga, influyendo en la decisión final que se adopta. Estas variables pueden atenuar o agravar la moralidad del acto. En el ejemplo señalado, las circunstancias corresponderían a la pobreza de las personas que se quiere ayudar.</a:t>
            </a:r>
          </a:p>
          <a:p>
            <a:pPr lvl="0"/>
            <a:endParaRPr lang="en-IE" sz="2400" dirty="0"/>
          </a:p>
          <a:p>
            <a:pPr lvl="0"/>
            <a:r>
              <a:rPr lang="es-CL" sz="2400" u="sng" dirty="0"/>
              <a:t>La finalidad: </a:t>
            </a:r>
            <a:r>
              <a:rPr lang="es-CL" sz="2400" dirty="0"/>
              <a:t>es la intención con que se realiza la conducta, de hacerle un “bien” o un “mal a otro. En el ejemplo señalado, la intención es ayudar a los pobres, es decir hacerles un “bien”.</a:t>
            </a:r>
          </a:p>
          <a:p>
            <a:endParaRPr lang="en-IE" sz="2400" dirty="0"/>
          </a:p>
        </p:txBody>
      </p:sp>
      <p:pic>
        <p:nvPicPr>
          <p:cNvPr id="9" name="Graphic 8" descr="Dizzy face outline">
            <a:extLst>
              <a:ext uri="{FF2B5EF4-FFF2-40B4-BE49-F238E27FC236}">
                <a16:creationId xmlns:a16="http://schemas.microsoft.com/office/drawing/2014/main" xmlns="" id="{17B9C1C6-6C39-4BBF-B790-7AEBC246D3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717587" y="429404"/>
            <a:ext cx="914400" cy="914400"/>
          </a:xfrm>
          <a:prstGeom prst="rect">
            <a:avLst/>
          </a:prstGeom>
        </p:spPr>
      </p:pic>
      <p:pic>
        <p:nvPicPr>
          <p:cNvPr id="11" name="Graphic 10" descr="Thought bubble">
            <a:extLst>
              <a:ext uri="{FF2B5EF4-FFF2-40B4-BE49-F238E27FC236}">
                <a16:creationId xmlns:a16="http://schemas.microsoft.com/office/drawing/2014/main" xmlns="" id="{27A8CEFB-8D77-44C3-92CC-054F865D8C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765551" y="197777"/>
            <a:ext cx="914400" cy="914400"/>
          </a:xfrm>
          <a:prstGeom prst="rect">
            <a:avLst/>
          </a:prstGeom>
        </p:spPr>
      </p:pic>
      <p:pic>
        <p:nvPicPr>
          <p:cNvPr id="2" name="Recorded Sound">
            <a:hlinkClick r:id="" action="ppaction://media"/>
            <a:extLst>
              <a:ext uri="{FF2B5EF4-FFF2-40B4-BE49-F238E27FC236}">
                <a16:creationId xmlns:a16="http://schemas.microsoft.com/office/drawing/2014/main" xmlns="" id="{826ADAED-9205-4DB3-BCB5-72F20F94FE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45434" y="516148"/>
            <a:ext cx="406400" cy="406400"/>
          </a:xfrm>
          <a:prstGeom prst="rect">
            <a:avLst/>
          </a:prstGeom>
        </p:spPr>
      </p:pic>
    </p:spTree>
    <p:extLst>
      <p:ext uri="{BB962C8B-B14F-4D97-AF65-F5344CB8AC3E}">
        <p14:creationId xmlns:p14="http://schemas.microsoft.com/office/powerpoint/2010/main" val="11632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C3E775C-51E9-4145-BF78-1B1542B355D8}"/>
              </a:ext>
            </a:extLst>
          </p:cNvPr>
          <p:cNvSpPr/>
          <p:nvPr/>
        </p:nvSpPr>
        <p:spPr>
          <a:xfrm>
            <a:off x="390418" y="428178"/>
            <a:ext cx="11250202" cy="6001643"/>
          </a:xfrm>
          <a:prstGeom prst="rect">
            <a:avLst/>
          </a:prstGeom>
        </p:spPr>
        <p:txBody>
          <a:bodyPr wrap="square">
            <a:spAutoFit/>
          </a:bodyPr>
          <a:lstStyle/>
          <a:p>
            <a:pPr lvl="0"/>
            <a:r>
              <a:rPr lang="es-CL" sz="2400" dirty="0"/>
              <a:t>Se considera que un acto es “moralmente correcto” cuando son buenos el objeto y la finalidad. Por ejemplo, en el dilema ya señalado:</a:t>
            </a:r>
            <a:r>
              <a:rPr lang="es-CL" sz="2400" b="1" dirty="0"/>
              <a:t> ¿Es correcto robar para repartir el dinero entre los pobres y así ir en su ayuda?</a:t>
            </a:r>
          </a:p>
          <a:p>
            <a:pPr lvl="0"/>
            <a:endParaRPr lang="es-CL" sz="2400" u="sng" dirty="0"/>
          </a:p>
          <a:p>
            <a:pPr lvl="0"/>
            <a:r>
              <a:rPr lang="es-CL" sz="2400" u="sng" dirty="0"/>
              <a:t> </a:t>
            </a:r>
            <a:r>
              <a:rPr lang="es-CL" sz="2400" b="1" u="sng" dirty="0"/>
              <a:t>Los componentes de este dilema, como ya señalamos anteriormente serían:</a:t>
            </a:r>
          </a:p>
          <a:p>
            <a:pPr lvl="0"/>
            <a:endParaRPr lang="es-CL" sz="2400" b="1" dirty="0"/>
          </a:p>
          <a:p>
            <a:pPr lvl="0"/>
            <a:r>
              <a:rPr lang="es-CL" sz="2400" dirty="0"/>
              <a:t>-Robo: correspondería al objeto del dilema</a:t>
            </a:r>
          </a:p>
          <a:p>
            <a:pPr lvl="0"/>
            <a:r>
              <a:rPr lang="es-CL" sz="2400" dirty="0"/>
              <a:t>-La pobreza: correspondería a las circunstancias</a:t>
            </a:r>
          </a:p>
          <a:p>
            <a:pPr lvl="0"/>
            <a:r>
              <a:rPr lang="es-CL" sz="2400" dirty="0"/>
              <a:t>-Ir en ayuda de los pobres: sería la finalidad</a:t>
            </a:r>
          </a:p>
          <a:p>
            <a:pPr lvl="0"/>
            <a:endParaRPr lang="es-CL" sz="2400" b="1" dirty="0"/>
          </a:p>
          <a:p>
            <a:r>
              <a:rPr lang="es-CL" sz="2400" dirty="0"/>
              <a:t>Este un acto moralmente incorrecto porque, a pesar de que la finalidad es buena (ir en ayuda de los pobres), el objeto (robo) es condenable.</a:t>
            </a:r>
          </a:p>
          <a:p>
            <a:pPr lvl="0"/>
            <a:endParaRPr lang="en-IE" sz="2400" b="1" dirty="0"/>
          </a:p>
          <a:p>
            <a:r>
              <a:rPr lang="es-CL" sz="2400" dirty="0"/>
              <a:t>Ayudar a los demás para después presumir de ser buena persona también es condenable, porque, a pesar de que el objeto (ayudar) es correcto, la intención (presumir) no es buena.    </a:t>
            </a:r>
            <a:endParaRPr lang="en-IE" sz="2400" b="1" dirty="0"/>
          </a:p>
        </p:txBody>
      </p:sp>
      <p:pic>
        <p:nvPicPr>
          <p:cNvPr id="6" name="Graphic 5" descr="Gavel">
            <a:extLst>
              <a:ext uri="{FF2B5EF4-FFF2-40B4-BE49-F238E27FC236}">
                <a16:creationId xmlns:a16="http://schemas.microsoft.com/office/drawing/2014/main" xmlns="" id="{18700730-20C6-4DA1-AE37-46B73A55FE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957353" y="2540285"/>
            <a:ext cx="1189234" cy="1189234"/>
          </a:xfrm>
          <a:prstGeom prst="rect">
            <a:avLst/>
          </a:prstGeom>
        </p:spPr>
      </p:pic>
      <p:pic>
        <p:nvPicPr>
          <p:cNvPr id="8" name="Graphic 7" descr="Confused face outline">
            <a:extLst>
              <a:ext uri="{FF2B5EF4-FFF2-40B4-BE49-F238E27FC236}">
                <a16:creationId xmlns:a16="http://schemas.microsoft.com/office/drawing/2014/main" xmlns="" id="{1FA1F4CB-43D9-453C-ADAD-BB8F82C7F8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703905" y="2677702"/>
            <a:ext cx="914400" cy="914400"/>
          </a:xfrm>
          <a:prstGeom prst="rect">
            <a:avLst/>
          </a:prstGeom>
        </p:spPr>
      </p:pic>
      <p:pic>
        <p:nvPicPr>
          <p:cNvPr id="2" name="Recorded Sound">
            <a:hlinkClick r:id="" action="ppaction://media"/>
            <a:extLst>
              <a:ext uri="{FF2B5EF4-FFF2-40B4-BE49-F238E27FC236}">
                <a16:creationId xmlns:a16="http://schemas.microsoft.com/office/drawing/2014/main" xmlns="" id="{242231A9-9FE9-4A3D-B6BA-F512220F0E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44252" y="1951804"/>
            <a:ext cx="406400" cy="406400"/>
          </a:xfrm>
          <a:prstGeom prst="rect">
            <a:avLst/>
          </a:prstGeom>
        </p:spPr>
      </p:pic>
    </p:spTree>
    <p:extLst>
      <p:ext uri="{BB962C8B-B14F-4D97-AF65-F5344CB8AC3E}">
        <p14:creationId xmlns:p14="http://schemas.microsoft.com/office/powerpoint/2010/main" val="326523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E3B59D27-F08A-4F62-8D74-6C351F85BBBE}"/>
              </a:ext>
            </a:extLst>
          </p:cNvPr>
          <p:cNvSpPr>
            <a:spLocks noGrp="1"/>
          </p:cNvSpPr>
          <p:nvPr>
            <p:ph type="subTitle" idx="1"/>
          </p:nvPr>
        </p:nvSpPr>
        <p:spPr>
          <a:xfrm>
            <a:off x="1006642" y="1334585"/>
            <a:ext cx="10178716" cy="4188830"/>
          </a:xfrm>
        </p:spPr>
        <p:txBody>
          <a:bodyPr/>
          <a:lstStyle/>
          <a:p>
            <a:pPr algn="just"/>
            <a:endParaRPr lang="es-CL" sz="3600" b="1" dirty="0"/>
          </a:p>
          <a:p>
            <a:pPr algn="just"/>
            <a:endParaRPr lang="es-CL" sz="3600" b="1" dirty="0"/>
          </a:p>
        </p:txBody>
      </p:sp>
      <p:pic>
        <p:nvPicPr>
          <p:cNvPr id="4" name="Picture 2" descr="Liceo n.º 1 Javiera Carrera - Wikipedia, la enciclopedia libre">
            <a:extLst>
              <a:ext uri="{FF2B5EF4-FFF2-40B4-BE49-F238E27FC236}">
                <a16:creationId xmlns:a16="http://schemas.microsoft.com/office/drawing/2014/main" xmlns="" id="{088AA931-08AB-49C1-97BB-8EA69F603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052" y="415021"/>
            <a:ext cx="543951" cy="5779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60110A3-EBDA-496B-99A3-11061EA78DFE}"/>
              </a:ext>
            </a:extLst>
          </p:cNvPr>
          <p:cNvSpPr txBox="1"/>
          <p:nvPr/>
        </p:nvSpPr>
        <p:spPr>
          <a:xfrm>
            <a:off x="817154" y="1377277"/>
            <a:ext cx="10644251" cy="4524315"/>
          </a:xfrm>
          <a:prstGeom prst="rect">
            <a:avLst/>
          </a:prstGeom>
          <a:noFill/>
        </p:spPr>
        <p:txBody>
          <a:bodyPr wrap="square" rtlCol="0">
            <a:spAutoFit/>
          </a:bodyPr>
          <a:lstStyle/>
          <a:p>
            <a:pPr lvl="0"/>
            <a:r>
              <a:rPr lang="es-CL" sz="2400" b="1" dirty="0"/>
              <a:t>RESOLUCIÓN DE DILEMAS</a:t>
            </a:r>
          </a:p>
          <a:p>
            <a:pPr lvl="0"/>
            <a:endParaRPr lang="en-IE" sz="2400" b="1" dirty="0"/>
          </a:p>
          <a:p>
            <a:pPr lvl="0"/>
            <a:endParaRPr lang="en-IE" sz="2400" b="1" dirty="0"/>
          </a:p>
          <a:p>
            <a:r>
              <a:rPr lang="es-CL" sz="2400" dirty="0"/>
              <a:t>Como los dilemas morales muestran una serie de actos humanos cuyo juicio depende de una escala de valores, y como esta jerarquía es algo estrictamente personal, distinta para cada participante en la resolución de un dilema, es fácil concluir no existen reglas precisas, ni fórmulas ni recetas que puedan aplicarse a la generalidad de los dilemas. Sin embargo, la ética, como disciplina que estudia la conducta humana, nos puede proporcionar algunos principios válidos que nos pueden orientar a la hora de elaborar un juicio crítico sobre un dilema, ayudándonos en la toma de una decisión lo más ajustada posible a los criterios de lo que podemos denominar "verdad ética".   </a:t>
            </a:r>
            <a:endParaRPr lang="en-IE" sz="2400" b="1" dirty="0"/>
          </a:p>
        </p:txBody>
      </p:sp>
      <p:pic>
        <p:nvPicPr>
          <p:cNvPr id="7" name="Graphic 6" descr="Comment Dislike">
            <a:extLst>
              <a:ext uri="{FF2B5EF4-FFF2-40B4-BE49-F238E27FC236}">
                <a16:creationId xmlns:a16="http://schemas.microsoft.com/office/drawing/2014/main" xmlns="" id="{3BFC5CBD-A32D-46DC-A23C-DDD7717BE6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21319" y="1024595"/>
            <a:ext cx="1377264" cy="1377264"/>
          </a:xfrm>
          <a:prstGeom prst="rect">
            <a:avLst/>
          </a:prstGeom>
        </p:spPr>
      </p:pic>
      <p:pic>
        <p:nvPicPr>
          <p:cNvPr id="9" name="Graphic 8" descr="Comment Like">
            <a:extLst>
              <a:ext uri="{FF2B5EF4-FFF2-40B4-BE49-F238E27FC236}">
                <a16:creationId xmlns:a16="http://schemas.microsoft.com/office/drawing/2014/main" xmlns="" id="{DE4DA8CC-60D5-4BFD-9DAA-B4BEB07F7F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776074" y="1024595"/>
            <a:ext cx="1377264" cy="1377264"/>
          </a:xfrm>
          <a:prstGeom prst="rect">
            <a:avLst/>
          </a:prstGeom>
        </p:spPr>
      </p:pic>
      <p:pic>
        <p:nvPicPr>
          <p:cNvPr id="2" name="Recorded Sound">
            <a:hlinkClick r:id="" action="ppaction://media"/>
            <a:extLst>
              <a:ext uri="{FF2B5EF4-FFF2-40B4-BE49-F238E27FC236}">
                <a16:creationId xmlns:a16="http://schemas.microsoft.com/office/drawing/2014/main" xmlns="" id="{14806FA5-B7E3-4926-8781-B952FA8547A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79303" y="1377277"/>
            <a:ext cx="406400" cy="406400"/>
          </a:xfrm>
          <a:prstGeom prst="rect">
            <a:avLst/>
          </a:prstGeom>
        </p:spPr>
      </p:pic>
    </p:spTree>
    <p:extLst>
      <p:ext uri="{BB962C8B-B14F-4D97-AF65-F5344CB8AC3E}">
        <p14:creationId xmlns:p14="http://schemas.microsoft.com/office/powerpoint/2010/main" val="171426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1299</TotalTime>
  <Words>1594</Words>
  <Application>Microsoft Macintosh PowerPoint</Application>
  <PresentationFormat>Panorámica</PresentationFormat>
  <Paragraphs>88</Paragraphs>
  <Slides>12</Slides>
  <Notes>0</Notes>
  <HiddenSlides>0</HiddenSlides>
  <MMClips>12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Arial</vt:lpstr>
      <vt:lpstr>Calibri</vt:lpstr>
      <vt:lpstr>Calibri Light</vt:lpstr>
      <vt:lpstr>Symbol</vt:lpstr>
      <vt:lpstr>Office Theme</vt:lpstr>
      <vt:lpstr>FILOSOFÍA IV MEDIO (DPTO. FILOSOFÍA L-1  2020)</vt:lpstr>
      <vt:lpstr>Presentación de PowerPoint</vt:lpstr>
      <vt:lpstr>Presentación de PowerPoint</vt:lpstr>
      <vt:lpstr>Presentación de PowerPoint</vt:lpstr>
      <vt:lpstr>FILOSOFÍA IV MEDIO (DPTO. FILOSOFÍA L-1  2020)</vt:lpstr>
      <vt:lpstr>Presentación de PowerPoint</vt:lpstr>
      <vt:lpstr>Presentación de PowerPoint</vt:lpstr>
      <vt:lpstr>Presentación de PowerPoint</vt:lpstr>
      <vt:lpstr>Presentación de PowerPoint</vt:lpstr>
      <vt:lpstr>FILOSOFÍA IV MEDIO  (DPTO. FILOSOFÍA L-1  2020) </vt:lpstr>
      <vt:lpstr>Presentación de PowerPoint</vt:lpstr>
      <vt:lpstr>Links complementarios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FILOSOFÍA POLÍTICA </dc:title>
  <dc:creator>Miriam Graham</dc:creator>
  <cp:lastModifiedBy>Andrea Céspedes</cp:lastModifiedBy>
  <cp:revision>69</cp:revision>
  <dcterms:created xsi:type="dcterms:W3CDTF">2020-05-07T02:40:48Z</dcterms:created>
  <dcterms:modified xsi:type="dcterms:W3CDTF">2020-06-01T00:20:50Z</dcterms:modified>
</cp:coreProperties>
</file>