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0EB2-D5D1-4A0A-BDD1-5098BB04C695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A5-3C24-49CD-A30F-A6ADF0C9EC5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0EB2-D5D1-4A0A-BDD1-5098BB04C695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A5-3C24-49CD-A30F-A6ADF0C9EC5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0EB2-D5D1-4A0A-BDD1-5098BB04C695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A5-3C24-49CD-A30F-A6ADF0C9EC5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0EB2-D5D1-4A0A-BDD1-5098BB04C695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A5-3C24-49CD-A30F-A6ADF0C9EC5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0EB2-D5D1-4A0A-BDD1-5098BB04C695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A5-3C24-49CD-A30F-A6ADF0C9EC5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0EB2-D5D1-4A0A-BDD1-5098BB04C695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A5-3C24-49CD-A30F-A6ADF0C9EC5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0EB2-D5D1-4A0A-BDD1-5098BB04C695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A5-3C24-49CD-A30F-A6ADF0C9EC5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0EB2-D5D1-4A0A-BDD1-5098BB04C695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A5-3C24-49CD-A30F-A6ADF0C9EC5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0EB2-D5D1-4A0A-BDD1-5098BB04C695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A5-3C24-49CD-A30F-A6ADF0C9EC5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0EB2-D5D1-4A0A-BDD1-5098BB04C695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A5-3C24-49CD-A30F-A6ADF0C9EC5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0EB2-D5D1-4A0A-BDD1-5098BB04C695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8BA5-3C24-49CD-A30F-A6ADF0C9EC5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50EB2-D5D1-4A0A-BDD1-5098BB04C695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8BA5-3C24-49CD-A30F-A6ADF0C9EC5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20508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3555"/>
            <a:ext cx="8715436" cy="653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058152" cy="1000132"/>
          </a:xfrm>
        </p:spPr>
        <p:txBody>
          <a:bodyPr>
            <a:normAutofit/>
          </a:bodyPr>
          <a:lstStyle/>
          <a:p>
            <a:pPr algn="l"/>
            <a:r>
              <a:rPr lang="es-CL" sz="4000" b="1" dirty="0">
                <a:solidFill>
                  <a:srgbClr val="0070C0"/>
                </a:solidFill>
                <a:latin typeface="Corbel" pitchFamily="34" charset="0"/>
              </a:rPr>
              <a:t>Unidad 2: El lenguaje Fotográfico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2428868"/>
            <a:ext cx="4071966" cy="1357322"/>
          </a:xfrm>
        </p:spPr>
        <p:txBody>
          <a:bodyPr>
            <a:normAutofit/>
          </a:bodyPr>
          <a:lstStyle/>
          <a:p>
            <a:pPr algn="l"/>
            <a:r>
              <a:rPr lang="es-CL" sz="2000" dirty="0">
                <a:solidFill>
                  <a:srgbClr val="0070C0"/>
                </a:solidFill>
                <a:latin typeface="Corbel" pitchFamily="34" charset="0"/>
              </a:rPr>
              <a:t>Conocer, experimentar y expresarse con el lenguaje fotográfico. </a:t>
            </a:r>
            <a:endParaRPr lang="es-CL" sz="20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026598"/>
              </p:ext>
            </p:extLst>
          </p:nvPr>
        </p:nvGraphicFramePr>
        <p:xfrm>
          <a:off x="4929190" y="5000636"/>
          <a:ext cx="3784209" cy="1432560"/>
        </p:xfrm>
        <a:graphic>
          <a:graphicData uri="http://schemas.openxmlformats.org/drawingml/2006/table">
            <a:tbl>
              <a:tblPr/>
              <a:tblGrid>
                <a:gridCol w="378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1571">
                <a:tc>
                  <a:txBody>
                    <a:bodyPr/>
                    <a:lstStyle/>
                    <a:p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s-CL" sz="1400" dirty="0">
                          <a:solidFill>
                            <a:srgbClr val="0070C0"/>
                          </a:solidFill>
                        </a:rPr>
                        <a:t>Este PPT contiene audios, </a:t>
                      </a:r>
                    </a:p>
                    <a:p>
                      <a:r>
                        <a:rPr lang="es-CL" sz="1400" dirty="0">
                          <a:solidFill>
                            <a:srgbClr val="0070C0"/>
                          </a:solidFill>
                        </a:rPr>
                        <a:t>debes descargarlos</a:t>
                      </a:r>
                      <a:r>
                        <a:rPr lang="es-CL" sz="1400" baseline="0" dirty="0">
                          <a:solidFill>
                            <a:srgbClr val="0070C0"/>
                          </a:solidFill>
                        </a:rPr>
                        <a:t> para oírlos.</a:t>
                      </a:r>
                    </a:p>
                    <a:p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s-CL" sz="1400" dirty="0">
                          <a:solidFill>
                            <a:srgbClr val="0070C0"/>
                          </a:solidFill>
                        </a:rPr>
                        <a:t>Coordinadora Gabriela</a:t>
                      </a:r>
                      <a:r>
                        <a:rPr lang="es-CL" sz="14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CL" sz="1400" baseline="0" dirty="0" err="1">
                          <a:solidFill>
                            <a:srgbClr val="0070C0"/>
                          </a:solidFill>
                        </a:rPr>
                        <a:t>Clares</a:t>
                      </a:r>
                      <a:endParaRPr lang="es-CL" sz="1400" baseline="0" dirty="0">
                        <a:solidFill>
                          <a:srgbClr val="0070C0"/>
                        </a:solidFill>
                      </a:endParaRPr>
                    </a:p>
                    <a:p>
                      <a:endParaRPr lang="es-CL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6 Imagen" descr="logo lice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408" y="130388"/>
            <a:ext cx="740872" cy="869719"/>
          </a:xfrm>
          <a:prstGeom prst="rect">
            <a:avLst/>
          </a:prstGeom>
        </p:spPr>
      </p:pic>
      <p:pic>
        <p:nvPicPr>
          <p:cNvPr id="11" name="intro">
            <a:hlinkClick r:id="" action="ppaction://media"/>
          </p:cNvPr>
          <p:cNvPicPr>
            <a:picLocks noRot="1" noChangeAspect="1"/>
          </p:cNvPicPr>
          <p:nvPr>
            <a:wavAudioFile r:embed="rId1" name="intro"/>
          </p:nvPr>
        </p:nvPicPr>
        <p:blipFill>
          <a:blip r:embed="rId5"/>
          <a:stretch>
            <a:fillRect/>
          </a:stretch>
        </p:blipFill>
        <p:spPr>
          <a:xfrm>
            <a:off x="8215338" y="2143116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1" name="intr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s-CL" sz="2000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¿En que consiste una fotografía y cuales son sus elementos básicos?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>
            <a:normAutofit/>
          </a:bodyPr>
          <a:lstStyle/>
          <a:p>
            <a:r>
              <a:rPr lang="es-CL" sz="1600" dirty="0">
                <a:latin typeface="Corbel" pitchFamily="34" charset="0"/>
              </a:rPr>
              <a:t>Podemos decir que la </a:t>
            </a:r>
            <a:r>
              <a:rPr lang="es-CL" sz="1600" b="1" dirty="0">
                <a:latin typeface="Corbel" pitchFamily="34" charset="0"/>
              </a:rPr>
              <a:t>fotografía</a:t>
            </a:r>
            <a:r>
              <a:rPr lang="es-CL" sz="1600" dirty="0">
                <a:latin typeface="Corbel" pitchFamily="34" charset="0"/>
              </a:rPr>
              <a:t> </a:t>
            </a:r>
            <a:r>
              <a:rPr lang="es-CL" sz="1600" b="1" dirty="0">
                <a:latin typeface="Corbel" pitchFamily="34" charset="0"/>
              </a:rPr>
              <a:t>consiste</a:t>
            </a:r>
            <a:r>
              <a:rPr lang="es-CL" sz="1600" dirty="0">
                <a:latin typeface="Corbel" pitchFamily="34" charset="0"/>
              </a:rPr>
              <a:t> en que una </a:t>
            </a:r>
            <a:r>
              <a:rPr lang="es-CL" sz="1600" b="1" dirty="0">
                <a:latin typeface="Corbel" pitchFamily="34" charset="0"/>
              </a:rPr>
              <a:t>fotógrafa</a:t>
            </a:r>
            <a:r>
              <a:rPr lang="es-CL" sz="1600" dirty="0">
                <a:latin typeface="Corbel" pitchFamily="34" charset="0"/>
              </a:rPr>
              <a:t> capta una escena de un momento determinado que tiene una luz determinada utilizando una cámara. </a:t>
            </a:r>
          </a:p>
          <a:p>
            <a:endParaRPr lang="es-CL" sz="1600" dirty="0">
              <a:latin typeface="Corbel" pitchFamily="34" charset="0"/>
            </a:endParaRPr>
          </a:p>
          <a:p>
            <a:endParaRPr lang="es-CL" sz="1600" dirty="0">
              <a:latin typeface="Corbel" pitchFamily="34" charset="0"/>
            </a:endParaRPr>
          </a:p>
          <a:p>
            <a:pPr>
              <a:buNone/>
            </a:pPr>
            <a:endParaRPr lang="es-CL" sz="1600" dirty="0">
              <a:latin typeface="Corbel" pitchFamily="34" charset="0"/>
            </a:endParaRPr>
          </a:p>
          <a:p>
            <a:endParaRPr lang="es-CL" sz="1600" dirty="0">
              <a:latin typeface="Corbel" pitchFamily="34" charset="0"/>
            </a:endParaRPr>
          </a:p>
          <a:p>
            <a:endParaRPr lang="es-CL" sz="1600" dirty="0">
              <a:latin typeface="Corbel" pitchFamily="34" charset="0"/>
            </a:endParaRPr>
          </a:p>
          <a:p>
            <a:endParaRPr lang="es-CL" sz="1600" dirty="0">
              <a:latin typeface="Corbel" pitchFamily="34" charset="0"/>
            </a:endParaRPr>
          </a:p>
          <a:p>
            <a:r>
              <a:rPr lang="es-CL" sz="1600" dirty="0">
                <a:latin typeface="Corbel" pitchFamily="34" charset="0"/>
              </a:rPr>
              <a:t>Los </a:t>
            </a:r>
            <a:r>
              <a:rPr lang="es-CL" sz="1600" b="1" dirty="0">
                <a:latin typeface="Corbel" pitchFamily="34" charset="0"/>
              </a:rPr>
              <a:t>elementos</a:t>
            </a:r>
            <a:r>
              <a:rPr lang="es-CL" sz="1600" dirty="0">
                <a:latin typeface="Corbel" pitchFamily="34" charset="0"/>
              </a:rPr>
              <a:t> más </a:t>
            </a:r>
            <a:r>
              <a:rPr lang="es-CL" sz="1600" b="1" dirty="0">
                <a:latin typeface="Corbel" pitchFamily="34" charset="0"/>
              </a:rPr>
              <a:t>básicos de la fotografía</a:t>
            </a:r>
            <a:r>
              <a:rPr lang="es-CL" sz="1600" dirty="0">
                <a:latin typeface="Corbel" pitchFamily="34" charset="0"/>
              </a:rPr>
              <a:t> son: </a:t>
            </a:r>
          </a:p>
          <a:p>
            <a:pPr>
              <a:buNone/>
            </a:pPr>
            <a:r>
              <a:rPr lang="es-CL" sz="1600" dirty="0">
                <a:latin typeface="Corbel" pitchFamily="34" charset="0"/>
              </a:rPr>
              <a:t>        la cámara, la persona u objeto que se va a fotografiar,</a:t>
            </a:r>
          </a:p>
          <a:p>
            <a:pPr>
              <a:buNone/>
            </a:pPr>
            <a:r>
              <a:rPr lang="es-CL" sz="1600" dirty="0">
                <a:latin typeface="Corbel" pitchFamily="34" charset="0"/>
              </a:rPr>
              <a:t>        la luz existente y cómo no, la </a:t>
            </a:r>
            <a:r>
              <a:rPr lang="es-CL" sz="1600" b="1" dirty="0">
                <a:latin typeface="Corbel" pitchFamily="34" charset="0"/>
              </a:rPr>
              <a:t>fotógrafa</a:t>
            </a:r>
            <a:r>
              <a:rPr lang="es-CL" sz="1600" dirty="0">
                <a:latin typeface="Corbel" pitchFamily="34" charset="0"/>
              </a:rPr>
              <a:t>. </a:t>
            </a:r>
          </a:p>
          <a:p>
            <a:pPr>
              <a:buNone/>
            </a:pPr>
            <a:endParaRPr lang="es-CL" sz="1600" dirty="0">
              <a:latin typeface="Corbel" pitchFamily="34" charset="0"/>
            </a:endParaRPr>
          </a:p>
          <a:p>
            <a:pPr>
              <a:buNone/>
            </a:pPr>
            <a:endParaRPr lang="es-CL" sz="1600" dirty="0">
              <a:latin typeface="Corbel" pitchFamily="34" charset="0"/>
            </a:endParaRPr>
          </a:p>
          <a:p>
            <a:pPr>
              <a:buNone/>
            </a:pPr>
            <a:r>
              <a:rPr lang="es-CL" sz="1600" b="1" dirty="0">
                <a:latin typeface="Corbel" pitchFamily="34" charset="0"/>
              </a:rPr>
              <a:t>        </a:t>
            </a:r>
            <a:r>
              <a:rPr lang="es-CL" sz="16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Tipos de fotografías</a:t>
            </a:r>
            <a:r>
              <a:rPr lang="es-CL" sz="1600" dirty="0">
                <a:latin typeface="Corbel" pitchFamily="34" charset="0"/>
              </a:rPr>
              <a:t>: </a:t>
            </a:r>
          </a:p>
          <a:p>
            <a:pPr>
              <a:buNone/>
            </a:pPr>
            <a:endParaRPr lang="es-CL" sz="1600" dirty="0">
              <a:latin typeface="Corbel" pitchFamily="34" charset="0"/>
            </a:endParaRPr>
          </a:p>
          <a:p>
            <a:pPr>
              <a:buNone/>
            </a:pPr>
            <a:r>
              <a:rPr lang="es-CL" sz="1600" dirty="0">
                <a:latin typeface="Corbel" pitchFamily="34" charset="0"/>
              </a:rPr>
              <a:t>        Registro, periodística, documental, científica, artística, publicitaria</a:t>
            </a:r>
          </a:p>
          <a:p>
            <a:pPr>
              <a:buNone/>
            </a:pPr>
            <a:r>
              <a:rPr lang="es-CL" sz="1600" dirty="0">
                <a:latin typeface="Corbel" pitchFamily="34" charset="0"/>
              </a:rPr>
              <a:t>  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5" name="4 Imagen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785926"/>
            <a:ext cx="2718660" cy="3334713"/>
          </a:xfrm>
          <a:prstGeom prst="rect">
            <a:avLst/>
          </a:prstGeom>
        </p:spPr>
      </p:pic>
      <p:pic>
        <p:nvPicPr>
          <p:cNvPr id="6" name="en que consit">
            <a:hlinkClick r:id="" action="ppaction://media"/>
          </p:cNvPr>
          <p:cNvPicPr>
            <a:picLocks noRot="1" noChangeAspect="1"/>
          </p:cNvPicPr>
          <p:nvPr>
            <a:wavAudioFile r:embed="rId1" name="en que consit"/>
          </p:nvPr>
        </p:nvPicPr>
        <p:blipFill>
          <a:blip r:embed="rId4"/>
          <a:stretch>
            <a:fillRect/>
          </a:stretch>
        </p:blipFill>
        <p:spPr>
          <a:xfrm>
            <a:off x="814390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771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2800" dirty="0">
                <a:latin typeface="Corbel" pitchFamily="34" charset="0"/>
              </a:rPr>
              <a:t>Consideraciones para tomar una fotografía </a:t>
            </a:r>
            <a:br>
              <a:rPr lang="es-CL" sz="2800" dirty="0">
                <a:latin typeface="Corbel" pitchFamily="34" charset="0"/>
              </a:rPr>
            </a:br>
            <a:r>
              <a:rPr lang="es-CL" sz="2800" dirty="0">
                <a:latin typeface="Corbel" pitchFamily="34" charset="0"/>
              </a:rPr>
              <a:t>5 elementos de la composición: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6000768"/>
            <a:ext cx="8229600" cy="12539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s-CL" sz="1800" b="1" dirty="0">
              <a:latin typeface="Corbel" pitchFamily="34" charset="0"/>
            </a:endParaRPr>
          </a:p>
          <a:p>
            <a:endParaRPr lang="es-CL" sz="1800" b="1" dirty="0">
              <a:latin typeface="Corbel" pitchFamily="34" charset="0"/>
            </a:endParaRPr>
          </a:p>
          <a:p>
            <a:endParaRPr lang="es-CL" sz="1800" b="1" dirty="0">
              <a:latin typeface="Corbel" pitchFamily="34" charset="0"/>
            </a:endParaRPr>
          </a:p>
          <a:p>
            <a:endParaRPr lang="es-CL" sz="1800" dirty="0">
              <a:latin typeface="Corbel" pitchFamily="34" charset="0"/>
            </a:endParaRPr>
          </a:p>
          <a:p>
            <a:endParaRPr lang="es-CL" sz="1800" dirty="0">
              <a:latin typeface="Corbel" pitchFamily="34" charset="0"/>
            </a:endParaRPr>
          </a:p>
          <a:p>
            <a:endParaRPr lang="es-CL" sz="1800" dirty="0">
              <a:latin typeface="Corbel" pitchFamily="34" charset="0"/>
            </a:endParaRPr>
          </a:p>
          <a:p>
            <a:endParaRPr lang="es-CL" sz="1800" b="1" dirty="0">
              <a:latin typeface="Corbel" pitchFamily="34" charset="0"/>
            </a:endParaRPr>
          </a:p>
          <a:p>
            <a:endParaRPr lang="es-CL" sz="1800" dirty="0">
              <a:latin typeface="Corbel" pitchFamily="34" charset="0"/>
            </a:endParaRPr>
          </a:p>
          <a:p>
            <a:endParaRPr lang="es-CL" sz="18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00034" y="1500174"/>
          <a:ext cx="8215370" cy="435771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36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7718">
                <a:tc>
                  <a:txBody>
                    <a:bodyPr/>
                    <a:lstStyle/>
                    <a:p>
                      <a:endParaRPr lang="es-CL" sz="1800" b="1" dirty="0">
                        <a:latin typeface="Corbel" pitchFamily="34" charset="0"/>
                      </a:endParaRPr>
                    </a:p>
                    <a:p>
                      <a:r>
                        <a:rPr lang="es-CL" sz="1800" b="1" dirty="0">
                          <a:latin typeface="Corbel" pitchFamily="34" charset="0"/>
                        </a:rPr>
                        <a:t>1-Encuadre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dirty="0">
                          <a:latin typeface="Corbel" pitchFamily="34" charset="0"/>
                        </a:rPr>
                        <a:t>                    2-Plano,</a:t>
                      </a:r>
                      <a:r>
                        <a:rPr lang="es-CL" sz="1800" b="1" baseline="0" dirty="0">
                          <a:latin typeface="Corbel" pitchFamily="34" charset="0"/>
                        </a:rPr>
                        <a:t> tipos de plano</a:t>
                      </a:r>
                      <a:endParaRPr lang="es-CL" sz="1800" b="1" dirty="0">
                        <a:latin typeface="Corbel" pitchFamily="34" charset="0"/>
                      </a:endParaRPr>
                    </a:p>
                    <a:p>
                      <a:endParaRPr lang="es-CL" sz="1800" b="1" dirty="0">
                        <a:latin typeface="Corbel" pitchFamily="34" charset="0"/>
                      </a:endParaRP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r>
                        <a:rPr lang="es-CL" dirty="0"/>
                        <a:t>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11 Imagen" descr="encuad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79" y="2928934"/>
            <a:ext cx="2919089" cy="1928826"/>
          </a:xfrm>
          <a:prstGeom prst="rect">
            <a:avLst/>
          </a:prstGeom>
        </p:spPr>
      </p:pic>
      <p:pic>
        <p:nvPicPr>
          <p:cNvPr id="8" name="7 Imagen" descr="plan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071678"/>
            <a:ext cx="5286369" cy="3319348"/>
          </a:xfrm>
          <a:prstGeom prst="rect">
            <a:avLst/>
          </a:prstGeom>
        </p:spPr>
      </p:pic>
      <p:pic>
        <p:nvPicPr>
          <p:cNvPr id="13" name="elem comp">
            <a:hlinkClick r:id="" action="ppaction://media"/>
          </p:cNvPr>
          <p:cNvPicPr>
            <a:picLocks noRot="1" noChangeAspect="1"/>
          </p:cNvPicPr>
          <p:nvPr>
            <a:wavAudioFile r:embed="rId1" name="elem comp"/>
          </p:nvPr>
        </p:nvPicPr>
        <p:blipFill>
          <a:blip r:embed="rId5"/>
          <a:stretch>
            <a:fillRect/>
          </a:stretch>
        </p:blipFill>
        <p:spPr>
          <a:xfrm>
            <a:off x="8072462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71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b="1" dirty="0"/>
          </a:p>
          <a:p>
            <a:endParaRPr lang="es-CL" b="1" dirty="0"/>
          </a:p>
          <a:p>
            <a:endParaRPr lang="es-CL" b="1" dirty="0"/>
          </a:p>
          <a:p>
            <a:endParaRPr lang="es-CL" dirty="0">
              <a:latin typeface="Corbel" pitchFamily="34" charset="0"/>
            </a:endParaRPr>
          </a:p>
          <a:p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8595" y="428605"/>
          <a:ext cx="8358246" cy="59293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86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93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latin typeface="Corbel" pitchFamily="34" charset="0"/>
                        </a:rPr>
                        <a:t>3-Angulo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/>
                        <a:t>4-Movimiento</a:t>
                      </a:r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/>
                        <a:t>5-Luz natural y artificial en fotografía</a:t>
                      </a:r>
                      <a:endParaRPr lang="es-CL" dirty="0">
                        <a:latin typeface="Corbel" pitchFamily="34" charset="0"/>
                      </a:endParaRP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4 Imagen" descr="angulos.jpg"/>
          <p:cNvPicPr>
            <a:picLocks noChangeAspect="1"/>
          </p:cNvPicPr>
          <p:nvPr/>
        </p:nvPicPr>
        <p:blipFill>
          <a:blip r:embed="rId3"/>
          <a:srcRect l="9084" r="27326"/>
          <a:stretch>
            <a:fillRect/>
          </a:stretch>
        </p:blipFill>
        <p:spPr>
          <a:xfrm>
            <a:off x="357158" y="1500174"/>
            <a:ext cx="2500330" cy="3657600"/>
          </a:xfrm>
          <a:prstGeom prst="rect">
            <a:avLst/>
          </a:prstGeom>
        </p:spPr>
      </p:pic>
      <p:pic>
        <p:nvPicPr>
          <p:cNvPr id="6" name="5 Imagen" descr="movimien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550" y="2557462"/>
            <a:ext cx="2628900" cy="1743075"/>
          </a:xfrm>
          <a:prstGeom prst="rect">
            <a:avLst/>
          </a:prstGeom>
        </p:spPr>
      </p:pic>
      <p:pic>
        <p:nvPicPr>
          <p:cNvPr id="7" name="6 Imagen" descr="luz nat-artif.jpg"/>
          <p:cNvPicPr>
            <a:picLocks noChangeAspect="1"/>
          </p:cNvPicPr>
          <p:nvPr/>
        </p:nvPicPr>
        <p:blipFill>
          <a:blip r:embed="rId5"/>
          <a:srcRect r="51695"/>
          <a:stretch>
            <a:fillRect/>
          </a:stretch>
        </p:blipFill>
        <p:spPr>
          <a:xfrm>
            <a:off x="6858016" y="1643050"/>
            <a:ext cx="1357322" cy="1628775"/>
          </a:xfrm>
          <a:prstGeom prst="rect">
            <a:avLst/>
          </a:prstGeom>
        </p:spPr>
      </p:pic>
      <p:pic>
        <p:nvPicPr>
          <p:cNvPr id="8" name="7 Imagen" descr="luz nat-artif.jpg"/>
          <p:cNvPicPr>
            <a:picLocks noChangeAspect="1"/>
          </p:cNvPicPr>
          <p:nvPr/>
        </p:nvPicPr>
        <p:blipFill>
          <a:blip r:embed="rId5"/>
          <a:srcRect l="50848"/>
          <a:stretch>
            <a:fillRect/>
          </a:stretch>
        </p:blipFill>
        <p:spPr>
          <a:xfrm>
            <a:off x="6858016" y="3429000"/>
            <a:ext cx="1381115" cy="1628775"/>
          </a:xfrm>
          <a:prstGeom prst="rect">
            <a:avLst/>
          </a:prstGeom>
        </p:spPr>
      </p:pic>
      <p:pic>
        <p:nvPicPr>
          <p:cNvPr id="9" name="ang mov luz">
            <a:hlinkClick r:id="" action="ppaction://media"/>
          </p:cNvPr>
          <p:cNvPicPr>
            <a:picLocks noRot="1" noChangeAspect="1"/>
          </p:cNvPicPr>
          <p:nvPr>
            <a:wavAudioFile r:embed="rId1" name="ang mov luz"/>
          </p:nvPr>
        </p:nvPicPr>
        <p:blipFill>
          <a:blip r:embed="rId6"/>
          <a:stretch>
            <a:fillRect/>
          </a:stretch>
        </p:blipFill>
        <p:spPr>
          <a:xfrm>
            <a:off x="8358214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71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algn="l"/>
            <a:r>
              <a:rPr lang="es-CL" sz="2800" dirty="0"/>
              <a:t>Grandes fotógrafas: Paz </a:t>
            </a:r>
            <a:r>
              <a:rPr lang="es-CL" sz="2800" dirty="0" err="1"/>
              <a:t>Errázuriz</a:t>
            </a:r>
            <a:r>
              <a:rPr lang="es-CL" sz="2800" dirty="0"/>
              <a:t>, Chile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857233"/>
          <a:ext cx="8229600" cy="55721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2164">
                <a:tc>
                  <a:txBody>
                    <a:bodyPr/>
                    <a:lstStyle/>
                    <a:p>
                      <a:r>
                        <a:rPr lang="es-CL" dirty="0"/>
                        <a:t>Plano general, luz natural, </a:t>
                      </a:r>
                    </a:p>
                    <a:p>
                      <a:r>
                        <a:rPr lang="es-CL" dirty="0"/>
                        <a:t>Ángulo picado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        Plano medio corto,</a:t>
                      </a:r>
                      <a:r>
                        <a:rPr lang="es-CL" baseline="0" dirty="0"/>
                        <a:t> luz artificial,</a:t>
                      </a:r>
                    </a:p>
                    <a:p>
                      <a:r>
                        <a:rPr lang="es-CL" baseline="0" dirty="0"/>
                        <a:t>              ángulo normal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4 Imagen" descr="mujeres-1.P.Errazur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3143272" cy="4796447"/>
          </a:xfrm>
          <a:prstGeom prst="rect">
            <a:avLst/>
          </a:prstGeom>
        </p:spPr>
      </p:pic>
      <p:pic>
        <p:nvPicPr>
          <p:cNvPr id="8" name="7 Imagen" descr="mujeres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071678"/>
            <a:ext cx="3921670" cy="2643206"/>
          </a:xfrm>
          <a:prstGeom prst="rect">
            <a:avLst/>
          </a:prstGeom>
        </p:spPr>
      </p:pic>
      <p:pic>
        <p:nvPicPr>
          <p:cNvPr id="6" name="paz e">
            <a:hlinkClick r:id="" action="ppaction://media"/>
          </p:cNvPr>
          <p:cNvPicPr>
            <a:picLocks noRot="1" noChangeAspect="1"/>
          </p:cNvPicPr>
          <p:nvPr>
            <a:wavAudioFile r:embed="rId1" name="paz e"/>
          </p:nvPr>
        </p:nvPicPr>
        <p:blipFill>
          <a:blip r:embed="rId5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4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l"/>
            <a:r>
              <a:rPr lang="es-CL" sz="2400" dirty="0">
                <a:latin typeface="Corbel" pitchFamily="34" charset="0"/>
              </a:rPr>
              <a:t>Graciela Iturbide, México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00034" y="785795"/>
          <a:ext cx="8143931" cy="55721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24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2163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r>
                        <a:rPr lang="es-CL" sz="1400" dirty="0">
                          <a:latin typeface="Corbel" pitchFamily="34" charset="0"/>
                        </a:rPr>
                        <a:t>Primer plano corto,</a:t>
                      </a:r>
                    </a:p>
                    <a:p>
                      <a:r>
                        <a:rPr lang="es-CL" sz="1400" dirty="0">
                          <a:latin typeface="Corbel" pitchFamily="34" charset="0"/>
                        </a:rPr>
                        <a:t>Luz</a:t>
                      </a:r>
                      <a:r>
                        <a:rPr lang="es-CL" sz="1400" baseline="0" dirty="0">
                          <a:latin typeface="Corbel" pitchFamily="34" charset="0"/>
                        </a:rPr>
                        <a:t> natural, </a:t>
                      </a:r>
                    </a:p>
                    <a:p>
                      <a:r>
                        <a:rPr lang="es-CL" sz="1400" baseline="0" dirty="0">
                          <a:latin typeface="Corbel" pitchFamily="34" charset="0"/>
                        </a:rPr>
                        <a:t>Ángulo nadir</a:t>
                      </a:r>
                      <a:endParaRPr lang="es-CL" sz="1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latin typeface="Corbel" pitchFamily="34" charset="0"/>
                        </a:rPr>
                        <a:t> Plano general, luz natural, ángulo  contrapicado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Corbel" pitchFamily="34" charset="0"/>
                        </a:rPr>
                        <a:t>                     </a:t>
                      </a:r>
                    </a:p>
                    <a:p>
                      <a:endParaRPr lang="es-CL" dirty="0">
                        <a:latin typeface="Corbel" pitchFamily="34" charset="0"/>
                      </a:endParaRPr>
                    </a:p>
                    <a:p>
                      <a:endParaRPr lang="es-CL" dirty="0">
                        <a:latin typeface="Corbel" pitchFamily="34" charset="0"/>
                      </a:endParaRPr>
                    </a:p>
                    <a:p>
                      <a:endParaRPr lang="es-CL" dirty="0">
                        <a:latin typeface="Corbel" pitchFamily="34" charset="0"/>
                      </a:endParaRPr>
                    </a:p>
                    <a:p>
                      <a:endParaRPr lang="es-CL" dirty="0">
                        <a:latin typeface="Corbel" pitchFamily="34" charset="0"/>
                      </a:endParaRPr>
                    </a:p>
                    <a:p>
                      <a:endParaRPr lang="es-CL" dirty="0">
                        <a:latin typeface="Corbel" pitchFamily="34" charset="0"/>
                      </a:endParaRPr>
                    </a:p>
                    <a:p>
                      <a:endParaRPr lang="es-CL" dirty="0">
                        <a:latin typeface="Corbel" pitchFamily="34" charset="0"/>
                      </a:endParaRPr>
                    </a:p>
                    <a:p>
                      <a:endParaRPr lang="es-CL" dirty="0">
                        <a:latin typeface="Corbel" pitchFamily="34" charset="0"/>
                      </a:endParaRPr>
                    </a:p>
                    <a:p>
                      <a:r>
                        <a:rPr lang="es-CL" sz="1400" dirty="0">
                          <a:latin typeface="Corbel" pitchFamily="34" charset="0"/>
                        </a:rPr>
                        <a:t>                         </a:t>
                      </a:r>
                    </a:p>
                    <a:p>
                      <a:r>
                        <a:rPr lang="es-CL" sz="1400" dirty="0">
                          <a:latin typeface="Corbel" pitchFamily="34" charset="0"/>
                        </a:rPr>
                        <a:t>                        Primer plano,</a:t>
                      </a:r>
                      <a:r>
                        <a:rPr lang="es-CL" sz="1400" baseline="0" dirty="0">
                          <a:latin typeface="Corbel" pitchFamily="34" charset="0"/>
                        </a:rPr>
                        <a:t> </a:t>
                      </a:r>
                    </a:p>
                    <a:p>
                      <a:r>
                        <a:rPr lang="es-CL" sz="1400" baseline="0" dirty="0">
                          <a:latin typeface="Corbel" pitchFamily="34" charset="0"/>
                        </a:rPr>
                        <a:t>                        luz natural,</a:t>
                      </a:r>
                    </a:p>
                    <a:p>
                      <a:r>
                        <a:rPr lang="es-CL" sz="1400" baseline="0" dirty="0">
                          <a:latin typeface="Corbel" pitchFamily="34" charset="0"/>
                        </a:rPr>
                        <a:t>                        ángulo medio</a:t>
                      </a:r>
                      <a:endParaRPr lang="es-CL" sz="1400" dirty="0">
                        <a:latin typeface="Corbel" pitchFamily="34" charset="0"/>
                      </a:endParaRPr>
                    </a:p>
                    <a:p>
                      <a:r>
                        <a:rPr lang="es-CL" dirty="0">
                          <a:latin typeface="Corbel" pitchFamily="34" charset="0"/>
                        </a:rPr>
                        <a:t>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6 Imagen" descr="08Iturbide9-jumb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071942"/>
            <a:ext cx="2329146" cy="2310950"/>
          </a:xfrm>
          <a:prstGeom prst="rect">
            <a:avLst/>
          </a:prstGeom>
        </p:spPr>
      </p:pic>
      <p:pic>
        <p:nvPicPr>
          <p:cNvPr id="8" name="7 Imagen" descr="G.Irurbi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1571612"/>
            <a:ext cx="3714776" cy="2148743"/>
          </a:xfrm>
          <a:prstGeom prst="rect">
            <a:avLst/>
          </a:prstGeom>
        </p:spPr>
      </p:pic>
      <p:pic>
        <p:nvPicPr>
          <p:cNvPr id="11" name="10 Imagen" descr="ojosparavolar.jpg"/>
          <p:cNvPicPr>
            <a:picLocks noChangeAspect="1"/>
          </p:cNvPicPr>
          <p:nvPr/>
        </p:nvPicPr>
        <p:blipFill>
          <a:blip r:embed="rId5"/>
          <a:srcRect b="31250"/>
          <a:stretch>
            <a:fillRect/>
          </a:stretch>
        </p:blipFill>
        <p:spPr>
          <a:xfrm>
            <a:off x="5286380" y="4071942"/>
            <a:ext cx="3405182" cy="2341067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/>
          <a:stretch>
            <a:fillRect/>
          </a:stretch>
        </p:blipFill>
        <p:spPr>
          <a:xfrm>
            <a:off x="8072462" y="357166"/>
            <a:ext cx="42862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25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es-CL" sz="2800" dirty="0">
                <a:latin typeface="Corbel" pitchFamily="34" charset="0"/>
              </a:rPr>
              <a:t>Desafío Unidad 2: Realizar </a:t>
            </a:r>
            <a:r>
              <a:rPr lang="es-CL" sz="2800">
                <a:latin typeface="Corbel" pitchFamily="34" charset="0"/>
              </a:rPr>
              <a:t>un Álbum </a:t>
            </a:r>
            <a:r>
              <a:rPr lang="es-CL" sz="2800" dirty="0">
                <a:latin typeface="Corbel" pitchFamily="34" charset="0"/>
              </a:rPr>
              <a:t>Fotográfico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579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CL" sz="1600" dirty="0">
                <a:latin typeface="Corbel" pitchFamily="34" charset="0"/>
              </a:rPr>
              <a:t>   </a:t>
            </a:r>
            <a:endParaRPr lang="es-CL" sz="2200" dirty="0">
              <a:latin typeface="Corbel" pitchFamily="34" charset="0"/>
            </a:endParaRPr>
          </a:p>
          <a:p>
            <a:pPr>
              <a:buNone/>
            </a:pPr>
            <a:r>
              <a:rPr lang="es-CL" sz="2200" dirty="0">
                <a:latin typeface="Corbel" pitchFamily="34" charset="0"/>
              </a:rPr>
              <a:t>1-Observar en internet las obras de estas artistas, seleccionar a una de ellas: </a:t>
            </a:r>
          </a:p>
          <a:p>
            <a:pPr>
              <a:buNone/>
            </a:pPr>
            <a:r>
              <a:rPr lang="es-CL" sz="2200" b="1" dirty="0">
                <a:latin typeface="Corbel" pitchFamily="34" charset="0"/>
              </a:rPr>
              <a:t>     Tina </a:t>
            </a:r>
            <a:r>
              <a:rPr lang="es-CL" sz="2200" b="1" dirty="0" err="1">
                <a:latin typeface="Corbel" pitchFamily="34" charset="0"/>
              </a:rPr>
              <a:t>Modotti</a:t>
            </a:r>
            <a:r>
              <a:rPr lang="es-CL" sz="2200" b="1" dirty="0">
                <a:latin typeface="Corbel" pitchFamily="34" charset="0"/>
              </a:rPr>
              <a:t>, Paz </a:t>
            </a:r>
            <a:r>
              <a:rPr lang="es-CL" sz="2200" b="1" dirty="0" err="1">
                <a:latin typeface="Corbel" pitchFamily="34" charset="0"/>
              </a:rPr>
              <a:t>Errázuriz</a:t>
            </a:r>
            <a:r>
              <a:rPr lang="es-CL" sz="2200" b="1" dirty="0">
                <a:latin typeface="Corbel" pitchFamily="34" charset="0"/>
              </a:rPr>
              <a:t>, Graciela Iturbide, Vivian </a:t>
            </a:r>
            <a:r>
              <a:rPr lang="es-CL" sz="2200" b="1" dirty="0" err="1">
                <a:latin typeface="Corbel" pitchFamily="34" charset="0"/>
              </a:rPr>
              <a:t>Maier</a:t>
            </a:r>
            <a:r>
              <a:rPr lang="es-CL" sz="2200" b="1" dirty="0">
                <a:latin typeface="Corbel" pitchFamily="34" charset="0"/>
              </a:rPr>
              <a:t>, Lola Álvarez Bravo, </a:t>
            </a:r>
          </a:p>
          <a:p>
            <a:pPr>
              <a:buNone/>
            </a:pPr>
            <a:r>
              <a:rPr lang="es-CL" sz="2200" b="1" dirty="0">
                <a:latin typeface="Corbel" pitchFamily="34" charset="0"/>
              </a:rPr>
              <a:t>     Angélica </a:t>
            </a:r>
            <a:r>
              <a:rPr lang="es-CL" sz="2200" b="1" dirty="0" err="1">
                <a:latin typeface="Corbel" pitchFamily="34" charset="0"/>
              </a:rPr>
              <a:t>Dass</a:t>
            </a:r>
            <a:r>
              <a:rPr lang="es-CL" sz="2200" b="1" dirty="0">
                <a:latin typeface="Corbel" pitchFamily="34" charset="0"/>
              </a:rPr>
              <a:t>, Sara Facio, Andrea </a:t>
            </a:r>
            <a:r>
              <a:rPr lang="es-CL" sz="2200" b="1" dirty="0" err="1">
                <a:latin typeface="Corbel" pitchFamily="34" charset="0"/>
              </a:rPr>
              <a:t>Swarz</a:t>
            </a:r>
            <a:r>
              <a:rPr lang="es-CL" sz="2200" b="1" dirty="0">
                <a:latin typeface="Corbel" pitchFamily="34" charset="0"/>
              </a:rPr>
              <a:t>, Juanita Escobar, </a:t>
            </a:r>
            <a:r>
              <a:rPr lang="es-CL" sz="2200" b="1" dirty="0" err="1">
                <a:latin typeface="Corbel" pitchFamily="34" charset="0"/>
              </a:rPr>
              <a:t>Joana</a:t>
            </a:r>
            <a:r>
              <a:rPr lang="es-CL" sz="2200" b="1" dirty="0">
                <a:latin typeface="Corbel" pitchFamily="34" charset="0"/>
              </a:rPr>
              <a:t> Toro,</a:t>
            </a:r>
          </a:p>
          <a:p>
            <a:pPr>
              <a:buNone/>
            </a:pPr>
            <a:r>
              <a:rPr lang="es-CL" sz="2200" b="1" dirty="0">
                <a:latin typeface="Corbel" pitchFamily="34" charset="0"/>
              </a:rPr>
              <a:t>     Carmen Triana y </a:t>
            </a:r>
            <a:r>
              <a:rPr lang="es-CL" sz="2200" b="1" dirty="0" err="1">
                <a:latin typeface="Corbel" pitchFamily="34" charset="0"/>
              </a:rPr>
              <a:t>Zanele</a:t>
            </a:r>
            <a:r>
              <a:rPr lang="es-CL" sz="2200" b="1" dirty="0">
                <a:latin typeface="Corbel" pitchFamily="34" charset="0"/>
              </a:rPr>
              <a:t> </a:t>
            </a:r>
            <a:r>
              <a:rPr lang="es-CL" sz="2200" b="1" dirty="0" err="1">
                <a:latin typeface="Corbel" pitchFamily="34" charset="0"/>
              </a:rPr>
              <a:t>Muholi</a:t>
            </a:r>
            <a:r>
              <a:rPr lang="es-CL" sz="2200" b="1" dirty="0">
                <a:latin typeface="Corbel" pitchFamily="34" charset="0"/>
              </a:rPr>
              <a:t> .  </a:t>
            </a:r>
          </a:p>
          <a:p>
            <a:pPr>
              <a:buNone/>
            </a:pPr>
            <a:r>
              <a:rPr lang="es-CL" sz="2200" dirty="0">
                <a:latin typeface="Corbel" pitchFamily="34" charset="0"/>
              </a:rPr>
              <a:t>2-Realizar pequeña biografía  de la artista seleccionada con: fecha y lugar de nacimiento, donde vive o vivió y trabaja,  en que </a:t>
            </a:r>
            <a:r>
              <a:rPr lang="es-CL" sz="2200" b="1" dirty="0">
                <a:latin typeface="Corbel" pitchFamily="34" charset="0"/>
              </a:rPr>
              <a:t>temática  se inspira y trabaja la artista</a:t>
            </a:r>
            <a:r>
              <a:rPr lang="es-CL" sz="2200" dirty="0">
                <a:latin typeface="Corbel" pitchFamily="34" charset="0"/>
              </a:rPr>
              <a:t>, premios  importantes, exposiciones  importantes , participación importante  (en alguna revista, clases en algún lugar, participación como activista, otro)</a:t>
            </a:r>
          </a:p>
          <a:p>
            <a:pPr>
              <a:buNone/>
            </a:pPr>
            <a:r>
              <a:rPr lang="es-CL" sz="2200" dirty="0">
                <a:latin typeface="Corbel" pitchFamily="34" charset="0"/>
              </a:rPr>
              <a:t>3-Seleccionar  2 obras fotográficas  que te llamen la atención de tu artista fotógrafa, que a tu juicio representan una temática de tu interés, agrégalas a la biografía.</a:t>
            </a:r>
          </a:p>
          <a:p>
            <a:pPr>
              <a:buNone/>
            </a:pPr>
            <a:r>
              <a:rPr lang="es-CL" sz="2200" dirty="0">
                <a:latin typeface="Corbel" pitchFamily="34" charset="0"/>
              </a:rPr>
              <a:t>4-Realizar varias fotografías tomadas por ti inspiradas en tu temática seleccionada previamente,  seleccionarás las 4  mejores fotos, debiendo ser 2 de ellas  a color y las otras 2 en blanco y negro. </a:t>
            </a:r>
          </a:p>
          <a:p>
            <a:pPr>
              <a:buNone/>
            </a:pPr>
            <a:r>
              <a:rPr lang="es-CL" sz="2200" dirty="0">
                <a:latin typeface="Corbel" pitchFamily="34" charset="0"/>
              </a:rPr>
              <a:t>5-Confeccionarás un Álbum en formato </a:t>
            </a:r>
            <a:r>
              <a:rPr lang="es-CL" sz="2200" dirty="0" err="1">
                <a:latin typeface="Corbel" pitchFamily="34" charset="0"/>
              </a:rPr>
              <a:t>power</a:t>
            </a:r>
            <a:r>
              <a:rPr lang="es-CL" sz="2200" dirty="0">
                <a:latin typeface="Corbel" pitchFamily="34" charset="0"/>
              </a:rPr>
              <a:t> </a:t>
            </a:r>
            <a:r>
              <a:rPr lang="es-CL" sz="2200" dirty="0" err="1">
                <a:latin typeface="Corbel" pitchFamily="34" charset="0"/>
              </a:rPr>
              <a:t>point</a:t>
            </a:r>
            <a:r>
              <a:rPr lang="es-CL" sz="2200" dirty="0">
                <a:latin typeface="Corbel" pitchFamily="34" charset="0"/>
              </a:rPr>
              <a:t> (idealmente) </a:t>
            </a:r>
            <a:r>
              <a:rPr lang="es-CL" sz="2200" dirty="0" err="1">
                <a:latin typeface="Corbel" pitchFamily="34" charset="0"/>
              </a:rPr>
              <a:t>word</a:t>
            </a:r>
            <a:r>
              <a:rPr lang="es-CL" sz="2200" dirty="0">
                <a:latin typeface="Corbel" pitchFamily="34" charset="0"/>
              </a:rPr>
              <a:t> o </a:t>
            </a:r>
            <a:r>
              <a:rPr lang="es-CL" sz="2200" dirty="0" err="1">
                <a:latin typeface="Corbel" pitchFamily="34" charset="0"/>
              </a:rPr>
              <a:t>paint</a:t>
            </a:r>
            <a:r>
              <a:rPr lang="es-CL" sz="2200" dirty="0">
                <a:latin typeface="Corbel" pitchFamily="34" charset="0"/>
              </a:rPr>
              <a:t>. Deberá llevar en la portada: título, alusivo a tu temática de interés, tu nombre y curso. Luego pondrás tus 4 fotos indicando 3 elementos de la composición que usaste en cada una: tipo de plano, tipo de ángulo y tipo de luz. Luego agregas la biografía de tu artista seleccionada más sus fotos.</a:t>
            </a:r>
          </a:p>
          <a:p>
            <a:pPr>
              <a:buNone/>
            </a:pPr>
            <a:r>
              <a:rPr lang="es-CL" sz="2200" dirty="0">
                <a:latin typeface="Corbel" pitchFamily="34" charset="0"/>
              </a:rPr>
              <a:t>6-Para tu álbum seleccionarás tipo de letra, fondos de colores que se ajusten a tu tema.</a:t>
            </a:r>
          </a:p>
          <a:p>
            <a:pPr>
              <a:buNone/>
            </a:pPr>
            <a:endParaRPr lang="es-CL" sz="2200" dirty="0">
              <a:latin typeface="Corbel" pitchFamily="34" charset="0"/>
            </a:endParaRPr>
          </a:p>
          <a:p>
            <a:pPr>
              <a:buNone/>
            </a:pPr>
            <a:r>
              <a:rPr lang="es-CL" sz="2200" b="1" dirty="0">
                <a:solidFill>
                  <a:srgbClr val="FF0000"/>
                </a:solidFill>
                <a:latin typeface="Corbel" pitchFamily="34" charset="0"/>
              </a:rPr>
              <a:t> IMPORTANTE: Al enviar tus archivos poner en asunto: Nombre completo, curso, álbumes fotográficos. Enviar los dos álbumes en un solo archivo, el archivo debe llevar Nombre completo, curso. Envíe los trabajos a la profesora que le hace clases a su curso.</a:t>
            </a:r>
          </a:p>
          <a:p>
            <a:pPr>
              <a:buNone/>
            </a:pPr>
            <a:endParaRPr lang="es-CL" sz="25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4" name="desafio">
            <a:hlinkClick r:id="" action="ppaction://media"/>
          </p:cNvPr>
          <p:cNvPicPr>
            <a:picLocks noRot="1" noChangeAspect="1"/>
          </p:cNvPicPr>
          <p:nvPr>
            <a:wavAudioFile r:embed="rId1" name="desafio"/>
          </p:nvPr>
        </p:nvPicPr>
        <p:blipFill>
          <a:blip r:embed="rId3"/>
          <a:stretch>
            <a:fillRect/>
          </a:stretch>
        </p:blipFill>
        <p:spPr>
          <a:xfrm>
            <a:off x="7948634" y="357166"/>
            <a:ext cx="42862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3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539</Words>
  <Application>Microsoft Office PowerPoint</Application>
  <PresentationFormat>Presentación en pantalla (4:3)</PresentationFormat>
  <Paragraphs>107</Paragraphs>
  <Slides>7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Tema de Office</vt:lpstr>
      <vt:lpstr>Unidad 2: El lenguaje Fotográfico</vt:lpstr>
      <vt:lpstr>¿En que consiste una fotografía y cuales son sus elementos básicos?</vt:lpstr>
      <vt:lpstr>Consideraciones para tomar una fotografía  5 elementos de la composición:</vt:lpstr>
      <vt:lpstr>Presentación de PowerPoint</vt:lpstr>
      <vt:lpstr>Grandes fotógrafas: Paz Errázuriz, Chile</vt:lpstr>
      <vt:lpstr>Graciela Iturbide, México</vt:lpstr>
      <vt:lpstr>Desafío Unidad 2: Realizar un Álbum Fotográfico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2: El lenguaje Fotográfico</dc:title>
  <dc:creator>laboratorio</dc:creator>
  <cp:lastModifiedBy>YaninnaLepin</cp:lastModifiedBy>
  <cp:revision>80</cp:revision>
  <dcterms:created xsi:type="dcterms:W3CDTF">2020-05-18T12:01:38Z</dcterms:created>
  <dcterms:modified xsi:type="dcterms:W3CDTF">2020-05-27T13:38:36Z</dcterms:modified>
</cp:coreProperties>
</file>