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5" r:id="rId2"/>
    <p:sldId id="267" r:id="rId3"/>
    <p:sldId id="261" r:id="rId4"/>
    <p:sldId id="270" r:id="rId5"/>
    <p:sldId id="268" r:id="rId6"/>
    <p:sldId id="269" r:id="rId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5341" autoAdjust="0"/>
  </p:normalViewPr>
  <p:slideViewPr>
    <p:cSldViewPr>
      <p:cViewPr>
        <p:scale>
          <a:sx n="90" d="100"/>
          <a:sy n="90" d="100"/>
        </p:scale>
        <p:origin x="-762" y="642"/>
      </p:cViewPr>
      <p:guideLst>
        <p:guide orient="horz" pos="2160"/>
        <p:guide pos="2880"/>
      </p:guideLst>
    </p:cSldViewPr>
  </p:slideViewPr>
  <p:outlineViewPr>
    <p:cViewPr>
      <p:scale>
        <a:sx n="33" d="100"/>
        <a:sy n="33" d="100"/>
      </p:scale>
      <p:origin x="0" y="4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11"/>
          </p:nvPr>
        </p:nvSpPr>
        <p:spPr>
          <a:xfrm>
            <a:off x="2640597" y="6377459"/>
            <a:ext cx="3836404" cy="365125"/>
          </a:xfrm>
        </p:spPr>
        <p:txBody>
          <a:bodyPr/>
          <a:lstStyle/>
          <a:p>
            <a:endParaRPr lang="es-CL"/>
          </a:p>
        </p:txBody>
      </p:sp>
      <p:sp>
        <p:nvSpPr>
          <p:cNvPr id="6" name="5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35578CF-A478-40C9-BEDC-78AA099BA0F7}" type="datetimeFigureOut">
              <a:rPr lang="es-CL" smtClean="0"/>
              <a:pPr/>
              <a:t>27-05-2020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9504670-E58B-4C4A-9B3E-BAD3954627B2}" type="slidenum">
              <a:rPr lang="es-CL" smtClean="0"/>
              <a:pPr/>
              <a:t>‹Nº›</a:t>
            </a:fld>
            <a:endParaRPr lang="es-CL"/>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F35578CF-A478-40C9-BEDC-78AA099BA0F7}" type="datetimeFigureOut">
              <a:rPr lang="es-CL" smtClean="0"/>
              <a:pPr/>
              <a:t>27-05-2020</a:t>
            </a:fld>
            <a:endParaRPr lang="es-CL"/>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CL"/>
          </a:p>
        </p:txBody>
      </p:sp>
      <p:sp>
        <p:nvSpPr>
          <p:cNvPr id="7" name="6 Marcador de número de diapositiva"/>
          <p:cNvSpPr>
            <a:spLocks noGrp="1"/>
          </p:cNvSpPr>
          <p:nvPr>
            <p:ph type="sldNum" sz="quarter" idx="12"/>
          </p:nvPr>
        </p:nvSpPr>
        <p:spPr>
          <a:xfrm>
            <a:off x="8339328" y="1170432"/>
            <a:ext cx="733864" cy="201168"/>
          </a:xfrm>
        </p:spPr>
        <p:txBody>
          <a:bodyPr/>
          <a:lstStyle/>
          <a:p>
            <a:fld id="{D9504670-E58B-4C4A-9B3E-BAD3954627B2}"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35578CF-A478-40C9-BEDC-78AA099BA0F7}" type="datetimeFigureOut">
              <a:rPr lang="es-CL" smtClean="0"/>
              <a:pPr/>
              <a:t>27-05-2020</a:t>
            </a:fld>
            <a:endParaRPr lang="es-CL"/>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CL"/>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9504670-E58B-4C4A-9B3E-BAD3954627B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audio" Target="file:///C:\Users\laboratorio\Downloads\waves-sound.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0" name="waves-sound.mp3">
            <a:hlinkClick r:id="" action="ppaction://media"/>
          </p:cNvPr>
          <p:cNvPicPr>
            <a:picLocks noGrp="1" noRot="1" noChangeAspect="1"/>
          </p:cNvPicPr>
          <p:nvPr>
            <p:ph idx="1"/>
            <a:audioFile r:link="rId1"/>
          </p:nvPr>
        </p:nvPicPr>
        <p:blipFill>
          <a:blip r:embed="rId4"/>
          <a:stretch>
            <a:fillRect/>
          </a:stretch>
        </p:blipFill>
        <p:spPr>
          <a:xfrm>
            <a:off x="4883150" y="2330450"/>
            <a:ext cx="304800" cy="304800"/>
          </a:xfrm>
          <a:prstGeom prst="rect">
            <a:avLst/>
          </a:prstGeom>
        </p:spPr>
      </p:pic>
      <p:pic>
        <p:nvPicPr>
          <p:cNvPr id="4" name="3 Marcador de contenido" descr="2-Muerte-y-resurreción-e1497634443874.jpg"/>
          <p:cNvPicPr>
            <a:picLocks noChangeAspect="1"/>
          </p:cNvPicPr>
          <p:nvPr/>
        </p:nvPicPr>
        <p:blipFill>
          <a:blip r:embed="rId5"/>
          <a:stretch>
            <a:fillRect/>
          </a:stretch>
        </p:blipFill>
        <p:spPr>
          <a:xfrm>
            <a:off x="285720" y="285728"/>
            <a:ext cx="8604556" cy="6215106"/>
          </a:xfrm>
          <a:prstGeom prst="rect">
            <a:avLst/>
          </a:prstGeom>
        </p:spPr>
      </p:pic>
      <p:sp>
        <p:nvSpPr>
          <p:cNvPr id="5" name="4 Rectángulo"/>
          <p:cNvSpPr/>
          <p:nvPr/>
        </p:nvSpPr>
        <p:spPr>
          <a:xfrm>
            <a:off x="428596" y="357167"/>
            <a:ext cx="7286676" cy="1877437"/>
          </a:xfrm>
          <a:prstGeom prst="rect">
            <a:avLst/>
          </a:prstGeom>
        </p:spPr>
        <p:txBody>
          <a:bodyPr wrap="square">
            <a:spAutoFit/>
          </a:bodyPr>
          <a:lstStyle/>
          <a:p>
            <a:r>
              <a:rPr lang="es-CL" sz="3200" b="1" i="1" dirty="0" smtClean="0">
                <a:solidFill>
                  <a:srgbClr val="0070C0"/>
                </a:solidFill>
              </a:rPr>
              <a:t>Bienvenidas a la Unidad 2:</a:t>
            </a:r>
          </a:p>
          <a:p>
            <a:r>
              <a:rPr lang="es-CL" sz="3200" b="1" i="1" dirty="0" smtClean="0">
                <a:solidFill>
                  <a:srgbClr val="0070C0"/>
                </a:solidFill>
              </a:rPr>
              <a:t> Las personas y el medioambiente</a:t>
            </a:r>
          </a:p>
          <a:p>
            <a:r>
              <a:rPr lang="es-CL" sz="2800" b="1" i="1" dirty="0" smtClean="0">
                <a:solidFill>
                  <a:srgbClr val="0070C0"/>
                </a:solidFill>
              </a:rPr>
              <a:t>  </a:t>
            </a:r>
          </a:p>
          <a:p>
            <a:r>
              <a:rPr lang="es-CL" sz="2400" b="1" i="1" dirty="0" smtClean="0">
                <a:solidFill>
                  <a:schemeClr val="tx2">
                    <a:lumMod val="75000"/>
                  </a:schemeClr>
                </a:solidFill>
              </a:rPr>
              <a:t> </a:t>
            </a:r>
            <a:endParaRPr lang="es-CL" sz="2400" dirty="0"/>
          </a:p>
        </p:txBody>
      </p:sp>
      <p:pic>
        <p:nvPicPr>
          <p:cNvPr id="6" name="Picture 2"/>
          <p:cNvPicPr>
            <a:picLocks noChangeAspect="1" noChangeArrowheads="1"/>
          </p:cNvPicPr>
          <p:nvPr/>
        </p:nvPicPr>
        <p:blipFill>
          <a:blip r:embed="rId6" cstate="print"/>
          <a:srcRect/>
          <a:stretch>
            <a:fillRect/>
          </a:stretch>
        </p:blipFill>
        <p:spPr bwMode="auto">
          <a:xfrm>
            <a:off x="8358214" y="285728"/>
            <a:ext cx="547691" cy="642942"/>
          </a:xfrm>
          <a:prstGeom prst="rect">
            <a:avLst/>
          </a:prstGeom>
          <a:noFill/>
          <a:ln w="9525">
            <a:noFill/>
            <a:miter lim="800000"/>
            <a:headEnd/>
            <a:tailEnd/>
          </a:ln>
          <a:effectLst/>
        </p:spPr>
      </p:pic>
      <p:sp>
        <p:nvSpPr>
          <p:cNvPr id="7" name="6 Rectángulo"/>
          <p:cNvSpPr/>
          <p:nvPr/>
        </p:nvSpPr>
        <p:spPr>
          <a:xfrm>
            <a:off x="357158" y="5000636"/>
            <a:ext cx="4000528" cy="1138773"/>
          </a:xfrm>
          <a:prstGeom prst="rect">
            <a:avLst/>
          </a:prstGeom>
        </p:spPr>
        <p:txBody>
          <a:bodyPr wrap="square">
            <a:spAutoFit/>
          </a:bodyPr>
          <a:lstStyle/>
          <a:p>
            <a:pPr>
              <a:buNone/>
            </a:pPr>
            <a:endParaRPr lang="es-CL" sz="2400" b="1" dirty="0" smtClean="0">
              <a:solidFill>
                <a:srgbClr val="002060"/>
              </a:solidFill>
            </a:endParaRPr>
          </a:p>
          <a:p>
            <a:endParaRPr lang="es-CL" sz="2400" b="1" dirty="0" smtClean="0">
              <a:solidFill>
                <a:srgbClr val="FFFF00"/>
              </a:solidFill>
            </a:endParaRPr>
          </a:p>
          <a:p>
            <a:r>
              <a:rPr lang="es-CL" sz="2000" b="1" dirty="0" smtClean="0">
                <a:solidFill>
                  <a:srgbClr val="FFFF00"/>
                </a:solidFill>
              </a:rPr>
              <a:t>Profesora Gabriela </a:t>
            </a:r>
            <a:r>
              <a:rPr lang="es-CL" sz="2000" b="1" dirty="0" err="1" smtClean="0">
                <a:solidFill>
                  <a:srgbClr val="FFFF00"/>
                </a:solidFill>
              </a:rPr>
              <a:t>Clares</a:t>
            </a:r>
            <a:r>
              <a:rPr lang="es-CL" sz="2000" b="1" dirty="0" smtClean="0">
                <a:solidFill>
                  <a:srgbClr val="FFFF00"/>
                </a:solidFill>
              </a:rPr>
              <a:t>                                          </a:t>
            </a:r>
            <a:endParaRPr lang="es-CL" sz="2000" dirty="0">
              <a:solidFill>
                <a:srgbClr val="FFFF00"/>
              </a:solidFill>
            </a:endParaRPr>
          </a:p>
        </p:txBody>
      </p:sp>
      <p:sp>
        <p:nvSpPr>
          <p:cNvPr id="8" name="7 Rectángulo"/>
          <p:cNvSpPr/>
          <p:nvPr/>
        </p:nvSpPr>
        <p:spPr>
          <a:xfrm>
            <a:off x="5072066" y="4929198"/>
            <a:ext cx="3786182" cy="1077218"/>
          </a:xfrm>
          <a:prstGeom prst="rect">
            <a:avLst/>
          </a:prstGeom>
        </p:spPr>
        <p:txBody>
          <a:bodyPr wrap="square">
            <a:spAutoFit/>
          </a:bodyPr>
          <a:lstStyle/>
          <a:p>
            <a:endParaRPr lang="es-CL" sz="2400" b="1" dirty="0" smtClean="0">
              <a:solidFill>
                <a:srgbClr val="FFFF00"/>
              </a:solidFill>
            </a:endParaRPr>
          </a:p>
          <a:p>
            <a:r>
              <a:rPr lang="es-CL" sz="2000" b="1" dirty="0" smtClean="0">
                <a:solidFill>
                  <a:srgbClr val="FFFF00"/>
                </a:solidFill>
              </a:rPr>
              <a:t>Este </a:t>
            </a:r>
            <a:r>
              <a:rPr lang="es-CL" sz="2000" b="1" dirty="0" err="1" smtClean="0">
                <a:solidFill>
                  <a:srgbClr val="FFFF00"/>
                </a:solidFill>
              </a:rPr>
              <a:t>ppt</a:t>
            </a:r>
            <a:r>
              <a:rPr lang="es-CL" sz="2000" b="1" dirty="0" smtClean="0">
                <a:solidFill>
                  <a:srgbClr val="FFFF00"/>
                </a:solidFill>
              </a:rPr>
              <a:t> contiene audios debes descargarlo para poder </a:t>
            </a:r>
            <a:r>
              <a:rPr lang="es-CL" sz="2000" b="1" dirty="0" smtClean="0">
                <a:solidFill>
                  <a:srgbClr val="FFFF00"/>
                </a:solidFill>
              </a:rPr>
              <a:t>oírlos</a:t>
            </a:r>
            <a:endParaRPr lang="es-CL" sz="2000" b="1" dirty="0">
              <a:solidFill>
                <a:srgbClr val="FFFF00"/>
              </a:solidFill>
            </a:endParaRPr>
          </a:p>
        </p:txBody>
      </p:sp>
      <p:sp>
        <p:nvSpPr>
          <p:cNvPr id="9" name="8 Rectángulo"/>
          <p:cNvSpPr/>
          <p:nvPr/>
        </p:nvSpPr>
        <p:spPr>
          <a:xfrm>
            <a:off x="428596" y="2857496"/>
            <a:ext cx="4572000" cy="1938992"/>
          </a:xfrm>
          <a:prstGeom prst="rect">
            <a:avLst/>
          </a:prstGeom>
        </p:spPr>
        <p:txBody>
          <a:bodyPr>
            <a:spAutoFit/>
          </a:bodyPr>
          <a:lstStyle/>
          <a:p>
            <a:r>
              <a:rPr lang="es-CL" sz="2400" b="1" i="1" dirty="0" smtClean="0">
                <a:solidFill>
                  <a:srgbClr val="FFFF00"/>
                </a:solidFill>
              </a:rPr>
              <a:t>OA2: Crear trabajos visuales a partir de diferentes desafíos creativos, experimentando con materiales sustentables en papeles, cartones  y textiles.</a:t>
            </a:r>
            <a:endParaRPr lang="es-CL" sz="2400" b="1" i="1" dirty="0">
              <a:solidFill>
                <a:srgbClr val="FFFF00"/>
              </a:solidFill>
            </a:endParaRPr>
          </a:p>
        </p:txBody>
      </p:sp>
      <p:pic>
        <p:nvPicPr>
          <p:cNvPr id="12" name="intro">
            <a:hlinkClick r:id="" action="ppaction://media"/>
          </p:cNvPr>
          <p:cNvPicPr>
            <a:picLocks noRot="1" noChangeAspect="1"/>
          </p:cNvPicPr>
          <p:nvPr>
            <a:wavAudioFile r:embed="rId2" name="intro"/>
          </p:nvPr>
        </p:nvPicPr>
        <p:blipFill>
          <a:blip r:embed="rId7"/>
          <a:stretch>
            <a:fillRect/>
          </a:stretch>
        </p:blipFill>
        <p:spPr>
          <a:xfrm>
            <a:off x="8429652" y="11429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9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dirty="0" smtClean="0">
                <a:solidFill>
                  <a:srgbClr val="00B050"/>
                </a:solidFill>
              </a:rPr>
              <a:t>Conceptos para entender esta Unidad 2</a:t>
            </a:r>
            <a:endParaRPr lang="es-CL" sz="3600" dirty="0">
              <a:solidFill>
                <a:srgbClr val="00B050"/>
              </a:solidFill>
            </a:endParaRPr>
          </a:p>
        </p:txBody>
      </p:sp>
      <p:sp>
        <p:nvSpPr>
          <p:cNvPr id="3" name="2 Marcador de contenido"/>
          <p:cNvSpPr>
            <a:spLocks noGrp="1"/>
          </p:cNvSpPr>
          <p:nvPr>
            <p:ph idx="1"/>
          </p:nvPr>
        </p:nvSpPr>
        <p:spPr>
          <a:xfrm>
            <a:off x="285720" y="1500174"/>
            <a:ext cx="8643998" cy="5143536"/>
          </a:xfrm>
        </p:spPr>
        <p:txBody>
          <a:bodyPr>
            <a:normAutofit/>
          </a:bodyPr>
          <a:lstStyle/>
          <a:p>
            <a:endParaRPr lang="es-CL" sz="2400" dirty="0" smtClean="0">
              <a:solidFill>
                <a:srgbClr val="002060"/>
              </a:solidFill>
            </a:endParaRPr>
          </a:p>
          <a:p>
            <a:endParaRPr lang="es-CL" sz="2400" dirty="0" smtClean="0">
              <a:solidFill>
                <a:srgbClr val="FF0000"/>
              </a:solidFill>
            </a:endParaRPr>
          </a:p>
          <a:p>
            <a:endParaRPr lang="es-CL" sz="2400" dirty="0" smtClean="0">
              <a:solidFill>
                <a:srgbClr val="0070C0"/>
              </a:solidFill>
            </a:endParaRPr>
          </a:p>
          <a:p>
            <a:endParaRPr lang="es-CL" sz="2400" dirty="0" smtClean="0">
              <a:solidFill>
                <a:schemeClr val="tx2"/>
              </a:solidFill>
            </a:endParaRPr>
          </a:p>
          <a:p>
            <a:endParaRPr lang="es-CL" sz="2400" dirty="0" smtClean="0">
              <a:solidFill>
                <a:srgbClr val="0070C0"/>
              </a:solidFill>
            </a:endParaRPr>
          </a:p>
          <a:p>
            <a:pPr>
              <a:buNone/>
            </a:pPr>
            <a:endParaRPr lang="es-CL" dirty="0"/>
          </a:p>
        </p:txBody>
      </p:sp>
      <p:sp>
        <p:nvSpPr>
          <p:cNvPr id="6" name="5 Elipse"/>
          <p:cNvSpPr/>
          <p:nvPr/>
        </p:nvSpPr>
        <p:spPr>
          <a:xfrm>
            <a:off x="285720" y="1643050"/>
            <a:ext cx="2286016"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rgbClr val="C00000"/>
                </a:solidFill>
              </a:rPr>
              <a:t>Problemática medio ambiental </a:t>
            </a:r>
          </a:p>
          <a:p>
            <a:pPr algn="ctr"/>
            <a:endParaRPr lang="es-CL" dirty="0"/>
          </a:p>
        </p:txBody>
      </p:sp>
      <p:sp>
        <p:nvSpPr>
          <p:cNvPr id="7" name="6 Elipse"/>
          <p:cNvSpPr/>
          <p:nvPr/>
        </p:nvSpPr>
        <p:spPr>
          <a:xfrm>
            <a:off x="5929322" y="5214950"/>
            <a:ext cx="250033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C00000"/>
                </a:solidFill>
              </a:rPr>
              <a:t>Necesidad de técnicas sustentable s o ecológicas y  económicas </a:t>
            </a:r>
          </a:p>
        </p:txBody>
      </p:sp>
      <p:sp>
        <p:nvSpPr>
          <p:cNvPr id="8" name="7 Elipse"/>
          <p:cNvSpPr/>
          <p:nvPr/>
        </p:nvSpPr>
        <p:spPr>
          <a:xfrm>
            <a:off x="2214546" y="2857496"/>
            <a:ext cx="235745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C00000"/>
                </a:solidFill>
              </a:rPr>
              <a:t>Vanguardias del S. XX, aquí surge  técnica Collage</a:t>
            </a:r>
          </a:p>
        </p:txBody>
      </p:sp>
      <p:sp>
        <p:nvSpPr>
          <p:cNvPr id="9" name="8 Elipse"/>
          <p:cNvSpPr/>
          <p:nvPr/>
        </p:nvSpPr>
        <p:spPr>
          <a:xfrm>
            <a:off x="4071934" y="4000504"/>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C00000"/>
                </a:solidFill>
              </a:rPr>
              <a:t>Collage, técnica de libertad  total</a:t>
            </a:r>
          </a:p>
        </p:txBody>
      </p:sp>
      <p:pic>
        <p:nvPicPr>
          <p:cNvPr id="11" name="10 Imagen" descr="descarga.jpg"/>
          <p:cNvPicPr>
            <a:picLocks noChangeAspect="1"/>
          </p:cNvPicPr>
          <p:nvPr/>
        </p:nvPicPr>
        <p:blipFill>
          <a:blip r:embed="rId3"/>
          <a:stretch>
            <a:fillRect/>
          </a:stretch>
        </p:blipFill>
        <p:spPr>
          <a:xfrm>
            <a:off x="142844" y="3857628"/>
            <a:ext cx="1913517" cy="1071570"/>
          </a:xfrm>
          <a:prstGeom prst="rect">
            <a:avLst/>
          </a:prstGeom>
        </p:spPr>
      </p:pic>
      <p:pic>
        <p:nvPicPr>
          <p:cNvPr id="12" name="11 Imagen" descr="descarga (1).jpg"/>
          <p:cNvPicPr>
            <a:picLocks noChangeAspect="1"/>
          </p:cNvPicPr>
          <p:nvPr/>
        </p:nvPicPr>
        <p:blipFill>
          <a:blip r:embed="rId4"/>
          <a:stretch>
            <a:fillRect/>
          </a:stretch>
        </p:blipFill>
        <p:spPr>
          <a:xfrm>
            <a:off x="4143372" y="1785926"/>
            <a:ext cx="1871666" cy="1137297"/>
          </a:xfrm>
          <a:prstGeom prst="rect">
            <a:avLst/>
          </a:prstGeom>
        </p:spPr>
      </p:pic>
      <p:pic>
        <p:nvPicPr>
          <p:cNvPr id="13" name="12 Imagen" descr="images.jpg"/>
          <p:cNvPicPr>
            <a:picLocks noChangeAspect="1"/>
          </p:cNvPicPr>
          <p:nvPr/>
        </p:nvPicPr>
        <p:blipFill>
          <a:blip r:embed="rId5"/>
          <a:stretch>
            <a:fillRect/>
          </a:stretch>
        </p:blipFill>
        <p:spPr>
          <a:xfrm>
            <a:off x="2571736" y="5286388"/>
            <a:ext cx="1740348" cy="1231932"/>
          </a:xfrm>
          <a:prstGeom prst="rect">
            <a:avLst/>
          </a:prstGeom>
        </p:spPr>
      </p:pic>
      <p:pic>
        <p:nvPicPr>
          <p:cNvPr id="14" name="13 Imagen" descr="images (1).jpg"/>
          <p:cNvPicPr>
            <a:picLocks noChangeAspect="1"/>
          </p:cNvPicPr>
          <p:nvPr/>
        </p:nvPicPr>
        <p:blipFill>
          <a:blip r:embed="rId6"/>
          <a:stretch>
            <a:fillRect/>
          </a:stretch>
        </p:blipFill>
        <p:spPr>
          <a:xfrm>
            <a:off x="7043776" y="4071942"/>
            <a:ext cx="1814504" cy="907252"/>
          </a:xfrm>
          <a:prstGeom prst="rect">
            <a:avLst/>
          </a:prstGeom>
        </p:spPr>
      </p:pic>
      <p:sp>
        <p:nvSpPr>
          <p:cNvPr id="26" name="25 Flecha curvada hacia la izquierda"/>
          <p:cNvSpPr/>
          <p:nvPr/>
        </p:nvSpPr>
        <p:spPr>
          <a:xfrm>
            <a:off x="8429652" y="5000636"/>
            <a:ext cx="285752" cy="857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26 Flecha curvada hacia la derecha"/>
          <p:cNvSpPr/>
          <p:nvPr/>
        </p:nvSpPr>
        <p:spPr>
          <a:xfrm rot="2171391">
            <a:off x="3428992" y="4429132"/>
            <a:ext cx="500066"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8" name="27 Flecha curvada hacia abajo"/>
          <p:cNvSpPr/>
          <p:nvPr/>
        </p:nvSpPr>
        <p:spPr>
          <a:xfrm rot="18482185">
            <a:off x="3503280" y="2456215"/>
            <a:ext cx="571504" cy="2857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9" name="28 Flecha curvada hacia la derecha"/>
          <p:cNvSpPr/>
          <p:nvPr/>
        </p:nvSpPr>
        <p:spPr>
          <a:xfrm rot="1989826">
            <a:off x="500034" y="3000372"/>
            <a:ext cx="357190" cy="785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6" name="15 Flecha curvada hacia abajo"/>
          <p:cNvSpPr/>
          <p:nvPr/>
        </p:nvSpPr>
        <p:spPr>
          <a:xfrm rot="2691722">
            <a:off x="4572000" y="3500438"/>
            <a:ext cx="78581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17" name="concept U2">
            <a:hlinkClick r:id="" action="ppaction://media"/>
          </p:cNvPr>
          <p:cNvPicPr>
            <a:picLocks noRot="1" noChangeAspect="1"/>
          </p:cNvPicPr>
          <p:nvPr>
            <a:wavAudioFile r:embed="rId1" name="concept U2"/>
          </p:nvPr>
        </p:nvPicPr>
        <p:blipFill>
          <a:blip r:embed="rId7"/>
          <a:stretch>
            <a:fillRect/>
          </a:stretch>
        </p:blipFill>
        <p:spPr>
          <a:xfrm>
            <a:off x="8358214" y="1714488"/>
            <a:ext cx="376238" cy="376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000" fill="hold"/>
                                        <p:tgtEl>
                                          <p:spTgt spid="29"/>
                                        </p:tgtEl>
                                        <p:attrNameLst>
                                          <p:attrName>ppt_x</p:attrName>
                                        </p:attrNameLst>
                                      </p:cBhvr>
                                      <p:tavLst>
                                        <p:tav tm="0">
                                          <p:val>
                                            <p:strVal val="#ppt_x"/>
                                          </p:val>
                                        </p:tav>
                                        <p:tav tm="100000">
                                          <p:val>
                                            <p:strVal val="#ppt_x"/>
                                          </p:val>
                                        </p:tav>
                                      </p:tavLst>
                                    </p:anim>
                                    <p:anim calcmode="lin" valueType="num">
                                      <p:cBhvr additive="base">
                                        <p:cTn id="13" dur="100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fill="hold"/>
                                        <p:tgtEl>
                                          <p:spTgt spid="27"/>
                                        </p:tgtEl>
                                        <p:attrNameLst>
                                          <p:attrName>ppt_x</p:attrName>
                                        </p:attrNameLst>
                                      </p:cBhvr>
                                      <p:tavLst>
                                        <p:tav tm="0">
                                          <p:val>
                                            <p:strVal val="#ppt_x"/>
                                          </p:val>
                                        </p:tav>
                                        <p:tav tm="100000">
                                          <p:val>
                                            <p:strVal val="#ppt_x"/>
                                          </p:val>
                                        </p:tav>
                                      </p:tavLst>
                                    </p:anim>
                                    <p:anim calcmode="lin" valueType="num">
                                      <p:cBhvr additive="base">
                                        <p:cTn id="43" dur="1000" fill="hold"/>
                                        <p:tgtEl>
                                          <p:spTgt spid="27"/>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1000" fill="hold"/>
                                        <p:tgtEl>
                                          <p:spTgt spid="7"/>
                                        </p:tgtEl>
                                        <p:attrNameLst>
                                          <p:attrName>ppt_x</p:attrName>
                                        </p:attrNameLst>
                                      </p:cBhvr>
                                      <p:tavLst>
                                        <p:tav tm="0">
                                          <p:val>
                                            <p:strVal val="#ppt_x"/>
                                          </p:val>
                                        </p:tav>
                                        <p:tav tm="100000">
                                          <p:val>
                                            <p:strVal val="#ppt_x"/>
                                          </p:val>
                                        </p:tav>
                                      </p:tavLst>
                                    </p:anim>
                                    <p:anim calcmode="lin" valueType="num">
                                      <p:cBhvr additive="base">
                                        <p:cTn id="54" dur="1000" fill="hold"/>
                                        <p:tgtEl>
                                          <p:spTgt spid="7"/>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1000" fill="hold"/>
                                        <p:tgtEl>
                                          <p:spTgt spid="14"/>
                                        </p:tgtEl>
                                        <p:attrNameLst>
                                          <p:attrName>ppt_x</p:attrName>
                                        </p:attrNameLst>
                                      </p:cBhvr>
                                      <p:tavLst>
                                        <p:tav tm="0">
                                          <p:val>
                                            <p:strVal val="#ppt_x"/>
                                          </p:val>
                                        </p:tav>
                                        <p:tav tm="100000">
                                          <p:val>
                                            <p:strVal val="#ppt_x"/>
                                          </p:val>
                                        </p:tav>
                                      </p:tavLst>
                                    </p:anim>
                                    <p:anim calcmode="lin" valueType="num">
                                      <p:cBhvr additive="base">
                                        <p:cTn id="64" dur="100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1" presetClass="mediacall" presetSubtype="0" fill="hold" nodeType="afterEffect">
                                  <p:stCondLst>
                                    <p:cond delay="0"/>
                                  </p:stCondLst>
                                  <p:childTnLst>
                                    <p:cmd type="call" cmd="playFrom(0.0)">
                                      <p:cBhvr>
                                        <p:cTn id="67" dur="89708" fill="hold"/>
                                        <p:tgtEl>
                                          <p:spTgt spid="17"/>
                                        </p:tgtEl>
                                      </p:cBhvr>
                                    </p:cmd>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ppt_x"/>
                                          </p:val>
                                        </p:tav>
                                        <p:tav tm="100000">
                                          <p:val>
                                            <p:strVal val="#ppt_x"/>
                                          </p:val>
                                        </p:tav>
                                      </p:tavLst>
                                    </p:anim>
                                    <p:anim calcmode="lin" valueType="num">
                                      <p:cBhvr additive="base">
                                        <p:cTn id="7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72"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6" grpId="0" animBg="1"/>
      <p:bldP spid="7" grpId="0" animBg="1"/>
      <p:bldP spid="8" grpId="0" animBg="1"/>
      <p:bldP spid="9" grpId="0" animBg="1"/>
      <p:bldP spid="26" grpId="0" animBg="1"/>
      <p:bldP spid="27" grpId="0" animBg="1"/>
      <p:bldP spid="28" grpId="0" animBg="1"/>
      <p:bldP spid="2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0" y="0"/>
            <a:ext cx="9144000" cy="1500174"/>
          </a:xfrm>
        </p:spPr>
        <p:txBody>
          <a:bodyPr>
            <a:noAutofit/>
          </a:bodyPr>
          <a:lstStyle/>
          <a:p>
            <a:r>
              <a:rPr lang="es-CL" sz="1800" dirty="0" smtClean="0"/>
              <a:t>Collage: Técnica de arte Contemporáneo, ¿en qué consiste?</a:t>
            </a:r>
            <a:br>
              <a:rPr lang="es-CL" sz="1800" dirty="0" smtClean="0"/>
            </a:br>
            <a:r>
              <a:rPr lang="es-CL" sz="1800" dirty="0" smtClean="0"/>
              <a:t> El collage consiste en pegar sobre diferentes soportes, variados materiales para expresar una idea.  Por ejemplo: sobre un  cartón combinar recortes de fotos con semillas para dar textura, también puede ser  sobre madera pegar trozos de tela o trozos de papeles con palabras, etc. Ejemplos:</a:t>
            </a:r>
            <a:endParaRPr lang="es-CL" sz="1800" dirty="0"/>
          </a:p>
        </p:txBody>
      </p:sp>
      <p:sp>
        <p:nvSpPr>
          <p:cNvPr id="12" name="11 Marcador de contenido"/>
          <p:cNvSpPr>
            <a:spLocks noGrp="1"/>
          </p:cNvSpPr>
          <p:nvPr>
            <p:ph idx="1"/>
          </p:nvPr>
        </p:nvSpPr>
        <p:spPr>
          <a:xfrm>
            <a:off x="214282" y="1500174"/>
            <a:ext cx="8715436" cy="4900626"/>
          </a:xfrm>
        </p:spPr>
        <p:txBody>
          <a:bodyPr>
            <a:normAutofit/>
          </a:bodyPr>
          <a:lstStyle/>
          <a:p>
            <a:pPr>
              <a:buNone/>
            </a:pPr>
            <a:r>
              <a:rPr lang="es-CL" sz="1800" dirty="0" smtClean="0"/>
              <a:t> </a:t>
            </a:r>
          </a:p>
          <a:p>
            <a:endParaRPr lang="es-CL" sz="1800" dirty="0" smtClean="0"/>
          </a:p>
          <a:p>
            <a:endParaRPr lang="es-CL" sz="1800" dirty="0"/>
          </a:p>
        </p:txBody>
      </p:sp>
      <p:graphicFrame>
        <p:nvGraphicFramePr>
          <p:cNvPr id="17" name="16 Tabla"/>
          <p:cNvGraphicFramePr>
            <a:graphicFrameLocks noGrp="1"/>
          </p:cNvGraphicFramePr>
          <p:nvPr/>
        </p:nvGraphicFramePr>
        <p:xfrm>
          <a:off x="357159" y="1714488"/>
          <a:ext cx="8501121" cy="5000660"/>
        </p:xfrm>
        <a:graphic>
          <a:graphicData uri="http://schemas.openxmlformats.org/drawingml/2006/table">
            <a:tbl>
              <a:tblPr firstRow="1" bandRow="1">
                <a:tableStyleId>{3B4B98B0-60AC-42C2-AFA5-B58CD77FA1E5}</a:tableStyleId>
              </a:tblPr>
              <a:tblGrid>
                <a:gridCol w="2833707"/>
                <a:gridCol w="2833707"/>
                <a:gridCol w="2833707"/>
              </a:tblGrid>
              <a:tr h="5000660">
                <a:tc>
                  <a:txBody>
                    <a:bodyPr/>
                    <a:lstStyle/>
                    <a:p>
                      <a:r>
                        <a:rPr lang="es-CL" sz="1600" dirty="0" smtClean="0"/>
                        <a:t>1-Antonio Berni</a:t>
                      </a:r>
                    </a:p>
                    <a:p>
                      <a:r>
                        <a:rPr lang="es-CL" sz="1600" dirty="0" smtClean="0"/>
                        <a:t>Collages de piezas de metal sobre cartón</a:t>
                      </a:r>
                      <a:endParaRPr lang="es-CL" sz="1600" dirty="0"/>
                    </a:p>
                  </a:txBody>
                  <a:tcPr/>
                </a:tc>
                <a:tc>
                  <a:txBody>
                    <a:bodyPr/>
                    <a:lstStyle/>
                    <a:p>
                      <a:r>
                        <a:rPr lang="es-CL" sz="1600" dirty="0" smtClean="0"/>
                        <a:t>2-Lara Lars</a:t>
                      </a:r>
                    </a:p>
                    <a:p>
                      <a:r>
                        <a:rPr lang="es-CL" sz="1600" dirty="0" smtClean="0"/>
                        <a:t>Collage de</a:t>
                      </a:r>
                      <a:r>
                        <a:rPr lang="es-CL" sz="1600" baseline="0" dirty="0" smtClean="0"/>
                        <a:t> fotos sobre cartón</a:t>
                      </a:r>
                      <a:endParaRPr lang="es-CL" sz="1600" dirty="0"/>
                    </a:p>
                  </a:txBody>
                  <a:tcPr/>
                </a:tc>
                <a:tc>
                  <a:txBody>
                    <a:bodyPr/>
                    <a:lstStyle/>
                    <a:p>
                      <a:r>
                        <a:rPr lang="es-CL" sz="1600" dirty="0" smtClean="0"/>
                        <a:t>3-Collage de Amanda Erickson</a:t>
                      </a:r>
                    </a:p>
                    <a:p>
                      <a:r>
                        <a:rPr lang="es-CL" sz="1600" dirty="0" smtClean="0"/>
                        <a:t> Fotos, textos, cartón y hojas</a:t>
                      </a:r>
                    </a:p>
                    <a:p>
                      <a:r>
                        <a:rPr lang="es-CL" sz="1600" dirty="0" smtClean="0"/>
                        <a:t> sobre papel</a:t>
                      </a:r>
                    </a:p>
                    <a:p>
                      <a:endParaRPr lang="es-CL" dirty="0"/>
                    </a:p>
                  </a:txBody>
                  <a:tcPr/>
                </a:tc>
              </a:tr>
            </a:tbl>
          </a:graphicData>
        </a:graphic>
      </p:graphicFrame>
      <p:pic>
        <p:nvPicPr>
          <p:cNvPr id="18" name="17 Imagen" descr="Antonio-Berni_Los-astros-sobre-Villa-Cartón-1962_Collage-metal-y-otros_©-Fundación-Antonio-Berni-697x1024.jpg"/>
          <p:cNvPicPr>
            <a:picLocks noChangeAspect="1"/>
          </p:cNvPicPr>
          <p:nvPr/>
        </p:nvPicPr>
        <p:blipFill>
          <a:blip r:embed="rId3" cstate="print"/>
          <a:stretch>
            <a:fillRect/>
          </a:stretch>
        </p:blipFill>
        <p:spPr>
          <a:xfrm>
            <a:off x="285720" y="2857496"/>
            <a:ext cx="2090871" cy="3071810"/>
          </a:xfrm>
          <a:prstGeom prst="rect">
            <a:avLst/>
          </a:prstGeom>
        </p:spPr>
      </p:pic>
      <p:pic>
        <p:nvPicPr>
          <p:cNvPr id="20" name="19 Imagen" descr="Lara Lars.jpg"/>
          <p:cNvPicPr>
            <a:picLocks noChangeAspect="1"/>
          </p:cNvPicPr>
          <p:nvPr/>
        </p:nvPicPr>
        <p:blipFill>
          <a:blip r:embed="rId4"/>
          <a:stretch>
            <a:fillRect/>
          </a:stretch>
        </p:blipFill>
        <p:spPr>
          <a:xfrm>
            <a:off x="3143240" y="3214686"/>
            <a:ext cx="2709700" cy="3383821"/>
          </a:xfrm>
          <a:prstGeom prst="rect">
            <a:avLst/>
          </a:prstGeom>
        </p:spPr>
      </p:pic>
      <p:pic>
        <p:nvPicPr>
          <p:cNvPr id="21" name="20 Imagen" descr="AmandaErickson.jpg"/>
          <p:cNvPicPr>
            <a:picLocks noChangeAspect="1"/>
          </p:cNvPicPr>
          <p:nvPr/>
        </p:nvPicPr>
        <p:blipFill>
          <a:blip r:embed="rId5" cstate="print"/>
          <a:srcRect l="10353" t="6000"/>
          <a:stretch>
            <a:fillRect/>
          </a:stretch>
        </p:blipFill>
        <p:spPr>
          <a:xfrm>
            <a:off x="6429388" y="2857496"/>
            <a:ext cx="2474334" cy="3357562"/>
          </a:xfrm>
          <a:prstGeom prst="rect">
            <a:avLst/>
          </a:prstGeom>
        </p:spPr>
      </p:pic>
      <p:pic>
        <p:nvPicPr>
          <p:cNvPr id="9" name="delcollage ">
            <a:hlinkClick r:id="" action="ppaction://media"/>
          </p:cNvPr>
          <p:cNvPicPr>
            <a:picLocks noRot="1" noChangeAspect="1"/>
          </p:cNvPicPr>
          <p:nvPr>
            <a:wavAudioFile r:embed="rId1" name="delcollage "/>
          </p:nvPr>
        </p:nvPicPr>
        <p:blipFill>
          <a:blip r:embed="rId6"/>
          <a:stretch>
            <a:fillRect/>
          </a:stretch>
        </p:blipFill>
        <p:spPr>
          <a:xfrm>
            <a:off x="4286248" y="2500306"/>
            <a:ext cx="304800" cy="304800"/>
          </a:xfrm>
          <a:prstGeom prst="rect">
            <a:avLst/>
          </a:prstGeom>
        </p:spPr>
      </p:pic>
    </p:spTree>
  </p:cSld>
  <p:clrMapOvr>
    <a:masterClrMapping/>
  </p:clrMapOvr>
  <p:transition spd="slow" advClick="0"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655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987536"/>
          </a:xfrm>
        </p:spPr>
        <p:txBody>
          <a:bodyPr>
            <a:normAutofit/>
          </a:bodyPr>
          <a:lstStyle/>
          <a:p>
            <a:r>
              <a:rPr lang="es-CL" sz="2000" dirty="0" smtClean="0"/>
              <a:t>Ejemplos de Collages</a:t>
            </a:r>
            <a:endParaRPr lang="es-CL" sz="2000" dirty="0"/>
          </a:p>
        </p:txBody>
      </p:sp>
      <p:graphicFrame>
        <p:nvGraphicFramePr>
          <p:cNvPr id="4" name="3 Marcador de contenido"/>
          <p:cNvGraphicFramePr>
            <a:graphicFrameLocks noGrp="1"/>
          </p:cNvGraphicFramePr>
          <p:nvPr>
            <p:ph idx="1"/>
          </p:nvPr>
        </p:nvGraphicFramePr>
        <p:xfrm>
          <a:off x="214313" y="1571612"/>
          <a:ext cx="8786811" cy="5143535"/>
        </p:xfrm>
        <a:graphic>
          <a:graphicData uri="http://schemas.openxmlformats.org/drawingml/2006/table">
            <a:tbl>
              <a:tblPr firstRow="1" bandRow="1">
                <a:tableStyleId>{3B4B98B0-60AC-42C2-AFA5-B58CD77FA1E5}</a:tableStyleId>
              </a:tblPr>
              <a:tblGrid>
                <a:gridCol w="2928937"/>
                <a:gridCol w="2928937"/>
                <a:gridCol w="2928937"/>
              </a:tblGrid>
              <a:tr h="5143535">
                <a:tc>
                  <a:txBody>
                    <a:bodyPr/>
                    <a:lstStyle/>
                    <a:p>
                      <a:endParaRPr lang="es-CL" dirty="0" smtClean="0"/>
                    </a:p>
                    <a:p>
                      <a:endParaRPr lang="es-CL" dirty="0" smtClean="0"/>
                    </a:p>
                    <a:p>
                      <a:r>
                        <a:rPr lang="es-CL" sz="1600" dirty="0" smtClean="0"/>
                        <a:t>4-Collage de Agy</a:t>
                      </a:r>
                    </a:p>
                    <a:p>
                      <a:r>
                        <a:rPr lang="es-CL" sz="1600" dirty="0" smtClean="0"/>
                        <a:t>Elementos textiles </a:t>
                      </a:r>
                    </a:p>
                    <a:p>
                      <a:r>
                        <a:rPr lang="es-CL" sz="1600" dirty="0" smtClean="0"/>
                        <a:t>sobre cartón </a:t>
                      </a:r>
                    </a:p>
                    <a:p>
                      <a:endParaRPr lang="es-CL" dirty="0"/>
                    </a:p>
                  </a:txBody>
                  <a:tcPr/>
                </a:tc>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r>
                        <a:rPr lang="es-CL" sz="1600" dirty="0" smtClean="0"/>
                        <a:t>5-Collage de elementos textiles, botones,</a:t>
                      </a:r>
                      <a:r>
                        <a:rPr lang="es-CL" sz="1600" baseline="0" dirty="0" smtClean="0"/>
                        <a:t> cuentas de plástico y alambre</a:t>
                      </a:r>
                      <a:endParaRPr lang="es-CL" sz="1600" dirty="0"/>
                    </a:p>
                  </a:txBody>
                  <a:tcPr/>
                </a:tc>
                <a:tc>
                  <a:txBody>
                    <a:bodyPr/>
                    <a:lstStyle/>
                    <a:p>
                      <a:r>
                        <a:rPr lang="es-CL" sz="1600" dirty="0" smtClean="0"/>
                        <a:t>6-Collages de diversas telas recicladas, plástico</a:t>
                      </a:r>
                      <a:r>
                        <a:rPr lang="es-CL" sz="1600" baseline="0" dirty="0" smtClean="0"/>
                        <a:t> y </a:t>
                      </a:r>
                      <a:r>
                        <a:rPr lang="es-CL" sz="1600" dirty="0" smtClean="0"/>
                        <a:t>papel</a:t>
                      </a:r>
                    </a:p>
                    <a:p>
                      <a:r>
                        <a:rPr lang="es-CL" sz="1600" dirty="0" smtClean="0"/>
                        <a:t>sobre madera reciclada</a:t>
                      </a:r>
                      <a:endParaRPr lang="es-CL" sz="1600" dirty="0"/>
                    </a:p>
                  </a:txBody>
                  <a:tcPr/>
                </a:tc>
              </a:tr>
            </a:tbl>
          </a:graphicData>
        </a:graphic>
      </p:graphicFrame>
      <p:pic>
        <p:nvPicPr>
          <p:cNvPr id="5" name="4 Imagen" descr="Coral+Textile+Art+_+Agy+Textile+Artist.jpg"/>
          <p:cNvPicPr>
            <a:picLocks noChangeAspect="1"/>
          </p:cNvPicPr>
          <p:nvPr/>
        </p:nvPicPr>
        <p:blipFill>
          <a:blip r:embed="rId3"/>
          <a:stretch>
            <a:fillRect/>
          </a:stretch>
        </p:blipFill>
        <p:spPr>
          <a:xfrm>
            <a:off x="214283" y="3214686"/>
            <a:ext cx="2577433" cy="2767009"/>
          </a:xfrm>
          <a:prstGeom prst="rect">
            <a:avLst/>
          </a:prstGeom>
        </p:spPr>
      </p:pic>
      <p:pic>
        <p:nvPicPr>
          <p:cNvPr id="6" name="5 Imagen" descr="3e63b11c7dd91b68099affa6820952ef.jpg"/>
          <p:cNvPicPr>
            <a:picLocks noChangeAspect="1"/>
          </p:cNvPicPr>
          <p:nvPr/>
        </p:nvPicPr>
        <p:blipFill>
          <a:blip r:embed="rId4"/>
          <a:stretch>
            <a:fillRect/>
          </a:stretch>
        </p:blipFill>
        <p:spPr>
          <a:xfrm>
            <a:off x="3286116" y="1714488"/>
            <a:ext cx="2515942" cy="3286136"/>
          </a:xfrm>
          <a:prstGeom prst="rect">
            <a:avLst/>
          </a:prstGeom>
        </p:spPr>
      </p:pic>
      <p:pic>
        <p:nvPicPr>
          <p:cNvPr id="7" name="6 Imagen" descr="159670306.jpg"/>
          <p:cNvPicPr>
            <a:picLocks noChangeAspect="1"/>
          </p:cNvPicPr>
          <p:nvPr/>
        </p:nvPicPr>
        <p:blipFill>
          <a:blip r:embed="rId5"/>
          <a:srcRect l="4651"/>
          <a:stretch>
            <a:fillRect/>
          </a:stretch>
        </p:blipFill>
        <p:spPr>
          <a:xfrm>
            <a:off x="6000760" y="2428868"/>
            <a:ext cx="2928939" cy="4095753"/>
          </a:xfrm>
          <a:prstGeom prst="rect">
            <a:avLst/>
          </a:prstGeom>
        </p:spPr>
      </p:pic>
      <p:pic>
        <p:nvPicPr>
          <p:cNvPr id="8" name="ej 2">
            <a:hlinkClick r:id="" action="ppaction://media"/>
          </p:cNvPr>
          <p:cNvPicPr>
            <a:picLocks noRot="1" noChangeAspect="1"/>
          </p:cNvPicPr>
          <p:nvPr>
            <a:wavAudioFile r:embed="rId1" name="ej 2"/>
          </p:nvPr>
        </p:nvPicPr>
        <p:blipFill>
          <a:blip r:embed="rId6"/>
          <a:stretch>
            <a:fillRect/>
          </a:stretch>
        </p:blipFill>
        <p:spPr>
          <a:xfrm>
            <a:off x="8358214"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5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058974"/>
          </a:xfrm>
        </p:spPr>
        <p:txBody>
          <a:bodyPr>
            <a:normAutofit/>
          </a:bodyPr>
          <a:lstStyle/>
          <a:p>
            <a:r>
              <a:rPr lang="es-CL" sz="2800" dirty="0" smtClean="0">
                <a:solidFill>
                  <a:srgbClr val="00B0F0"/>
                </a:solidFill>
              </a:rPr>
              <a:t>Conoceremos a la artista chilena Cecilia Vicuña</a:t>
            </a:r>
            <a:endParaRPr lang="es-CL" sz="2800" dirty="0"/>
          </a:p>
        </p:txBody>
      </p:sp>
      <p:pic>
        <p:nvPicPr>
          <p:cNvPr id="6" name="5 Imagen" descr="C.Vicuña joven.jpg"/>
          <p:cNvPicPr>
            <a:picLocks noChangeAspect="1"/>
          </p:cNvPicPr>
          <p:nvPr/>
        </p:nvPicPr>
        <p:blipFill>
          <a:blip r:embed="rId3"/>
          <a:stretch>
            <a:fillRect/>
          </a:stretch>
        </p:blipFill>
        <p:spPr>
          <a:xfrm>
            <a:off x="4143372" y="1142984"/>
            <a:ext cx="1357322" cy="2039692"/>
          </a:xfrm>
          <a:prstGeom prst="rect">
            <a:avLst/>
          </a:prstGeom>
        </p:spPr>
      </p:pic>
      <p:pic>
        <p:nvPicPr>
          <p:cNvPr id="10" name="9 Imagen" descr="collage.C.Vicuña.jpg"/>
          <p:cNvPicPr>
            <a:picLocks noChangeAspect="1"/>
          </p:cNvPicPr>
          <p:nvPr/>
        </p:nvPicPr>
        <p:blipFill>
          <a:blip r:embed="rId4"/>
          <a:srcRect l="10500" t="11261" r="8499" b="7657"/>
          <a:stretch>
            <a:fillRect/>
          </a:stretch>
        </p:blipFill>
        <p:spPr>
          <a:xfrm>
            <a:off x="2428860" y="3786190"/>
            <a:ext cx="4214806" cy="2809871"/>
          </a:xfrm>
          <a:prstGeom prst="rect">
            <a:avLst/>
          </a:prstGeom>
        </p:spPr>
      </p:pic>
      <p:pic>
        <p:nvPicPr>
          <p:cNvPr id="11" name="10 Imagen" descr="tn9781930068506.jpg"/>
          <p:cNvPicPr>
            <a:picLocks noChangeAspect="1"/>
          </p:cNvPicPr>
          <p:nvPr/>
        </p:nvPicPr>
        <p:blipFill>
          <a:blip r:embed="rId5"/>
          <a:stretch>
            <a:fillRect/>
          </a:stretch>
        </p:blipFill>
        <p:spPr>
          <a:xfrm>
            <a:off x="6715140" y="2285992"/>
            <a:ext cx="2143140" cy="2700356"/>
          </a:xfrm>
          <a:prstGeom prst="rect">
            <a:avLst/>
          </a:prstGeom>
        </p:spPr>
      </p:pic>
      <p:pic>
        <p:nvPicPr>
          <p:cNvPr id="13" name="12 Imagen" descr="Cecilia-Vicuna-Seehearing-the-Enlightened-Failure-201911.png"/>
          <p:cNvPicPr>
            <a:picLocks noChangeAspect="1"/>
          </p:cNvPicPr>
          <p:nvPr/>
        </p:nvPicPr>
        <p:blipFill>
          <a:blip r:embed="rId6" cstate="print"/>
          <a:srcRect l="10795" t="6818" r="4568" b="18182"/>
          <a:stretch>
            <a:fillRect/>
          </a:stretch>
        </p:blipFill>
        <p:spPr>
          <a:xfrm>
            <a:off x="142844" y="1643050"/>
            <a:ext cx="3636844" cy="2143140"/>
          </a:xfrm>
          <a:prstGeom prst="rect">
            <a:avLst/>
          </a:prstGeom>
        </p:spPr>
      </p:pic>
      <p:pic>
        <p:nvPicPr>
          <p:cNvPr id="7" name="ce vic">
            <a:hlinkClick r:id="" action="ppaction://media"/>
          </p:cNvPr>
          <p:cNvPicPr>
            <a:picLocks noRot="1" noChangeAspect="1"/>
          </p:cNvPicPr>
          <p:nvPr>
            <a:wavAudioFile r:embed="rId1" name="ce vic"/>
          </p:nvPr>
        </p:nvPicPr>
        <p:blipFill>
          <a:blip r:embed="rId7"/>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307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715436" cy="1357298"/>
          </a:xfrm>
        </p:spPr>
        <p:txBody>
          <a:bodyPr>
            <a:normAutofit/>
          </a:bodyPr>
          <a:lstStyle/>
          <a:p>
            <a:r>
              <a:rPr lang="es-CL" sz="1800" i="1" dirty="0" smtClean="0">
                <a:solidFill>
                  <a:srgbClr val="FFFF00"/>
                </a:solidFill>
              </a:rPr>
              <a:t>Objetivo de Aprendizaje 2: Crear trabajos visuales a partir de diferentes desafíos creativos, experimentando con materiales sustentables en papeles , cartones y textiles.</a:t>
            </a:r>
            <a:r>
              <a:rPr lang="es-CL" sz="1800" dirty="0" smtClean="0"/>
              <a:t> </a:t>
            </a:r>
            <a:br>
              <a:rPr lang="es-CL" sz="1800" dirty="0" smtClean="0"/>
            </a:br>
            <a:r>
              <a:rPr lang="es-CL" sz="1800" dirty="0" smtClean="0"/>
              <a:t>Desafío: Realizaremos nuestro propio collages digital o físico </a:t>
            </a:r>
            <a:br>
              <a:rPr lang="es-CL" sz="1800" dirty="0" smtClean="0"/>
            </a:br>
            <a:r>
              <a:rPr lang="es-CL" sz="1800" dirty="0" smtClean="0"/>
              <a:t>con </a:t>
            </a:r>
            <a:r>
              <a:rPr lang="es-CL" sz="1800" smtClean="0"/>
              <a:t>temática </a:t>
            </a:r>
            <a:r>
              <a:rPr lang="es-CL" sz="1800" smtClean="0">
                <a:solidFill>
                  <a:srgbClr val="00B050"/>
                </a:solidFill>
              </a:rPr>
              <a:t>AMBIENTAL.</a:t>
            </a:r>
            <a:endParaRPr lang="es-CL" sz="1800" dirty="0">
              <a:solidFill>
                <a:schemeClr val="accent3">
                  <a:lumMod val="75000"/>
                </a:schemeClr>
              </a:solidFill>
            </a:endParaRPr>
          </a:p>
        </p:txBody>
      </p:sp>
      <p:sp>
        <p:nvSpPr>
          <p:cNvPr id="3" name="2 Marcador de contenido"/>
          <p:cNvSpPr>
            <a:spLocks noGrp="1"/>
          </p:cNvSpPr>
          <p:nvPr>
            <p:ph idx="1"/>
          </p:nvPr>
        </p:nvSpPr>
        <p:spPr>
          <a:xfrm>
            <a:off x="142844" y="1571612"/>
            <a:ext cx="8786874" cy="5072098"/>
          </a:xfrm>
        </p:spPr>
        <p:txBody>
          <a:bodyPr>
            <a:normAutofit fontScale="25000" lnSpcReduction="20000"/>
          </a:bodyPr>
          <a:lstStyle/>
          <a:p>
            <a:pPr>
              <a:buNone/>
            </a:pPr>
            <a:r>
              <a:rPr lang="es-CL" sz="5600" b="1" dirty="0" smtClean="0">
                <a:solidFill>
                  <a:srgbClr val="0070C0"/>
                </a:solidFill>
              </a:rPr>
              <a:t>Paso 1: identificar una Temática Medioambiental:  </a:t>
            </a:r>
            <a:r>
              <a:rPr lang="es-CL" sz="5600" dirty="0" smtClean="0">
                <a:solidFill>
                  <a:srgbClr val="0070C0"/>
                </a:solidFill>
              </a:rPr>
              <a:t>Reflexiona a cerca de temáticas medioambientales, puedes comentarlas con tu familia o amigos, puedes buscar  información al respecto.  Escribe en algún cuaderno las ideas que te interesen extrayendo de ahí  una </a:t>
            </a:r>
            <a:r>
              <a:rPr lang="es-CL" sz="5600" b="1" dirty="0" smtClean="0">
                <a:solidFill>
                  <a:srgbClr val="0070C0"/>
                </a:solidFill>
              </a:rPr>
              <a:t>idea central </a:t>
            </a:r>
            <a:r>
              <a:rPr lang="es-CL" sz="5600" dirty="0" smtClean="0">
                <a:solidFill>
                  <a:srgbClr val="0070C0"/>
                </a:solidFill>
              </a:rPr>
              <a:t>para convertirla en tu temática. </a:t>
            </a:r>
          </a:p>
          <a:p>
            <a:pPr>
              <a:buNone/>
            </a:pPr>
            <a:endParaRPr lang="es-CL" sz="5600" dirty="0" smtClean="0">
              <a:solidFill>
                <a:srgbClr val="0070C0"/>
              </a:solidFill>
            </a:endParaRPr>
          </a:p>
          <a:p>
            <a:pPr>
              <a:buNone/>
            </a:pPr>
            <a:r>
              <a:rPr lang="es-CL" sz="5600" b="1" dirty="0" smtClean="0">
                <a:solidFill>
                  <a:srgbClr val="7030A0"/>
                </a:solidFill>
              </a:rPr>
              <a:t>Paso  2: Reunir el material visual que se ajusta a tu </a:t>
            </a:r>
            <a:r>
              <a:rPr lang="es-CL" sz="5600" b="1" dirty="0" smtClean="0">
                <a:solidFill>
                  <a:srgbClr val="7030A0"/>
                </a:solidFill>
              </a:rPr>
              <a:t>temática, r</a:t>
            </a:r>
            <a:r>
              <a:rPr lang="es-CL" sz="5600" dirty="0" smtClean="0">
                <a:solidFill>
                  <a:srgbClr val="7030A0"/>
                </a:solidFill>
              </a:rPr>
              <a:t>eciclarás </a:t>
            </a:r>
            <a:r>
              <a:rPr lang="es-CL" sz="5600" dirty="0" smtClean="0">
                <a:solidFill>
                  <a:srgbClr val="7030A0"/>
                </a:solidFill>
              </a:rPr>
              <a:t>diversos tipos de materiales  dentro de tu entorno cercano  que te puedan servir para tu collage, pueden ser pequeños trozos de tela, de plástico, elementos naturales, material de desecho, también puedes usar tus propios dibujos  o recortes sacados de diversas fuentes como revistas, </a:t>
            </a:r>
            <a:r>
              <a:rPr lang="es-CL" sz="5600" dirty="0" smtClean="0">
                <a:solidFill>
                  <a:srgbClr val="7030A0"/>
                </a:solidFill>
              </a:rPr>
              <a:t>etiquetas o fotos. </a:t>
            </a:r>
            <a:r>
              <a:rPr lang="es-CL" sz="5600" dirty="0" smtClean="0">
                <a:solidFill>
                  <a:srgbClr val="7030A0"/>
                </a:solidFill>
              </a:rPr>
              <a:t>En total debieras juntar mínimo 7 elementos.</a:t>
            </a:r>
            <a:endParaRPr lang="es-CL" sz="5600" dirty="0" smtClean="0">
              <a:solidFill>
                <a:srgbClr val="7030A0"/>
              </a:solidFill>
            </a:endParaRPr>
          </a:p>
          <a:p>
            <a:pPr>
              <a:buNone/>
            </a:pPr>
            <a:r>
              <a:rPr lang="es-CL" sz="5600" dirty="0" smtClean="0">
                <a:solidFill>
                  <a:srgbClr val="7030A0"/>
                </a:solidFill>
              </a:rPr>
              <a:t>         </a:t>
            </a:r>
            <a:r>
              <a:rPr lang="es-CL" sz="5600" b="1" dirty="0" smtClean="0">
                <a:solidFill>
                  <a:srgbClr val="7030A0"/>
                </a:solidFill>
              </a:rPr>
              <a:t>Para formato digital</a:t>
            </a:r>
            <a:r>
              <a:rPr lang="es-CL" sz="5600" dirty="0" smtClean="0">
                <a:solidFill>
                  <a:srgbClr val="7030A0"/>
                </a:solidFill>
              </a:rPr>
              <a:t>:  Busca en la web diversas imágenes que se ajusten a tu temática, ve guardando todas las imágenes en una carpeta creada  especialmente para ello. </a:t>
            </a:r>
          </a:p>
          <a:p>
            <a:pPr>
              <a:buNone/>
            </a:pPr>
            <a:endParaRPr lang="es-CL" sz="5600" dirty="0" smtClean="0">
              <a:solidFill>
                <a:srgbClr val="7030A0"/>
              </a:solidFill>
            </a:endParaRPr>
          </a:p>
          <a:p>
            <a:pPr>
              <a:buNone/>
            </a:pPr>
            <a:r>
              <a:rPr lang="es-CL" sz="5600" b="1" dirty="0" smtClean="0">
                <a:solidFill>
                  <a:schemeClr val="accent6">
                    <a:lumMod val="75000"/>
                  </a:schemeClr>
                </a:solidFill>
              </a:rPr>
              <a:t> Paso 3: Definir tu formato, donde harás tu </a:t>
            </a:r>
            <a:r>
              <a:rPr lang="es-CL" sz="5600" b="1" dirty="0" smtClean="0">
                <a:solidFill>
                  <a:schemeClr val="accent6">
                    <a:lumMod val="75000"/>
                  </a:schemeClr>
                </a:solidFill>
              </a:rPr>
              <a:t>collage, r</a:t>
            </a:r>
            <a:r>
              <a:rPr lang="es-CL" sz="5600" dirty="0" smtClean="0">
                <a:solidFill>
                  <a:schemeClr val="accent6">
                    <a:lumMod val="75000"/>
                  </a:schemeClr>
                </a:solidFill>
              </a:rPr>
              <a:t>ecuerda </a:t>
            </a:r>
            <a:r>
              <a:rPr lang="es-CL" sz="5600" dirty="0" smtClean="0">
                <a:solidFill>
                  <a:schemeClr val="accent6">
                    <a:lumMod val="75000"/>
                  </a:schemeClr>
                </a:solidFill>
              </a:rPr>
              <a:t>que el Collage se caracteriza por tener variedad de formatos, así que la invitación es a  usar tu creatividad para encontrar el soporte que se ajuste a tu temática, piensa en elementos  que puedas reciclar</a:t>
            </a:r>
            <a:r>
              <a:rPr lang="es-CL" sz="5600" dirty="0" smtClean="0">
                <a:solidFill>
                  <a:schemeClr val="accent6">
                    <a:lumMod val="75000"/>
                  </a:schemeClr>
                </a:solidFill>
              </a:rPr>
              <a:t>.</a:t>
            </a:r>
            <a:r>
              <a:rPr lang="es-CL" sz="5600" dirty="0" smtClean="0">
                <a:solidFill>
                  <a:schemeClr val="accent6">
                    <a:lumMod val="75000"/>
                  </a:schemeClr>
                </a:solidFill>
              </a:rPr>
              <a:t> El tamaño debiera  </a:t>
            </a:r>
            <a:r>
              <a:rPr lang="es-CL" sz="5600" dirty="0" smtClean="0">
                <a:solidFill>
                  <a:schemeClr val="accent6">
                    <a:lumMod val="75000"/>
                  </a:schemeClr>
                </a:solidFill>
              </a:rPr>
              <a:t>ser </a:t>
            </a:r>
            <a:r>
              <a:rPr lang="es-CL" sz="5600" dirty="0" smtClean="0">
                <a:solidFill>
                  <a:schemeClr val="accent6">
                    <a:lumMod val="75000"/>
                  </a:schemeClr>
                </a:solidFill>
              </a:rPr>
              <a:t>37 x 27 </a:t>
            </a:r>
            <a:r>
              <a:rPr lang="es-CL" sz="5600" dirty="0" err="1" smtClean="0">
                <a:solidFill>
                  <a:schemeClr val="accent6">
                    <a:lumMod val="75000"/>
                  </a:schemeClr>
                </a:solidFill>
              </a:rPr>
              <a:t>cms</a:t>
            </a:r>
            <a:r>
              <a:rPr lang="es-CL" sz="5600" dirty="0" smtClean="0">
                <a:solidFill>
                  <a:schemeClr val="accent6">
                    <a:lumMod val="75000"/>
                  </a:schemeClr>
                </a:solidFill>
              </a:rPr>
              <a:t> aproximadamente (tamaño block </a:t>
            </a:r>
            <a:r>
              <a:rPr lang="es-CL" sz="5600" dirty="0" err="1" smtClean="0">
                <a:solidFill>
                  <a:schemeClr val="accent6">
                    <a:lumMod val="75000"/>
                  </a:schemeClr>
                </a:solidFill>
              </a:rPr>
              <a:t>medium</a:t>
            </a:r>
            <a:r>
              <a:rPr lang="es-CL" sz="5600" dirty="0" smtClean="0">
                <a:solidFill>
                  <a:schemeClr val="accent6">
                    <a:lumMod val="75000"/>
                  </a:schemeClr>
                </a:solidFill>
              </a:rPr>
              <a:t>)</a:t>
            </a:r>
            <a:r>
              <a:rPr lang="es-CL" sz="5600" b="1" dirty="0" smtClean="0">
                <a:solidFill>
                  <a:schemeClr val="accent6">
                    <a:lumMod val="75000"/>
                  </a:schemeClr>
                </a:solidFill>
              </a:rPr>
              <a:t> </a:t>
            </a:r>
            <a:endParaRPr lang="es-CL" sz="5600" dirty="0" smtClean="0">
              <a:solidFill>
                <a:schemeClr val="accent6">
                  <a:lumMod val="75000"/>
                </a:schemeClr>
              </a:solidFill>
            </a:endParaRPr>
          </a:p>
          <a:p>
            <a:pPr>
              <a:buNone/>
            </a:pPr>
            <a:endParaRPr lang="es-CL" sz="5600" dirty="0" smtClean="0">
              <a:solidFill>
                <a:schemeClr val="accent6">
                  <a:lumMod val="75000"/>
                </a:schemeClr>
              </a:solidFill>
            </a:endParaRPr>
          </a:p>
          <a:p>
            <a:pPr>
              <a:buNone/>
            </a:pPr>
            <a:r>
              <a:rPr lang="es-CL" sz="5600" b="1" dirty="0" smtClean="0">
                <a:solidFill>
                  <a:srgbClr val="C00000"/>
                </a:solidFill>
              </a:rPr>
              <a:t>Paso </a:t>
            </a:r>
            <a:r>
              <a:rPr lang="es-CL" sz="5600" b="1" dirty="0" smtClean="0">
                <a:solidFill>
                  <a:srgbClr val="C00000"/>
                </a:solidFill>
              </a:rPr>
              <a:t>4:  Juega con tus </a:t>
            </a:r>
            <a:r>
              <a:rPr lang="es-CL" sz="5600" b="1" dirty="0" smtClean="0">
                <a:solidFill>
                  <a:srgbClr val="C00000"/>
                </a:solidFill>
              </a:rPr>
              <a:t>7 elementos</a:t>
            </a:r>
            <a:r>
              <a:rPr lang="es-CL" sz="5600" dirty="0" smtClean="0">
                <a:solidFill>
                  <a:srgbClr val="C00000"/>
                </a:solidFill>
              </a:rPr>
              <a:t>, </a:t>
            </a:r>
            <a:r>
              <a:rPr lang="es-CL" sz="5600" dirty="0" smtClean="0">
                <a:solidFill>
                  <a:srgbClr val="C00000"/>
                </a:solidFill>
              </a:rPr>
              <a:t>ya sea que lo hagas con materiales concretos o en digital, puedes ir distribuyendo tus imágenes y/o los elementos </a:t>
            </a:r>
            <a:r>
              <a:rPr lang="es-CL" sz="5600" dirty="0" smtClean="0">
                <a:solidFill>
                  <a:srgbClr val="C00000"/>
                </a:solidFill>
              </a:rPr>
              <a:t>recolectados  </a:t>
            </a:r>
            <a:r>
              <a:rPr lang="es-CL" sz="5600" dirty="0" smtClean="0">
                <a:solidFill>
                  <a:srgbClr val="C00000"/>
                </a:solidFill>
              </a:rPr>
              <a:t>en diferentes posiciones hasta encontrar la distribución de ellos que se ajusten a tu temática. Debes utilizar para el definitivo mínimo 5 elementos. Una vez que hayas definido las posiciones de los </a:t>
            </a:r>
            <a:r>
              <a:rPr lang="es-CL" sz="5600" dirty="0" smtClean="0">
                <a:solidFill>
                  <a:srgbClr val="C00000"/>
                </a:solidFill>
              </a:rPr>
              <a:t>elementos </a:t>
            </a:r>
            <a:r>
              <a:rPr lang="es-CL" sz="5600" dirty="0" smtClean="0">
                <a:solidFill>
                  <a:srgbClr val="C00000"/>
                </a:solidFill>
              </a:rPr>
              <a:t>les sacas fotografías, selecciona la mejor </a:t>
            </a:r>
            <a:r>
              <a:rPr lang="es-CL" sz="5600" dirty="0" smtClean="0">
                <a:solidFill>
                  <a:srgbClr val="C00000"/>
                </a:solidFill>
              </a:rPr>
              <a:t>foto para enviar</a:t>
            </a:r>
            <a:r>
              <a:rPr lang="es-CL" sz="5600" dirty="0" smtClean="0">
                <a:solidFill>
                  <a:srgbClr val="C00000"/>
                </a:solidFill>
              </a:rPr>
              <a:t>!</a:t>
            </a:r>
            <a:endParaRPr lang="es-CL" sz="5600" dirty="0" smtClean="0">
              <a:solidFill>
                <a:srgbClr val="C00000"/>
              </a:solidFill>
            </a:endParaRPr>
          </a:p>
          <a:p>
            <a:pPr>
              <a:buNone/>
            </a:pPr>
            <a:endParaRPr lang="es-CL" sz="5600" b="1" dirty="0" smtClean="0">
              <a:solidFill>
                <a:schemeClr val="accent3">
                  <a:lumMod val="75000"/>
                </a:schemeClr>
              </a:solidFill>
            </a:endParaRPr>
          </a:p>
          <a:p>
            <a:pPr>
              <a:buNone/>
            </a:pPr>
            <a:r>
              <a:rPr lang="es-CL" sz="5600" b="1" dirty="0" smtClean="0">
                <a:solidFill>
                  <a:schemeClr val="accent4">
                    <a:lumMod val="75000"/>
                  </a:schemeClr>
                </a:solidFill>
              </a:rPr>
              <a:t>Paso </a:t>
            </a:r>
            <a:r>
              <a:rPr lang="es-CL" sz="5600" b="1" dirty="0" smtClean="0">
                <a:solidFill>
                  <a:schemeClr val="accent4">
                    <a:lumMod val="75000"/>
                  </a:schemeClr>
                </a:solidFill>
              </a:rPr>
              <a:t>5 Envío: </a:t>
            </a:r>
            <a:r>
              <a:rPr lang="es-CL" sz="5600" dirty="0" smtClean="0">
                <a:solidFill>
                  <a:schemeClr val="accent4">
                    <a:lumMod val="75000"/>
                  </a:schemeClr>
                </a:solidFill>
              </a:rPr>
              <a:t>En </a:t>
            </a:r>
            <a:r>
              <a:rPr lang="es-CL" sz="5600" dirty="0" smtClean="0">
                <a:solidFill>
                  <a:schemeClr val="accent4">
                    <a:lumMod val="75000"/>
                  </a:schemeClr>
                </a:solidFill>
              </a:rPr>
              <a:t>la primera diapositiva de </a:t>
            </a:r>
            <a:r>
              <a:rPr lang="es-CL" sz="5600" dirty="0" err="1" smtClean="0">
                <a:solidFill>
                  <a:schemeClr val="accent4">
                    <a:lumMod val="75000"/>
                  </a:schemeClr>
                </a:solidFill>
              </a:rPr>
              <a:t>Power</a:t>
            </a:r>
            <a:r>
              <a:rPr lang="es-CL" sz="5600" dirty="0" smtClean="0">
                <a:solidFill>
                  <a:schemeClr val="accent4">
                    <a:lumMod val="75000"/>
                  </a:schemeClr>
                </a:solidFill>
              </a:rPr>
              <a:t> Point o en  la primera hoja de Word,  indica la temática medioambiental que elegiste para tu collage, tu nombre y curso, luego en la segunda diapositiva o segunda hoja, insertas la foto de tu collage ya sea si lo hiciste en formato físico con materiales concretos o en formato digital</a:t>
            </a:r>
            <a:r>
              <a:rPr lang="es-CL" sz="5600" dirty="0" smtClean="0">
                <a:solidFill>
                  <a:srgbClr val="00B050"/>
                </a:solidFill>
              </a:rPr>
              <a:t>. </a:t>
            </a:r>
            <a:endParaRPr lang="es-CL" sz="5600" dirty="0" smtClean="0">
              <a:solidFill>
                <a:srgbClr val="00B050"/>
              </a:solidFill>
            </a:endParaRPr>
          </a:p>
          <a:p>
            <a:pPr>
              <a:buNone/>
            </a:pPr>
            <a:endParaRPr lang="es-CL" sz="4800" b="1" dirty="0" smtClean="0">
              <a:solidFill>
                <a:srgbClr val="00B050"/>
              </a:solidFill>
            </a:endParaRPr>
          </a:p>
          <a:p>
            <a:pPr>
              <a:buNone/>
            </a:pPr>
            <a:endParaRPr lang="es-CL" sz="4800" b="1" dirty="0" smtClean="0">
              <a:solidFill>
                <a:schemeClr val="accent4">
                  <a:lumMod val="75000"/>
                </a:schemeClr>
              </a:solidFill>
            </a:endParaRPr>
          </a:p>
          <a:p>
            <a:pPr algn="ctr">
              <a:buNone/>
            </a:pPr>
            <a:r>
              <a:rPr lang="es-CL" sz="4800" b="1" dirty="0" smtClean="0">
                <a:solidFill>
                  <a:srgbClr val="FF0000"/>
                </a:solidFill>
              </a:rPr>
              <a:t>            IMPORTANTE</a:t>
            </a:r>
            <a:r>
              <a:rPr lang="es-CL" sz="4800" b="1" dirty="0" smtClean="0">
                <a:solidFill>
                  <a:srgbClr val="FF0000"/>
                </a:solidFill>
              </a:rPr>
              <a:t>!, RECUERDA ENVIAR TU ARCHIVO YA SEA  LAS FOTOS DE TU COLLAGE  CONCRETO O DEL DIGITAL, </a:t>
            </a:r>
          </a:p>
          <a:p>
            <a:pPr algn="ctr">
              <a:buNone/>
            </a:pPr>
            <a:r>
              <a:rPr lang="es-CL" sz="4800" b="1" dirty="0" smtClean="0">
                <a:solidFill>
                  <a:srgbClr val="FF0000"/>
                </a:solidFill>
              </a:rPr>
              <a:t>                          CON NOMBRE Y CURSO A LA RPOFESORA QUE HACE CLASES EN TU CURSO.</a:t>
            </a:r>
            <a:endParaRPr lang="es-CL" sz="4800" dirty="0" smtClean="0">
              <a:solidFill>
                <a:srgbClr val="FF0000"/>
              </a:solidFill>
            </a:endParaRPr>
          </a:p>
          <a:p>
            <a:pPr algn="ctr">
              <a:buNone/>
            </a:pPr>
            <a:endParaRPr lang="es-CL" sz="4900" dirty="0" smtClean="0">
              <a:solidFill>
                <a:srgbClr val="7030A0"/>
              </a:solidFill>
            </a:endParaRPr>
          </a:p>
          <a:p>
            <a:pPr>
              <a:buNone/>
            </a:pPr>
            <a:endParaRPr lang="es-CL" sz="4900" dirty="0" smtClean="0">
              <a:solidFill>
                <a:srgbClr val="7030A0"/>
              </a:solidFill>
            </a:endParaRPr>
          </a:p>
          <a:p>
            <a:endParaRPr lang="es-CL" sz="4900" dirty="0" smtClean="0">
              <a:solidFill>
                <a:schemeClr val="accent6">
                  <a:lumMod val="75000"/>
                </a:schemeClr>
              </a:solidFill>
            </a:endParaRPr>
          </a:p>
          <a:p>
            <a:endParaRPr lang="es-CL" sz="4900" dirty="0" smtClean="0">
              <a:solidFill>
                <a:schemeClr val="accent6">
                  <a:lumMod val="75000"/>
                </a:schemeClr>
              </a:solidFill>
            </a:endParaRPr>
          </a:p>
          <a:p>
            <a:endParaRPr lang="es-CL" sz="4900" dirty="0" smtClean="0">
              <a:solidFill>
                <a:schemeClr val="accent6">
                  <a:lumMod val="75000"/>
                </a:schemeClr>
              </a:solidFill>
            </a:endParaRPr>
          </a:p>
          <a:p>
            <a:endParaRPr lang="es-CL" sz="4900" dirty="0" smtClean="0">
              <a:solidFill>
                <a:schemeClr val="accent6">
                  <a:lumMod val="75000"/>
                </a:schemeClr>
              </a:solidFill>
            </a:endParaRPr>
          </a:p>
          <a:p>
            <a:pPr>
              <a:buNone/>
            </a:pPr>
            <a:r>
              <a:rPr lang="es-CL" sz="4900" dirty="0" smtClean="0">
                <a:solidFill>
                  <a:schemeClr val="accent6">
                    <a:lumMod val="75000"/>
                  </a:schemeClr>
                </a:solidFill>
              </a:rPr>
              <a:t>                          </a:t>
            </a:r>
          </a:p>
          <a:p>
            <a:pPr>
              <a:buNone/>
            </a:pPr>
            <a:r>
              <a:rPr lang="es-CL" sz="4900" dirty="0" smtClean="0">
                <a:solidFill>
                  <a:schemeClr val="accent6">
                    <a:lumMod val="75000"/>
                  </a:schemeClr>
                </a:solidFill>
              </a:rPr>
              <a:t>                             </a:t>
            </a:r>
          </a:p>
          <a:p>
            <a:pPr>
              <a:buNone/>
            </a:pPr>
            <a:endParaRPr lang="es-CL" sz="1800" dirty="0" smtClean="0">
              <a:solidFill>
                <a:schemeClr val="accent6">
                  <a:lumMod val="75000"/>
                </a:schemeClr>
              </a:solidFill>
            </a:endParaRPr>
          </a:p>
          <a:p>
            <a:pPr>
              <a:buNone/>
            </a:pPr>
            <a:r>
              <a:rPr lang="es-CL" sz="1800" dirty="0" smtClean="0">
                <a:solidFill>
                  <a:schemeClr val="accent6">
                    <a:lumMod val="75000"/>
                  </a:schemeClr>
                </a:solidFill>
              </a:rPr>
              <a:t>    </a:t>
            </a:r>
            <a:endParaRPr lang="es-CL" sz="1800" dirty="0">
              <a:solidFill>
                <a:schemeClr val="accent6">
                  <a:lumMod val="75000"/>
                </a:schemeClr>
              </a:solidFill>
            </a:endParaRPr>
          </a:p>
        </p:txBody>
      </p:sp>
      <p:pic>
        <p:nvPicPr>
          <p:cNvPr id="4" name="DESAFIO">
            <a:hlinkClick r:id="" action="ppaction://media"/>
          </p:cNvPr>
          <p:cNvPicPr>
            <a:picLocks noRot="1" noChangeAspect="1"/>
          </p:cNvPicPr>
          <p:nvPr>
            <a:wavAudioFile r:embed="rId1" name="DESAFIO"/>
          </p:nvPr>
        </p:nvPicPr>
        <p:blipFill>
          <a:blip r:embed="rId3"/>
          <a:stretch>
            <a:fillRect/>
          </a:stretch>
        </p:blipFill>
        <p:spPr>
          <a:xfrm>
            <a:off x="8286776" y="5786454"/>
            <a:ext cx="304800" cy="3762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2215</TotalTime>
  <Words>595</Words>
  <Application>Microsoft Office PowerPoint</Application>
  <PresentationFormat>Presentación en pantalla (4:3)</PresentationFormat>
  <Paragraphs>77</Paragraphs>
  <Slides>6</Slides>
  <Notes>0</Notes>
  <HiddenSlides>0</HiddenSlides>
  <MMClips>7</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Módulo</vt:lpstr>
      <vt:lpstr>Diapositiva 1</vt:lpstr>
      <vt:lpstr>Conceptos para entender esta Unidad 2</vt:lpstr>
      <vt:lpstr>Collage: Técnica de arte Contemporáneo, ¿en qué consiste?  El collage consiste en pegar sobre diferentes soportes, variados materiales para expresar una idea.  Por ejemplo: sobre un  cartón combinar recortes de fotos con semillas para dar textura, también puede ser  sobre madera pegar trozos de tela o trozos de papeles con palabras, etc. Ejemplos:</vt:lpstr>
      <vt:lpstr>Ejemplos de Collages</vt:lpstr>
      <vt:lpstr>Conoceremos a la artista chilena Cecilia Vicuña</vt:lpstr>
      <vt:lpstr>Objetivo de Aprendizaje 2: Crear trabajos visuales a partir de diferentes desafíos creativos, experimentando con materiales sustentables en papeles , cartones y textiles.  Desafío: Realizaremos nuestro propio collages digital o físico  con temática AMBIENTAL.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Cecilia Vicuña</dc:title>
  <dc:creator>laboratorio</dc:creator>
  <cp:lastModifiedBy>laboratorio</cp:lastModifiedBy>
  <cp:revision>155</cp:revision>
  <dcterms:created xsi:type="dcterms:W3CDTF">2020-05-08T17:20:13Z</dcterms:created>
  <dcterms:modified xsi:type="dcterms:W3CDTF">2020-05-28T01:12:56Z</dcterms:modified>
</cp:coreProperties>
</file>