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handoutMasterIdLst>
    <p:handoutMasterId r:id="rId14"/>
  </p:handoutMasterIdLst>
  <p:sldIdLst>
    <p:sldId id="256" r:id="rId2"/>
    <p:sldId id="258" r:id="rId3"/>
    <p:sldId id="259" r:id="rId4"/>
    <p:sldId id="260" r:id="rId5"/>
    <p:sldId id="257"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ninnaLepin" initials="Y" lastIdx="1" clrIdx="0">
    <p:extLst>
      <p:ext uri="{19B8F6BF-5375-455C-9EA6-DF929625EA0E}">
        <p15:presenceInfo xmlns:p15="http://schemas.microsoft.com/office/powerpoint/2012/main" userId="YaninnaLep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3" d="100"/>
          <a:sy n="63" d="100"/>
        </p:scale>
        <p:origin x="96" y="282"/>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FF49427-B3D6-4427-8C96-08A20BE2B5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dirty="0"/>
          </a:p>
        </p:txBody>
      </p:sp>
      <p:sp>
        <p:nvSpPr>
          <p:cNvPr id="3" name="Marcador de fecha 2">
            <a:extLst>
              <a:ext uri="{FF2B5EF4-FFF2-40B4-BE49-F238E27FC236}">
                <a16:creationId xmlns:a16="http://schemas.microsoft.com/office/drawing/2014/main" id="{8D4BBC07-D987-41F0-8BD9-3483488A75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38FD84-CEC5-4E17-AB47-B33BFD4D301D}" type="datetimeFigureOut">
              <a:rPr lang="es-CL" smtClean="0"/>
              <a:t>20-05-2020</a:t>
            </a:fld>
            <a:endParaRPr lang="es-CL"/>
          </a:p>
        </p:txBody>
      </p:sp>
      <p:sp>
        <p:nvSpPr>
          <p:cNvPr id="4" name="Marcador de pie de página 3">
            <a:extLst>
              <a:ext uri="{FF2B5EF4-FFF2-40B4-BE49-F238E27FC236}">
                <a16:creationId xmlns:a16="http://schemas.microsoft.com/office/drawing/2014/main" id="{E2063CB3-8B74-4FB1-AFF1-A460C73575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24E67E36-3C53-4DFB-A14C-323CFDAC58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52520A-EAFD-4EC2-A5BE-E206CE947F07}" type="slidenum">
              <a:rPr lang="es-CL" smtClean="0"/>
              <a:t>‹Nº›</a:t>
            </a:fld>
            <a:endParaRPr lang="es-CL"/>
          </a:p>
        </p:txBody>
      </p:sp>
    </p:spTree>
    <p:extLst>
      <p:ext uri="{BB962C8B-B14F-4D97-AF65-F5344CB8AC3E}">
        <p14:creationId xmlns:p14="http://schemas.microsoft.com/office/powerpoint/2010/main" val="30905995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2345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83474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92888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404196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21611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88193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82955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34878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5299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68930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7417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84548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1957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1532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5963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24268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5/20/2020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53936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hyperlink" Target="https://www.youtube.com/watch?v=EmkkmgjFqtc"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20169F-B767-4CE1-B178-554D633DF7DB}"/>
              </a:ext>
            </a:extLst>
          </p:cNvPr>
          <p:cNvSpPr>
            <a:spLocks noGrp="1"/>
          </p:cNvSpPr>
          <p:nvPr>
            <p:ph type="ctrTitle"/>
          </p:nvPr>
        </p:nvSpPr>
        <p:spPr>
          <a:xfrm>
            <a:off x="2027580" y="413016"/>
            <a:ext cx="7354958" cy="2257739"/>
          </a:xfrm>
        </p:spPr>
        <p:txBody>
          <a:bodyPr>
            <a:normAutofit fontScale="90000"/>
          </a:bodyPr>
          <a:lstStyle/>
          <a:p>
            <a:pPr lvl="0" algn="l"/>
            <a:r>
              <a:rPr lang="es-MX" sz="1200" dirty="0"/>
              <a:t>                                                                                                                                                                                                                                                                                                     </a:t>
            </a:r>
            <a:br>
              <a:rPr lang="es-MX" sz="3600" dirty="0"/>
            </a:br>
            <a:br>
              <a:rPr lang="es-MX" sz="3600" dirty="0"/>
            </a:br>
            <a:br>
              <a:rPr lang="es-MX" sz="3600" dirty="0"/>
            </a:br>
            <a:br>
              <a:rPr lang="es-MX" sz="3600" dirty="0"/>
            </a:br>
            <a:r>
              <a:rPr lang="es-MX" sz="2000" dirty="0"/>
              <a:t>NIVEL:       Segundo Medio</a:t>
            </a:r>
            <a:br>
              <a:rPr lang="es-MX" sz="2000" dirty="0"/>
            </a:br>
            <a:r>
              <a:rPr lang="es-MX" sz="2000" dirty="0"/>
              <a:t>Unidad 3:  Música y otras artes</a:t>
            </a:r>
            <a:br>
              <a:rPr lang="es-MX" sz="2000" dirty="0"/>
            </a:br>
            <a:r>
              <a:rPr lang="es-MX" sz="2000" dirty="0"/>
              <a:t>Tema 1:    Música cinematográfica</a:t>
            </a:r>
            <a:br>
              <a:rPr lang="es-MX" sz="3200" dirty="0"/>
            </a:br>
            <a:r>
              <a:rPr lang="es-CL" sz="1600" dirty="0"/>
              <a:t>OA 1- Valorar críticamente manifestaciones y obras musicales de Chile y el mundo presente en la tradición oral, escrita y popular, comunicando sus fundamentos mediante </a:t>
            </a:r>
            <a:br>
              <a:rPr lang="es-CL" sz="1600" dirty="0"/>
            </a:br>
            <a:r>
              <a:rPr lang="es-CL" sz="1600" dirty="0"/>
              <a:t>medios verbales, visuales, sonoros y corporales.</a:t>
            </a:r>
            <a:br>
              <a:rPr lang="es-CL" sz="1600" dirty="0"/>
            </a:br>
            <a:r>
              <a:rPr lang="es-CL" sz="1600" dirty="0"/>
              <a:t> </a:t>
            </a:r>
            <a:br>
              <a:rPr lang="es-CL" sz="1600" dirty="0"/>
            </a:br>
            <a:br>
              <a:rPr lang="es-MX" sz="1600" dirty="0"/>
            </a:br>
            <a:endParaRPr lang="es-CL" sz="1600" dirty="0"/>
          </a:p>
        </p:txBody>
      </p:sp>
      <p:sp>
        <p:nvSpPr>
          <p:cNvPr id="3" name="Subtítulo 2">
            <a:extLst>
              <a:ext uri="{FF2B5EF4-FFF2-40B4-BE49-F238E27FC236}">
                <a16:creationId xmlns:a16="http://schemas.microsoft.com/office/drawing/2014/main" id="{0A1FB5E6-CB07-425F-9739-04F25C304AEE}"/>
              </a:ext>
            </a:extLst>
          </p:cNvPr>
          <p:cNvSpPr>
            <a:spLocks noGrp="1"/>
          </p:cNvSpPr>
          <p:nvPr>
            <p:ph type="subTitle" idx="1"/>
          </p:nvPr>
        </p:nvSpPr>
        <p:spPr>
          <a:xfrm>
            <a:off x="1385889" y="2748277"/>
            <a:ext cx="7766936" cy="1238341"/>
          </a:xfrm>
        </p:spPr>
        <p:txBody>
          <a:bodyPr/>
          <a:lstStyle/>
          <a:p>
            <a:pPr algn="ctr"/>
            <a:endParaRPr lang="es-CL" dirty="0"/>
          </a:p>
          <a:p>
            <a:pPr algn="ctr"/>
            <a:endParaRPr lang="es-CL" dirty="0"/>
          </a:p>
        </p:txBody>
      </p:sp>
      <p:pic>
        <p:nvPicPr>
          <p:cNvPr id="6" name="Imagen 5" descr="liceo1">
            <a:extLst>
              <a:ext uri="{FF2B5EF4-FFF2-40B4-BE49-F238E27FC236}">
                <a16:creationId xmlns:a16="http://schemas.microsoft.com/office/drawing/2014/main" id="{0B39549F-B3E4-4900-8A95-D29EFF54AB95}"/>
              </a:ext>
            </a:extLst>
          </p:cNvPr>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0232707" y="182122"/>
            <a:ext cx="1583056" cy="1443173"/>
          </a:xfrm>
          <a:prstGeom prst="rect">
            <a:avLst/>
          </a:prstGeom>
          <a:noFill/>
        </p:spPr>
      </p:pic>
      <p:pic>
        <p:nvPicPr>
          <p:cNvPr id="1026" name="Picture 2" descr="The Wizard of Oz (1939)">
            <a:extLst>
              <a:ext uri="{FF2B5EF4-FFF2-40B4-BE49-F238E27FC236}">
                <a16:creationId xmlns:a16="http://schemas.microsoft.com/office/drawing/2014/main" id="{5F22C95B-9035-4C3E-85C7-3E43C63375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7580" y="2812666"/>
            <a:ext cx="5008033" cy="317182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39D8D78-47CB-4BA5-8A41-B8D9F37EF57A}"/>
              </a:ext>
            </a:extLst>
          </p:cNvPr>
          <p:cNvSpPr txBox="1"/>
          <p:nvPr/>
        </p:nvSpPr>
        <p:spPr>
          <a:xfrm>
            <a:off x="9859804" y="1668158"/>
            <a:ext cx="2328862" cy="600164"/>
          </a:xfrm>
          <a:prstGeom prst="rect">
            <a:avLst/>
          </a:prstGeom>
          <a:noFill/>
        </p:spPr>
        <p:txBody>
          <a:bodyPr wrap="square" rtlCol="0">
            <a:spAutoFit/>
          </a:bodyPr>
          <a:lstStyle/>
          <a:p>
            <a:r>
              <a:rPr lang="es-CL" sz="1000" dirty="0">
                <a:solidFill>
                  <a:schemeClr val="bg1"/>
                </a:solidFill>
              </a:rPr>
              <a:t>       </a:t>
            </a:r>
            <a:r>
              <a:rPr lang="es-CL" sz="1100" dirty="0">
                <a:solidFill>
                  <a:schemeClr val="bg1"/>
                </a:solidFill>
              </a:rPr>
              <a:t>LICEO N°1 JAVIERA CARRERA</a:t>
            </a:r>
          </a:p>
          <a:p>
            <a:r>
              <a:rPr lang="es-CL" sz="1100" dirty="0">
                <a:solidFill>
                  <a:schemeClr val="bg1"/>
                </a:solidFill>
              </a:rPr>
              <a:t>       PROF. LUCIA FIGUEROA</a:t>
            </a:r>
            <a:br>
              <a:rPr lang="es-CL" sz="1100" dirty="0">
                <a:solidFill>
                  <a:schemeClr val="bg1"/>
                </a:solidFill>
              </a:rPr>
            </a:br>
            <a:r>
              <a:rPr lang="es-CL" sz="1100" dirty="0">
                <a:solidFill>
                  <a:schemeClr val="bg1"/>
                </a:solidFill>
              </a:rPr>
              <a:t>       DEPARTEMENTO DE MÚSICA</a:t>
            </a:r>
          </a:p>
        </p:txBody>
      </p:sp>
      <p:pic>
        <p:nvPicPr>
          <p:cNvPr id="10" name="Sonido grabado">
            <a:hlinkClick r:id="" action="ppaction://media"/>
            <a:extLst>
              <a:ext uri="{FF2B5EF4-FFF2-40B4-BE49-F238E27FC236}">
                <a16:creationId xmlns:a16="http://schemas.microsoft.com/office/drawing/2014/main" id="{389F771F-6DA2-4B36-95AF-C988E7152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4235" y="5679691"/>
            <a:ext cx="609600" cy="609600"/>
          </a:xfrm>
          <a:prstGeom prst="rect">
            <a:avLst/>
          </a:prstGeom>
        </p:spPr>
      </p:pic>
    </p:spTree>
    <p:extLst>
      <p:ext uri="{BB962C8B-B14F-4D97-AF65-F5344CB8AC3E}">
        <p14:creationId xmlns:p14="http://schemas.microsoft.com/office/powerpoint/2010/main" val="28720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1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7B4BCFC-B8F3-4555-94B8-E22E4D7ABD50}"/>
              </a:ext>
            </a:extLst>
          </p:cNvPr>
          <p:cNvSpPr/>
          <p:nvPr/>
        </p:nvSpPr>
        <p:spPr>
          <a:xfrm>
            <a:off x="3048000" y="386628"/>
            <a:ext cx="6096000" cy="6084743"/>
          </a:xfrm>
          <a:prstGeom prst="rect">
            <a:avLst/>
          </a:prstGeom>
        </p:spPr>
        <p:txBody>
          <a:bodyPr>
            <a:spAutoFit/>
          </a:bodyPr>
          <a:lstStyle/>
          <a:p>
            <a:pPr algn="just">
              <a:lnSpc>
                <a:spcPct val="110000"/>
              </a:lnSpc>
              <a:spcAft>
                <a:spcPts val="600"/>
              </a:spcAft>
            </a:pPr>
            <a:r>
              <a:rPr lang="es-CL" sz="3600" u="sng" dirty="0">
                <a:solidFill>
                  <a:schemeClr val="accent2">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t>Apreciación del componente musical en creaciones artísticas   audiovisuales</a:t>
            </a:r>
            <a:endParaRPr lang="es-CL" dirty="0">
              <a:solidFill>
                <a:schemeClr val="accent2">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0000"/>
              </a:lnSpc>
              <a:spcAft>
                <a:spcPts val="600"/>
              </a:spcAft>
            </a:pPr>
            <a:r>
              <a:rPr lang="es-CL" dirty="0">
                <a:latin typeface="Calibri" panose="020F0502020204030204" pitchFamily="34" charset="0"/>
                <a:ea typeface="Times New Roman" panose="02020603050405020304" pitchFamily="18" charset="0"/>
                <a:cs typeface="Times New Roman" panose="02020603050405020304" pitchFamily="18" charset="0"/>
              </a:rPr>
              <a:t>La comprensión de cómo nos relacionamos musicalmente ante una obra de arte con componentes auditivos y visuales, en la mayoría de los casos está relacionado con la narrativa de la pieza audiovisual que presenciamos; es decir, la historia narrada, y cómo esta puede ser articulada por medio de un extenso número de recursos que dan forma a la emotividad contenida en la historia misma.</a:t>
            </a:r>
          </a:p>
          <a:p>
            <a:pPr algn="just">
              <a:lnSpc>
                <a:spcPct val="110000"/>
              </a:lnSpc>
              <a:spcAft>
                <a:spcPts val="600"/>
              </a:spcAft>
            </a:pPr>
            <a:r>
              <a:rPr lang="es-CL" dirty="0">
                <a:latin typeface="Calibri" panose="020F0502020204030204" pitchFamily="34" charset="0"/>
                <a:ea typeface="Times New Roman" panose="02020603050405020304" pitchFamily="18" charset="0"/>
                <a:cs typeface="Times New Roman" panose="02020603050405020304" pitchFamily="18" charset="0"/>
              </a:rPr>
              <a:t> En relación a lo anterior, es muy importante que relaciones el componente emotivo implicado en la obra audiovisual, es decir buscar el sentido y valor estético en las obras musicales empleadas en creaciones audiovisuales identificando estructuras sonoras vinculadas a la expresión emocional.</a:t>
            </a:r>
          </a:p>
          <a:p>
            <a:r>
              <a:rPr lang="es-CL" b="1" dirty="0">
                <a:latin typeface="Calibri" panose="020F0502020204030204" pitchFamily="34" charset="0"/>
                <a:ea typeface="Times New Roman" panose="02020603050405020304" pitchFamily="18" charset="0"/>
                <a:cs typeface="Times New Roman" panose="02020603050405020304" pitchFamily="18" charset="0"/>
              </a:rPr>
              <a:t> </a:t>
            </a:r>
            <a:endParaRPr lang="es-CL" dirty="0"/>
          </a:p>
        </p:txBody>
      </p:sp>
      <p:pic>
        <p:nvPicPr>
          <p:cNvPr id="3" name="Sonido grabado">
            <a:hlinkClick r:id="" action="ppaction://media"/>
            <a:extLst>
              <a:ext uri="{FF2B5EF4-FFF2-40B4-BE49-F238E27FC236}">
                <a16:creationId xmlns:a16="http://schemas.microsoft.com/office/drawing/2014/main" id="{94B1F522-559C-4D62-B027-99D6DDB5AD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02957" y="5628861"/>
            <a:ext cx="609600" cy="609600"/>
          </a:xfrm>
          <a:prstGeom prst="rect">
            <a:avLst/>
          </a:prstGeom>
        </p:spPr>
      </p:pic>
    </p:spTree>
    <p:extLst>
      <p:ext uri="{BB962C8B-B14F-4D97-AF65-F5344CB8AC3E}">
        <p14:creationId xmlns:p14="http://schemas.microsoft.com/office/powerpoint/2010/main" val="204339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802F563-55AA-49F3-935F-2D83DDAC2507}"/>
              </a:ext>
            </a:extLst>
          </p:cNvPr>
          <p:cNvSpPr/>
          <p:nvPr/>
        </p:nvSpPr>
        <p:spPr>
          <a:xfrm>
            <a:off x="7786688" y="731066"/>
            <a:ext cx="1771649" cy="6126934"/>
          </a:xfrm>
          <a:prstGeom prst="rect">
            <a:avLst/>
          </a:prstGeom>
        </p:spPr>
        <p:txBody>
          <a:bodyPr wrap="square">
            <a:spAutoFit/>
          </a:bodyPr>
          <a:lstStyle/>
          <a:p>
            <a:pPr algn="just">
              <a:lnSpc>
                <a:spcPct val="110000"/>
              </a:lnSpc>
              <a:spcAft>
                <a:spcPts val="600"/>
              </a:spcAft>
            </a:pPr>
            <a:r>
              <a:rPr lang="es-CL" sz="1200" b="1" dirty="0">
                <a:latin typeface="Calibri" panose="020F0502020204030204" pitchFamily="34" charset="0"/>
                <a:ea typeface="Times New Roman" panose="02020603050405020304" pitchFamily="18" charset="0"/>
                <a:cs typeface="Times New Roman" panose="02020603050405020304" pitchFamily="18" charset="0"/>
              </a:rPr>
              <a:t> </a:t>
            </a:r>
            <a:r>
              <a:rPr lang="es-CL"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El </a:t>
            </a:r>
            <a:r>
              <a:rPr lang="es-CL"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Timbre</a:t>
            </a:r>
            <a:r>
              <a:rPr lang="es-CL"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es al sonido lo que el </a:t>
            </a:r>
            <a:r>
              <a:rPr lang="es-CL"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color</a:t>
            </a:r>
            <a:r>
              <a:rPr lang="es-CL"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 la pintura. El timbre es la cualidad del sonido que permite distinguir unos sonidos (por ejemplo, una flauta) de otro (un piano) o una voz de otra (ejemplo distinguir una soprano de una contralto)</a:t>
            </a:r>
          </a:p>
          <a:p>
            <a:pPr algn="just">
              <a:lnSpc>
                <a:spcPct val="110000"/>
              </a:lnSpc>
              <a:spcAft>
                <a:spcPts val="600"/>
              </a:spcAft>
            </a:pPr>
            <a:endParaRPr lang="es-CL" sz="1200" dirty="0">
              <a:solidFill>
                <a:srgbClr val="444444"/>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0000"/>
              </a:lnSpc>
              <a:spcAft>
                <a:spcPts val="600"/>
              </a:spcAft>
            </a:pPr>
            <a:endParaRPr lang="es-CL"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descr="Resultado de imagen para imagen de instrumentos musicales">
            <a:extLst>
              <a:ext uri="{FF2B5EF4-FFF2-40B4-BE49-F238E27FC236}">
                <a16:creationId xmlns:a16="http://schemas.microsoft.com/office/drawing/2014/main" id="{DE554D45-C585-489D-A802-C3D36D41E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52" y="1014411"/>
            <a:ext cx="5052786" cy="26431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iana Grande comparte un gracioso video de su perro cantante">
            <a:extLst>
              <a:ext uri="{FF2B5EF4-FFF2-40B4-BE49-F238E27FC236}">
                <a16:creationId xmlns:a16="http://schemas.microsoft.com/office/drawing/2014/main" id="{2E05E912-85CC-401A-A382-621C2BB739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405614" flipV="1">
            <a:off x="1400609" y="4385631"/>
            <a:ext cx="3782184" cy="2147006"/>
          </a:xfrm>
          <a:prstGeom prst="rect">
            <a:avLst/>
          </a:prstGeom>
          <a:noFill/>
          <a:extLst>
            <a:ext uri="{909E8E84-426E-40DD-AFC4-6F175D3DCCD1}">
              <a14:hiddenFill xmlns:a14="http://schemas.microsoft.com/office/drawing/2010/main">
                <a:solidFill>
                  <a:srgbClr val="FFFFFF"/>
                </a:solidFill>
              </a14:hiddenFill>
            </a:ext>
          </a:extLst>
        </p:spPr>
      </p:pic>
      <p:pic>
        <p:nvPicPr>
          <p:cNvPr id="2" name="Sonido grabado">
            <a:hlinkClick r:id="" action="ppaction://media"/>
            <a:extLst>
              <a:ext uri="{FF2B5EF4-FFF2-40B4-BE49-F238E27FC236}">
                <a16:creationId xmlns:a16="http://schemas.microsoft.com/office/drawing/2014/main" id="{076C166E-D0C2-4196-B77F-7FA9C916B3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1845" y="6132456"/>
            <a:ext cx="609600" cy="609600"/>
          </a:xfrm>
          <a:prstGeom prst="rect">
            <a:avLst/>
          </a:prstGeom>
        </p:spPr>
      </p:pic>
    </p:spTree>
    <p:extLst>
      <p:ext uri="{BB962C8B-B14F-4D97-AF65-F5344CB8AC3E}">
        <p14:creationId xmlns:p14="http://schemas.microsoft.com/office/powerpoint/2010/main" val="19709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C7E5C9D2-BD9E-4B5A-8E51-3EC2A73A4870}"/>
              </a:ext>
            </a:extLst>
          </p:cNvPr>
          <p:cNvGraphicFramePr>
            <a:graphicFrameLocks noGrp="1"/>
          </p:cNvGraphicFramePr>
          <p:nvPr>
            <p:extLst>
              <p:ext uri="{D42A27DB-BD31-4B8C-83A1-F6EECF244321}">
                <p14:modId xmlns:p14="http://schemas.microsoft.com/office/powerpoint/2010/main" val="536322618"/>
              </p:ext>
            </p:extLst>
          </p:nvPr>
        </p:nvGraphicFramePr>
        <p:xfrm>
          <a:off x="1651379" y="641444"/>
          <a:ext cx="7492622" cy="5944550"/>
        </p:xfrm>
        <a:graphic>
          <a:graphicData uri="http://schemas.openxmlformats.org/drawingml/2006/table">
            <a:tbl>
              <a:tblPr firstRow="1" firstCol="1" bandRow="1">
                <a:tableStyleId>{5C22544A-7EE6-4342-B048-85BDC9FD1C3A}</a:tableStyleId>
              </a:tblPr>
              <a:tblGrid>
                <a:gridCol w="7492622">
                  <a:extLst>
                    <a:ext uri="{9D8B030D-6E8A-4147-A177-3AD203B41FA5}">
                      <a16:colId xmlns:a16="http://schemas.microsoft.com/office/drawing/2014/main" val="2117147525"/>
                    </a:ext>
                  </a:extLst>
                </a:gridCol>
              </a:tblGrid>
              <a:tr h="1669724">
                <a:tc>
                  <a:txBody>
                    <a:bodyPr/>
                    <a:lstStyle/>
                    <a:p>
                      <a:pPr algn="just">
                        <a:lnSpc>
                          <a:spcPct val="110000"/>
                        </a:lnSpc>
                        <a:spcAft>
                          <a:spcPts val="0"/>
                        </a:spcAft>
                      </a:pPr>
                      <a:r>
                        <a:rPr lang="es-CL" sz="1200" dirty="0">
                          <a:effectLst/>
                        </a:rPr>
                        <a:t>Violín: </a:t>
                      </a:r>
                    </a:p>
                    <a:p>
                      <a:pPr marL="342900" lvl="0" indent="-342900" algn="just">
                        <a:lnSpc>
                          <a:spcPct val="110000"/>
                        </a:lnSpc>
                        <a:spcAft>
                          <a:spcPts val="0"/>
                        </a:spcAft>
                        <a:buFont typeface="Symbol" panose="05050102010706020507" pitchFamily="18" charset="2"/>
                        <a:buChar char=""/>
                      </a:pPr>
                      <a:r>
                        <a:rPr lang="es-CL" sz="1200" dirty="0">
                          <a:effectLst/>
                        </a:rPr>
                        <a:t>Solo: intimidad, Nostalgia, Nobleza</a:t>
                      </a:r>
                    </a:p>
                    <a:p>
                      <a:pPr marL="342900" lvl="0" indent="-342900" algn="just">
                        <a:lnSpc>
                          <a:spcPct val="110000"/>
                        </a:lnSpc>
                        <a:spcAft>
                          <a:spcPts val="0"/>
                        </a:spcAft>
                        <a:buFont typeface="Symbol" panose="05050102010706020507" pitchFamily="18" charset="2"/>
                        <a:buChar char=""/>
                      </a:pPr>
                      <a:r>
                        <a:rPr lang="es-CL" sz="1200" dirty="0">
                          <a:effectLst/>
                        </a:rPr>
                        <a:t>En Masa: Dignidad, Pompa</a:t>
                      </a:r>
                    </a:p>
                    <a:p>
                      <a:pPr marL="342900" lvl="0" indent="-342900" algn="just">
                        <a:lnSpc>
                          <a:spcPct val="110000"/>
                        </a:lnSpc>
                        <a:spcAft>
                          <a:spcPts val="0"/>
                        </a:spcAft>
                        <a:buFont typeface="Symbol" panose="05050102010706020507" pitchFamily="18" charset="2"/>
                        <a:buChar char=""/>
                      </a:pPr>
                      <a:r>
                        <a:rPr lang="es-CL" sz="1200" dirty="0">
                          <a:effectLst/>
                        </a:rPr>
                        <a:t>Timbre: Estridente, brillante e incisivo sobre la primera cuerda.</a:t>
                      </a:r>
                    </a:p>
                    <a:p>
                      <a:pPr marL="342900" lvl="0" indent="-342900" algn="just">
                        <a:lnSpc>
                          <a:spcPct val="110000"/>
                        </a:lnSpc>
                        <a:spcAft>
                          <a:spcPts val="0"/>
                        </a:spcAft>
                        <a:buFont typeface="Symbol" panose="05050102010706020507" pitchFamily="18" charset="2"/>
                        <a:buChar char=""/>
                      </a:pPr>
                      <a:r>
                        <a:rPr lang="es-CL" sz="1200" dirty="0">
                          <a:effectLst/>
                        </a:rPr>
                        <a:t>Cantante y dulce es sobre la segunda cuerda.</a:t>
                      </a:r>
                    </a:p>
                    <a:p>
                      <a:pPr marL="342900" lvl="0" indent="-342900" algn="just">
                        <a:lnSpc>
                          <a:spcPct val="110000"/>
                        </a:lnSpc>
                        <a:spcAft>
                          <a:spcPts val="0"/>
                        </a:spcAft>
                        <a:buFont typeface="Symbol" panose="05050102010706020507" pitchFamily="18" charset="2"/>
                        <a:buChar char=""/>
                      </a:pPr>
                      <a:r>
                        <a:rPr lang="es-CL" sz="1200" dirty="0">
                          <a:effectLst/>
                        </a:rPr>
                        <a:t>Sombrío y sordo sobre la tercera. Grave y brillante sobre la cuerda.</a:t>
                      </a:r>
                    </a:p>
                    <a:p>
                      <a:pPr marL="457200" algn="just">
                        <a:lnSpc>
                          <a:spcPct val="110000"/>
                        </a:lnSpc>
                        <a:spcAft>
                          <a:spcPts val="0"/>
                        </a:spcAft>
                      </a:pPr>
                      <a:r>
                        <a:rPr lang="es-CL" sz="1200" dirty="0">
                          <a:effectLst/>
                        </a:rPr>
                        <a:t> </a:t>
                      </a:r>
                      <a:endParaRPr lang="es-CL"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513" marR="53513" marT="0" marB="0"/>
                </a:tc>
                <a:extLst>
                  <a:ext uri="{0D108BD9-81ED-4DB2-BD59-A6C34878D82A}">
                    <a16:rowId xmlns:a16="http://schemas.microsoft.com/office/drawing/2014/main" val="3391346545"/>
                  </a:ext>
                </a:extLst>
              </a:tr>
              <a:tr h="1188910">
                <a:tc>
                  <a:txBody>
                    <a:bodyPr/>
                    <a:lstStyle/>
                    <a:p>
                      <a:pPr algn="just">
                        <a:lnSpc>
                          <a:spcPct val="110000"/>
                        </a:lnSpc>
                        <a:spcAft>
                          <a:spcPts val="0"/>
                        </a:spcAft>
                      </a:pPr>
                      <a:r>
                        <a:rPr lang="es-CL" sz="1200" dirty="0">
                          <a:effectLst/>
                        </a:rPr>
                        <a:t>Viola:</a:t>
                      </a:r>
                    </a:p>
                    <a:p>
                      <a:pPr marL="342900" lvl="0" indent="-342900" algn="just">
                        <a:lnSpc>
                          <a:spcPct val="110000"/>
                        </a:lnSpc>
                        <a:spcAft>
                          <a:spcPts val="0"/>
                        </a:spcAft>
                        <a:buFont typeface="Symbol" panose="05050102010706020507" pitchFamily="18" charset="2"/>
                        <a:buChar char=""/>
                      </a:pPr>
                      <a:r>
                        <a:rPr lang="es-CL" sz="1200" dirty="0">
                          <a:effectLst/>
                        </a:rPr>
                        <a:t>Mismas cualidades que en el violín, pero con un timbre más nasal que lo acerca a los instrumentos con lengüeta doble (oboe, corno inglés, fagot). Pizzicato cercano al sonido del arpa.</a:t>
                      </a:r>
                    </a:p>
                    <a:p>
                      <a:pPr marL="457200" algn="just">
                        <a:lnSpc>
                          <a:spcPct val="110000"/>
                        </a:lnSpc>
                        <a:spcAft>
                          <a:spcPts val="0"/>
                        </a:spcAft>
                      </a:pPr>
                      <a:r>
                        <a:rPr lang="es-CL" sz="1200" dirty="0">
                          <a:effectLst/>
                        </a:rPr>
                        <a:t> </a:t>
                      </a:r>
                      <a:endParaRPr lang="es-CL"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513" marR="53513" marT="0" marB="0"/>
                </a:tc>
                <a:extLst>
                  <a:ext uri="{0D108BD9-81ED-4DB2-BD59-A6C34878D82A}">
                    <a16:rowId xmlns:a16="http://schemas.microsoft.com/office/drawing/2014/main" val="3911903749"/>
                  </a:ext>
                </a:extLst>
              </a:tr>
              <a:tr h="948503">
                <a:tc>
                  <a:txBody>
                    <a:bodyPr/>
                    <a:lstStyle/>
                    <a:p>
                      <a:pPr algn="just">
                        <a:lnSpc>
                          <a:spcPct val="110000"/>
                        </a:lnSpc>
                        <a:spcAft>
                          <a:spcPts val="0"/>
                        </a:spcAft>
                      </a:pPr>
                      <a:r>
                        <a:rPr lang="es-CL" sz="1200" dirty="0">
                          <a:effectLst/>
                        </a:rPr>
                        <a:t>Contrabajo:</a:t>
                      </a:r>
                    </a:p>
                    <a:p>
                      <a:pPr marL="342900" lvl="0" indent="-342900" algn="just">
                        <a:lnSpc>
                          <a:spcPct val="110000"/>
                        </a:lnSpc>
                        <a:spcAft>
                          <a:spcPts val="0"/>
                        </a:spcAft>
                        <a:buFont typeface="Symbol" panose="05050102010706020507" pitchFamily="18" charset="2"/>
                        <a:buChar char=""/>
                      </a:pPr>
                      <a:r>
                        <a:rPr lang="es-CL" sz="1200" dirty="0">
                          <a:effectLst/>
                        </a:rPr>
                        <a:t>Sombrío y grave.</a:t>
                      </a:r>
                    </a:p>
                    <a:p>
                      <a:pPr marL="342900" lvl="0" indent="-342900" algn="just">
                        <a:lnSpc>
                          <a:spcPct val="110000"/>
                        </a:lnSpc>
                        <a:spcAft>
                          <a:spcPts val="0"/>
                        </a:spcAft>
                        <a:buFont typeface="Symbol" panose="05050102010706020507" pitchFamily="18" charset="2"/>
                        <a:buChar char=""/>
                      </a:pPr>
                      <a:r>
                        <a:rPr lang="es-CL" sz="1200" dirty="0">
                          <a:effectLst/>
                        </a:rPr>
                        <a:t>Dulce y cantante sobre la primera cuerda</a:t>
                      </a:r>
                    </a:p>
                    <a:p>
                      <a:pPr marL="457200" algn="just">
                        <a:lnSpc>
                          <a:spcPct val="110000"/>
                        </a:lnSpc>
                        <a:spcAft>
                          <a:spcPts val="0"/>
                        </a:spcAft>
                      </a:pPr>
                      <a:r>
                        <a:rPr lang="es-CL" sz="1200" dirty="0">
                          <a:effectLst/>
                        </a:rPr>
                        <a:t> </a:t>
                      </a:r>
                      <a:endParaRPr lang="es-CL"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513" marR="53513" marT="0" marB="0"/>
                </a:tc>
                <a:extLst>
                  <a:ext uri="{0D108BD9-81ED-4DB2-BD59-A6C34878D82A}">
                    <a16:rowId xmlns:a16="http://schemas.microsoft.com/office/drawing/2014/main" val="97579954"/>
                  </a:ext>
                </a:extLst>
              </a:tr>
              <a:tr h="1188910">
                <a:tc>
                  <a:txBody>
                    <a:bodyPr/>
                    <a:lstStyle/>
                    <a:p>
                      <a:pPr algn="just">
                        <a:lnSpc>
                          <a:spcPct val="110000"/>
                        </a:lnSpc>
                        <a:spcAft>
                          <a:spcPts val="0"/>
                        </a:spcAft>
                      </a:pPr>
                      <a:r>
                        <a:rPr lang="es-CL" sz="1200">
                          <a:effectLst/>
                        </a:rPr>
                        <a:t>Trompeta:</a:t>
                      </a:r>
                    </a:p>
                    <a:p>
                      <a:pPr marL="342900" lvl="0" indent="-342900" algn="just">
                        <a:lnSpc>
                          <a:spcPct val="110000"/>
                        </a:lnSpc>
                        <a:spcAft>
                          <a:spcPts val="0"/>
                        </a:spcAft>
                        <a:buFont typeface="Symbol" panose="05050102010706020507" pitchFamily="18" charset="2"/>
                        <a:buChar char=""/>
                      </a:pPr>
                      <a:r>
                        <a:rPr lang="es-CL" sz="1200">
                          <a:effectLst/>
                        </a:rPr>
                        <a:t>Sonido incisivo en el registro agudo. </a:t>
                      </a:r>
                    </a:p>
                    <a:p>
                      <a:pPr marL="342900" lvl="0" indent="-342900" algn="just">
                        <a:lnSpc>
                          <a:spcPct val="110000"/>
                        </a:lnSpc>
                        <a:spcAft>
                          <a:spcPts val="0"/>
                        </a:spcAft>
                        <a:buFont typeface="Symbol" panose="05050102010706020507" pitchFamily="18" charset="2"/>
                        <a:buChar char=""/>
                      </a:pPr>
                      <a:r>
                        <a:rPr lang="es-CL" sz="1200">
                          <a:effectLst/>
                        </a:rPr>
                        <a:t>Cantante y luminoso en el registro medio en notas ligadas, épico en el “forte”. En notas sueltas.</a:t>
                      </a:r>
                    </a:p>
                    <a:p>
                      <a:pPr marL="457200" algn="just">
                        <a:lnSpc>
                          <a:spcPct val="110000"/>
                        </a:lnSpc>
                        <a:spcAft>
                          <a:spcPts val="0"/>
                        </a:spcAft>
                      </a:pPr>
                      <a:r>
                        <a:rPr lang="es-CL" sz="1200">
                          <a:effectLst/>
                        </a:rPr>
                        <a:t> </a:t>
                      </a:r>
                      <a:endParaRPr lang="es-CL"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3513" marR="53513" marT="0" marB="0"/>
                </a:tc>
                <a:extLst>
                  <a:ext uri="{0D108BD9-81ED-4DB2-BD59-A6C34878D82A}">
                    <a16:rowId xmlns:a16="http://schemas.microsoft.com/office/drawing/2014/main" val="1666339032"/>
                  </a:ext>
                </a:extLst>
              </a:tr>
              <a:tr h="948503">
                <a:tc>
                  <a:txBody>
                    <a:bodyPr/>
                    <a:lstStyle/>
                    <a:p>
                      <a:pPr algn="just">
                        <a:lnSpc>
                          <a:spcPct val="110000"/>
                        </a:lnSpc>
                        <a:spcAft>
                          <a:spcPts val="0"/>
                        </a:spcAft>
                      </a:pPr>
                      <a:r>
                        <a:rPr lang="es-CL" sz="1200" dirty="0">
                          <a:effectLst/>
                        </a:rPr>
                        <a:t>Flauta:</a:t>
                      </a:r>
                    </a:p>
                    <a:p>
                      <a:pPr marL="342900" lvl="0" indent="-342900" algn="just">
                        <a:lnSpc>
                          <a:spcPct val="110000"/>
                        </a:lnSpc>
                        <a:spcAft>
                          <a:spcPts val="0"/>
                        </a:spcAft>
                        <a:buFont typeface="Symbol" panose="05050102010706020507" pitchFamily="18" charset="2"/>
                        <a:buChar char=""/>
                      </a:pPr>
                      <a:r>
                        <a:rPr lang="es-CL" sz="1200" dirty="0">
                          <a:effectLst/>
                        </a:rPr>
                        <a:t>Airoso, ligero en los medio y agudos.</a:t>
                      </a:r>
                    </a:p>
                    <a:p>
                      <a:pPr marL="342900" lvl="0" indent="-342900" algn="just">
                        <a:lnSpc>
                          <a:spcPct val="110000"/>
                        </a:lnSpc>
                        <a:spcAft>
                          <a:spcPts val="0"/>
                        </a:spcAft>
                        <a:buFont typeface="Symbol" panose="05050102010706020507" pitchFamily="18" charset="2"/>
                        <a:buChar char=""/>
                      </a:pPr>
                      <a:r>
                        <a:rPr lang="es-CL" sz="1200" dirty="0">
                          <a:effectLst/>
                        </a:rPr>
                        <a:t>Cantante y consistente en el grave y en el medio.</a:t>
                      </a:r>
                    </a:p>
                    <a:p>
                      <a:pPr marL="457200" algn="just">
                        <a:lnSpc>
                          <a:spcPct val="110000"/>
                        </a:lnSpc>
                        <a:spcAft>
                          <a:spcPts val="0"/>
                        </a:spcAft>
                      </a:pPr>
                      <a:r>
                        <a:rPr lang="es-CL" sz="1200" dirty="0">
                          <a:effectLst/>
                        </a:rPr>
                        <a:t> </a:t>
                      </a:r>
                      <a:endParaRPr lang="es-CL"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513" marR="53513" marT="0" marB="0"/>
                </a:tc>
                <a:extLst>
                  <a:ext uri="{0D108BD9-81ED-4DB2-BD59-A6C34878D82A}">
                    <a16:rowId xmlns:a16="http://schemas.microsoft.com/office/drawing/2014/main" val="2681031757"/>
                  </a:ext>
                </a:extLst>
              </a:tr>
            </a:tbl>
          </a:graphicData>
        </a:graphic>
      </p:graphicFrame>
      <p:pic>
        <p:nvPicPr>
          <p:cNvPr id="2" name="Sonido grabado">
            <a:hlinkClick r:id="" action="ppaction://media"/>
            <a:extLst>
              <a:ext uri="{FF2B5EF4-FFF2-40B4-BE49-F238E27FC236}">
                <a16:creationId xmlns:a16="http://schemas.microsoft.com/office/drawing/2014/main" id="{FC49F0FC-0E91-4721-B17B-5F2FC42D8E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1582" y="5976394"/>
            <a:ext cx="609600" cy="609600"/>
          </a:xfrm>
          <a:prstGeom prst="rect">
            <a:avLst/>
          </a:prstGeom>
        </p:spPr>
      </p:pic>
    </p:spTree>
    <p:extLst>
      <p:ext uri="{BB962C8B-B14F-4D97-AF65-F5344CB8AC3E}">
        <p14:creationId xmlns:p14="http://schemas.microsoft.com/office/powerpoint/2010/main" val="322441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922912-46B8-46A3-BD33-4E15976AFB68}"/>
              </a:ext>
            </a:extLst>
          </p:cNvPr>
          <p:cNvSpPr>
            <a:spLocks noGrp="1"/>
          </p:cNvSpPr>
          <p:nvPr>
            <p:ph type="title"/>
          </p:nvPr>
        </p:nvSpPr>
        <p:spPr/>
        <p:txBody>
          <a:bodyPr>
            <a:normAutofit fontScale="90000"/>
          </a:bodyPr>
          <a:lstStyle/>
          <a:p>
            <a:r>
              <a:rPr lang="es-CL" b="1" dirty="0"/>
              <a:t>¿Por qué la música está presente en el audiovisual?</a:t>
            </a:r>
            <a:br>
              <a:rPr lang="es-CL" dirty="0"/>
            </a:br>
            <a:r>
              <a:rPr lang="es-CL" dirty="0"/>
              <a:t> </a:t>
            </a:r>
            <a:br>
              <a:rPr lang="es-CL" dirty="0"/>
            </a:br>
            <a:endParaRPr lang="es-CL" dirty="0"/>
          </a:p>
        </p:txBody>
      </p:sp>
      <p:sp>
        <p:nvSpPr>
          <p:cNvPr id="3" name="Marcador de contenido 2">
            <a:extLst>
              <a:ext uri="{FF2B5EF4-FFF2-40B4-BE49-F238E27FC236}">
                <a16:creationId xmlns:a16="http://schemas.microsoft.com/office/drawing/2014/main" id="{2C6EC5F7-1BA4-464B-B68B-D4F0243264A3}"/>
              </a:ext>
            </a:extLst>
          </p:cNvPr>
          <p:cNvSpPr>
            <a:spLocks noGrp="1"/>
          </p:cNvSpPr>
          <p:nvPr>
            <p:ph idx="1"/>
          </p:nvPr>
        </p:nvSpPr>
        <p:spPr/>
        <p:txBody>
          <a:bodyPr>
            <a:normAutofit lnSpcReduction="10000"/>
          </a:bodyPr>
          <a:lstStyle/>
          <a:p>
            <a:pPr marL="0" indent="0">
              <a:buNone/>
            </a:pPr>
            <a:r>
              <a:rPr lang="es-CL" dirty="0"/>
              <a:t> Para comprender esta problemática es necesario considerar argumentos históricos, prácticos, estéticos, psicológicos y antropológicos</a:t>
            </a:r>
          </a:p>
          <a:p>
            <a:pPr marL="0" indent="0">
              <a:buNone/>
            </a:pPr>
            <a:endParaRPr lang="es-CL" dirty="0"/>
          </a:p>
          <a:p>
            <a:pPr marL="0" indent="0">
              <a:buNone/>
            </a:pPr>
            <a:r>
              <a:rPr lang="es-CL" b="1" dirty="0"/>
              <a:t>    1. ARGUMENTOS HISTÓRIC</a:t>
            </a:r>
            <a:endParaRPr lang="es-CL" dirty="0"/>
          </a:p>
          <a:p>
            <a:pPr marL="0" indent="0">
              <a:buNone/>
            </a:pPr>
            <a:r>
              <a:rPr lang="es-CL" dirty="0"/>
              <a:t>   </a:t>
            </a:r>
            <a:r>
              <a:rPr lang="es-CL" b="1" dirty="0"/>
              <a:t>a) En el melodrama (cultura griega clásica Edad Media-Renacimiento-Barroco Opera-Cine) La música era utilizada para: </a:t>
            </a:r>
          </a:p>
          <a:p>
            <a:pPr lvl="0"/>
            <a:r>
              <a:rPr lang="es-CL" dirty="0"/>
              <a:t>Marcar la entrada y salida de los personajes de escena. </a:t>
            </a:r>
          </a:p>
          <a:p>
            <a:pPr lvl="0"/>
            <a:r>
              <a:rPr lang="es-CL" dirty="0"/>
              <a:t>Proveer interludios, dar color emocional o emotivo a los climas dramáticos.</a:t>
            </a:r>
          </a:p>
          <a:p>
            <a:pPr lvl="0"/>
            <a:r>
              <a:rPr lang="es-CL" dirty="0"/>
              <a:t>Complementar escenas con acciones físicas rápidas.</a:t>
            </a:r>
          </a:p>
          <a:p>
            <a:pPr marL="0" lvl="0" indent="0">
              <a:buNone/>
            </a:pPr>
            <a:r>
              <a:rPr lang="es-CL" dirty="0"/>
              <a:t>     Todas estas utilizaciones serán los futuros clichés que adoptará el nuevo arte   cinematográfico.</a:t>
            </a:r>
          </a:p>
          <a:p>
            <a:pPr marL="0" indent="0">
              <a:buNone/>
            </a:pPr>
            <a:endParaRPr lang="es-CL" dirty="0"/>
          </a:p>
          <a:p>
            <a:pPr marL="0" indent="0">
              <a:buNone/>
            </a:pPr>
            <a:endParaRPr lang="es-CL" dirty="0"/>
          </a:p>
        </p:txBody>
      </p:sp>
      <p:pic>
        <p:nvPicPr>
          <p:cNvPr id="9" name="Sonido grabado">
            <a:hlinkClick r:id="" action="ppaction://media"/>
            <a:extLst>
              <a:ext uri="{FF2B5EF4-FFF2-40B4-BE49-F238E27FC236}">
                <a16:creationId xmlns:a16="http://schemas.microsoft.com/office/drawing/2014/main" id="{BC3C1702-7696-48AA-B0B9-3F092838EA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0522" y="5658678"/>
            <a:ext cx="609600" cy="1030357"/>
          </a:xfrm>
          <a:prstGeom prst="rect">
            <a:avLst/>
          </a:prstGeom>
        </p:spPr>
      </p:pic>
    </p:spTree>
    <p:extLst>
      <p:ext uri="{BB962C8B-B14F-4D97-AF65-F5344CB8AC3E}">
        <p14:creationId xmlns:p14="http://schemas.microsoft.com/office/powerpoint/2010/main" val="162949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4D4E2A6-368B-451E-B536-A8EF017CD228}"/>
              </a:ext>
            </a:extLst>
          </p:cNvPr>
          <p:cNvSpPr>
            <a:spLocks noGrp="1"/>
          </p:cNvSpPr>
          <p:nvPr>
            <p:ph idx="1"/>
          </p:nvPr>
        </p:nvSpPr>
        <p:spPr/>
        <p:txBody>
          <a:bodyPr/>
          <a:lstStyle/>
          <a:p>
            <a:pPr marL="0" indent="0">
              <a:buNone/>
            </a:pPr>
            <a:r>
              <a:rPr lang="es-CL" b="1" dirty="0"/>
              <a:t>     b) Contexto físico en que se comenzó a exhibir el cine silencioso</a:t>
            </a:r>
            <a:r>
              <a:rPr lang="es-CL" dirty="0"/>
              <a:t>. </a:t>
            </a:r>
          </a:p>
          <a:p>
            <a:r>
              <a:rPr lang="es-CL" dirty="0"/>
              <a:t>Normalmente salas de teatro en donde la proyección era parte de un espectáculo mayor en el que los músicos ya estaban presentes, por lo que resultó casi espontáneo que acompañaran al nuevo medio de entretención. Cine silencioso. Primera codificación formal músico-expresiva.</a:t>
            </a:r>
          </a:p>
          <a:p>
            <a:pPr marL="0" indent="0">
              <a:buNone/>
            </a:pPr>
            <a:endParaRPr lang="es-CL" dirty="0"/>
          </a:p>
        </p:txBody>
      </p:sp>
      <p:pic>
        <p:nvPicPr>
          <p:cNvPr id="4" name="Sonido grabado">
            <a:hlinkClick r:id="" action="ppaction://media"/>
            <a:extLst>
              <a:ext uri="{FF2B5EF4-FFF2-40B4-BE49-F238E27FC236}">
                <a16:creationId xmlns:a16="http://schemas.microsoft.com/office/drawing/2014/main" id="{964431F7-7483-4C15-B8BA-C980205710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14991" y="5736562"/>
            <a:ext cx="609600" cy="609600"/>
          </a:xfrm>
          <a:prstGeom prst="rect">
            <a:avLst/>
          </a:prstGeom>
        </p:spPr>
      </p:pic>
    </p:spTree>
    <p:extLst>
      <p:ext uri="{BB962C8B-B14F-4D97-AF65-F5344CB8AC3E}">
        <p14:creationId xmlns:p14="http://schemas.microsoft.com/office/powerpoint/2010/main" val="304237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77D915-0580-404F-8157-CE2EFE67AD7D}"/>
              </a:ext>
            </a:extLst>
          </p:cNvPr>
          <p:cNvSpPr>
            <a:spLocks noGrp="1"/>
          </p:cNvSpPr>
          <p:nvPr>
            <p:ph type="title"/>
          </p:nvPr>
        </p:nvSpPr>
        <p:spPr/>
        <p:txBody>
          <a:bodyPr>
            <a:noAutofit/>
          </a:bodyPr>
          <a:lstStyle/>
          <a:p>
            <a:br>
              <a:rPr lang="es-CL" sz="1800" b="1" dirty="0"/>
            </a:br>
            <a:br>
              <a:rPr lang="es-CL" sz="1800" b="1" dirty="0"/>
            </a:br>
            <a:br>
              <a:rPr lang="es-CL" sz="1800" b="1" dirty="0"/>
            </a:br>
            <a:br>
              <a:rPr lang="es-CL" sz="1800" dirty="0">
                <a:solidFill>
                  <a:schemeClr val="tx1">
                    <a:lumMod val="95000"/>
                    <a:lumOff val="5000"/>
                  </a:schemeClr>
                </a:solidFill>
              </a:rPr>
            </a:br>
            <a:r>
              <a:rPr lang="es-CL" sz="1800" dirty="0">
                <a:solidFill>
                  <a:schemeClr val="tx1">
                    <a:lumMod val="95000"/>
                    <a:lumOff val="5000"/>
                  </a:schemeClr>
                </a:solidFill>
              </a:rPr>
              <a:t> </a:t>
            </a:r>
            <a:br>
              <a:rPr lang="es-CL" sz="1800" dirty="0">
                <a:solidFill>
                  <a:schemeClr val="tx1">
                    <a:lumMod val="95000"/>
                    <a:lumOff val="5000"/>
                  </a:schemeClr>
                </a:solidFill>
              </a:rPr>
            </a:br>
            <a:br>
              <a:rPr lang="es-CL" sz="1800" dirty="0">
                <a:solidFill>
                  <a:schemeClr val="tx1">
                    <a:lumMod val="95000"/>
                    <a:lumOff val="5000"/>
                  </a:schemeClr>
                </a:solidFill>
              </a:rPr>
            </a:br>
            <a:br>
              <a:rPr lang="es-CL" sz="1800" dirty="0">
                <a:solidFill>
                  <a:schemeClr val="tx1">
                    <a:lumMod val="95000"/>
                    <a:lumOff val="5000"/>
                  </a:schemeClr>
                </a:solidFill>
              </a:rPr>
            </a:br>
            <a:br>
              <a:rPr lang="es-CL" sz="1800" dirty="0">
                <a:solidFill>
                  <a:schemeClr val="tx1">
                    <a:lumMod val="95000"/>
                    <a:lumOff val="5000"/>
                  </a:schemeClr>
                </a:solidFill>
              </a:rPr>
            </a:br>
            <a:br>
              <a:rPr lang="es-CL" sz="1800" dirty="0">
                <a:solidFill>
                  <a:schemeClr val="tx1">
                    <a:lumMod val="95000"/>
                    <a:lumOff val="5000"/>
                  </a:schemeClr>
                </a:solidFill>
              </a:rPr>
            </a:br>
            <a:br>
              <a:rPr lang="es-CL" sz="1800" dirty="0">
                <a:solidFill>
                  <a:schemeClr val="tx1">
                    <a:lumMod val="95000"/>
                    <a:lumOff val="5000"/>
                  </a:schemeClr>
                </a:solidFill>
              </a:rPr>
            </a:br>
            <a:br>
              <a:rPr lang="es-CL" sz="1800" dirty="0">
                <a:solidFill>
                  <a:schemeClr val="tx1">
                    <a:lumMod val="95000"/>
                    <a:lumOff val="5000"/>
                  </a:schemeClr>
                </a:solidFill>
              </a:rPr>
            </a:br>
            <a:endParaRPr lang="es-CL" sz="1800" dirty="0">
              <a:solidFill>
                <a:schemeClr val="tx1">
                  <a:lumMod val="95000"/>
                  <a:lumOff val="5000"/>
                </a:schemeClr>
              </a:solidFill>
            </a:endParaRPr>
          </a:p>
        </p:txBody>
      </p:sp>
      <p:sp>
        <p:nvSpPr>
          <p:cNvPr id="4" name="Rectángulo 3">
            <a:extLst>
              <a:ext uri="{FF2B5EF4-FFF2-40B4-BE49-F238E27FC236}">
                <a16:creationId xmlns:a16="http://schemas.microsoft.com/office/drawing/2014/main" id="{34242B25-9696-4F2A-BE42-096C00376427}"/>
              </a:ext>
            </a:extLst>
          </p:cNvPr>
          <p:cNvSpPr/>
          <p:nvPr/>
        </p:nvSpPr>
        <p:spPr>
          <a:xfrm>
            <a:off x="3048000" y="2702782"/>
            <a:ext cx="6096000" cy="3790910"/>
          </a:xfrm>
          <a:prstGeom prst="rect">
            <a:avLst/>
          </a:prstGeom>
        </p:spPr>
        <p:txBody>
          <a:bodyPr>
            <a:spAutoFit/>
          </a:bodyPr>
          <a:lstStyle/>
          <a:p>
            <a:pPr marL="342900" lvl="0" indent="-342900">
              <a:lnSpc>
                <a:spcPct val="110000"/>
              </a:lnSpc>
              <a:spcAft>
                <a:spcPts val="600"/>
              </a:spcAft>
              <a:buFont typeface="Symbol" panose="05050102010706020507" pitchFamily="18" charset="2"/>
              <a:buChar char=""/>
            </a:pPr>
            <a:r>
              <a:rPr lang="es-CL" dirty="0">
                <a:latin typeface="Times New Roman" panose="02020603050405020304" pitchFamily="18" charset="0"/>
                <a:ea typeface="Times New Roman" panose="02020603050405020304" pitchFamily="18" charset="0"/>
                <a:cs typeface="Times New Roman" panose="02020603050405020304" pitchFamily="18" charset="0"/>
              </a:rPr>
              <a:t>Creación de compilaciones de partituras, las que provenientes del repertorio clásico-occidental, fueron etiquetadas según las particulares necesidades expresivas del film.</a:t>
            </a:r>
          </a:p>
          <a:p>
            <a:pPr marL="342900" indent="-342900" algn="just">
              <a:lnSpc>
                <a:spcPct val="110000"/>
              </a:lnSpc>
              <a:spcAft>
                <a:spcPts val="600"/>
              </a:spcAft>
              <a:buFont typeface="Symbol" panose="05050102010706020507" pitchFamily="18" charset="2"/>
              <a:buChar char=""/>
            </a:pPr>
            <a:r>
              <a:rPr lang="es-CL" dirty="0"/>
              <a:t>Confección de las Cue-Sheets, que eran hojas para dar la señal de una nueva entrada que facilitaban el trabajo de desglose e ilustración musical de pianistas y directores de orquesta en sala, indicando la duración estimada en metraje de la película, de cada escena, el clima general de cada una y su situación dominante junto a sugerencias de algún compositor.</a:t>
            </a:r>
          </a:p>
          <a:p>
            <a:pPr marL="342900" lvl="0" indent="-342900" algn="just">
              <a:lnSpc>
                <a:spcPct val="110000"/>
              </a:lnSpc>
              <a:spcAft>
                <a:spcPts val="600"/>
              </a:spcAft>
              <a:buFont typeface="Symbol" panose="05050102010706020507" pitchFamily="18" charset="2"/>
              <a:buChar char=""/>
            </a:pPr>
            <a:endParaRPr lang="es-CL"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6" name="Picture 2" descr="Resultado de imagen para imagen de pelicula muda">
            <a:extLst>
              <a:ext uri="{FF2B5EF4-FFF2-40B4-BE49-F238E27FC236}">
                <a16:creationId xmlns:a16="http://schemas.microsoft.com/office/drawing/2014/main" id="{786E7858-9C3C-4EAF-8C2D-F12B8540F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8" y="609600"/>
            <a:ext cx="4572000" cy="1905001"/>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id="{CA7F9BAA-BC39-43E2-9975-53310A3448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0" y="5748130"/>
            <a:ext cx="609600" cy="609600"/>
          </a:xfrm>
          <a:prstGeom prst="rect">
            <a:avLst/>
          </a:prstGeom>
        </p:spPr>
      </p:pic>
    </p:spTree>
    <p:extLst>
      <p:ext uri="{BB962C8B-B14F-4D97-AF65-F5344CB8AC3E}">
        <p14:creationId xmlns:p14="http://schemas.microsoft.com/office/powerpoint/2010/main" val="390237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FAAA530-AF7D-4261-A92A-69A0A4DBBEA4}"/>
              </a:ext>
            </a:extLst>
          </p:cNvPr>
          <p:cNvSpPr/>
          <p:nvPr/>
        </p:nvSpPr>
        <p:spPr>
          <a:xfrm>
            <a:off x="2491408" y="768626"/>
            <a:ext cx="6586331" cy="5241563"/>
          </a:xfrm>
          <a:prstGeom prst="rect">
            <a:avLst/>
          </a:prstGeom>
        </p:spPr>
        <p:txBody>
          <a:bodyPr wrap="square">
            <a:spAutoFit/>
          </a:bodyPr>
          <a:lstStyle/>
          <a:p>
            <a:pPr algn="ctr">
              <a:lnSpc>
                <a:spcPct val="110000"/>
              </a:lnSpc>
              <a:spcAft>
                <a:spcPts val="600"/>
              </a:spcAft>
            </a:pPr>
            <a:endParaRPr lang="es-CL" dirty="0"/>
          </a:p>
          <a:p>
            <a:pPr algn="ctr">
              <a:lnSpc>
                <a:spcPct val="110000"/>
              </a:lnSpc>
              <a:spcAft>
                <a:spcPts val="600"/>
              </a:spcAft>
            </a:pPr>
            <a:endParaRPr lang="es-CL" dirty="0"/>
          </a:p>
          <a:p>
            <a:pPr algn="ctr">
              <a:lnSpc>
                <a:spcPct val="110000"/>
              </a:lnSpc>
              <a:spcAft>
                <a:spcPts val="600"/>
              </a:spcAft>
            </a:pPr>
            <a:r>
              <a:rPr lang="es-CL" dirty="0">
                <a:latin typeface="Calibri" panose="020F0502020204030204" pitchFamily="34" charset="0"/>
                <a:ea typeface="Times New Roman" panose="02020603050405020304" pitchFamily="18" charset="0"/>
                <a:cs typeface="Times New Roman" panose="02020603050405020304" pitchFamily="18" charset="0"/>
              </a:rPr>
              <a:t>  </a:t>
            </a:r>
          </a:p>
          <a:p>
            <a:pPr algn="ctr">
              <a:lnSpc>
                <a:spcPct val="110000"/>
              </a:lnSpc>
              <a:spcAft>
                <a:spcPts val="600"/>
              </a:spcAft>
            </a:pPr>
            <a:endParaRPr lang="es-CL" sz="1200"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0000"/>
              </a:lnSpc>
              <a:spcAft>
                <a:spcPts val="600"/>
              </a:spcAft>
            </a:pPr>
            <a:endParaRPr lang="es-CL"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0000"/>
              </a:lnSpc>
              <a:spcAft>
                <a:spcPts val="600"/>
              </a:spcAft>
            </a:pPr>
            <a:endParaRPr lang="es-CL"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0000"/>
              </a:lnSpc>
              <a:spcAft>
                <a:spcPts val="600"/>
              </a:spcAft>
            </a:pPr>
            <a:endParaRPr lang="es-CL"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0000"/>
              </a:lnSpc>
              <a:spcAft>
                <a:spcPts val="600"/>
              </a:spcAft>
            </a:pPr>
            <a:endParaRPr lang="es-CL"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0000"/>
              </a:lnSpc>
              <a:spcAft>
                <a:spcPts val="600"/>
              </a:spcAft>
            </a:pPr>
            <a:endParaRPr lang="es-CL"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0000"/>
              </a:lnSpc>
              <a:spcAft>
                <a:spcPts val="600"/>
              </a:spcAft>
            </a:pPr>
            <a:endParaRPr lang="es-CL"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0000"/>
              </a:lnSpc>
              <a:spcAft>
                <a:spcPts val="600"/>
              </a:spcAft>
            </a:pPr>
            <a:endParaRPr lang="es-CL"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0000"/>
              </a:lnSpc>
              <a:spcAft>
                <a:spcPts val="600"/>
              </a:spcAft>
            </a:pPr>
            <a:endParaRPr lang="es-CL"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0000"/>
              </a:lnSpc>
              <a:spcAft>
                <a:spcPts val="600"/>
              </a:spcAft>
            </a:pPr>
            <a:endParaRPr lang="es-CL"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0000"/>
              </a:lnSpc>
              <a:spcAft>
                <a:spcPts val="600"/>
              </a:spcAft>
            </a:pPr>
            <a:endParaRPr lang="es-CL"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ángulo 2">
            <a:extLst>
              <a:ext uri="{FF2B5EF4-FFF2-40B4-BE49-F238E27FC236}">
                <a16:creationId xmlns:a16="http://schemas.microsoft.com/office/drawing/2014/main" id="{931A4C82-3700-4951-A137-15B21BE51537}"/>
              </a:ext>
            </a:extLst>
          </p:cNvPr>
          <p:cNvSpPr/>
          <p:nvPr/>
        </p:nvSpPr>
        <p:spPr>
          <a:xfrm>
            <a:off x="1570628" y="2189078"/>
            <a:ext cx="7507111" cy="1200329"/>
          </a:xfrm>
          <a:prstGeom prst="rect">
            <a:avLst/>
          </a:prstGeom>
        </p:spPr>
        <p:txBody>
          <a:bodyPr wrap="square">
            <a:spAutoFit/>
          </a:bodyPr>
          <a:lstStyle/>
          <a:p>
            <a:r>
              <a:rPr lang="es-CL" b="1" dirty="0">
                <a:latin typeface="Times New Roman" panose="02020603050405020304" pitchFamily="18" charset="0"/>
                <a:ea typeface="Times New Roman" panose="02020603050405020304" pitchFamily="18" charset="0"/>
              </a:rPr>
              <a:t>2. EN EL CINE SILENCIOSO: ARGUMENTOS PRÁCTICOS </a:t>
            </a:r>
          </a:p>
          <a:p>
            <a:endParaRPr lang="es-CL" b="1" dirty="0">
              <a:latin typeface="Times New Roman" panose="02020603050405020304" pitchFamily="18" charset="0"/>
            </a:endParaRPr>
          </a:p>
          <a:p>
            <a:r>
              <a:rPr lang="es-CL" b="1" dirty="0"/>
              <a:t>Ocultar el molesto ruido del proyector en sala</a:t>
            </a:r>
          </a:p>
          <a:p>
            <a:endParaRPr lang="es-CL" dirty="0"/>
          </a:p>
        </p:txBody>
      </p:sp>
      <p:pic>
        <p:nvPicPr>
          <p:cNvPr id="7" name="Sonido grabado">
            <a:hlinkClick r:id="" action="ppaction://media"/>
            <a:extLst>
              <a:ext uri="{FF2B5EF4-FFF2-40B4-BE49-F238E27FC236}">
                <a16:creationId xmlns:a16="http://schemas.microsoft.com/office/drawing/2014/main" id="{2E7F0043-ADB0-4CC5-801B-EF9D8CB8C1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72015" y="5705389"/>
            <a:ext cx="609600" cy="609600"/>
          </a:xfrm>
          <a:prstGeom prst="rect">
            <a:avLst/>
          </a:prstGeom>
        </p:spPr>
      </p:pic>
    </p:spTree>
    <p:extLst>
      <p:ext uri="{BB962C8B-B14F-4D97-AF65-F5344CB8AC3E}">
        <p14:creationId xmlns:p14="http://schemas.microsoft.com/office/powerpoint/2010/main" val="22244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C2DE917-A4C6-4FE4-93E4-DBE537524C34}"/>
              </a:ext>
            </a:extLst>
          </p:cNvPr>
          <p:cNvSpPr/>
          <p:nvPr/>
        </p:nvSpPr>
        <p:spPr>
          <a:xfrm>
            <a:off x="3048000" y="3086502"/>
            <a:ext cx="6096000" cy="380297"/>
          </a:xfrm>
          <a:prstGeom prst="rect">
            <a:avLst/>
          </a:prstGeom>
        </p:spPr>
        <p:txBody>
          <a:bodyPr>
            <a:spAutoFit/>
          </a:bodyPr>
          <a:lstStyle/>
          <a:p>
            <a:pPr algn="just">
              <a:lnSpc>
                <a:spcPct val="110000"/>
              </a:lnSpc>
              <a:spcAft>
                <a:spcPts val="600"/>
              </a:spcAft>
            </a:pPr>
            <a:r>
              <a:rPr lang="es-CL" b="1" dirty="0">
                <a:latin typeface="Times New Roman" panose="02020603050405020304" pitchFamily="18" charset="0"/>
                <a:ea typeface="Times New Roman" panose="02020603050405020304" pitchFamily="18" charset="0"/>
                <a:cs typeface="Times New Roman" panose="02020603050405020304" pitchFamily="18" charset="0"/>
              </a:rPr>
              <a:t> </a:t>
            </a:r>
            <a:endParaRPr lang="es-CL"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id="{3A37E692-A965-476B-80FB-749D16B4ED3B}"/>
              </a:ext>
            </a:extLst>
          </p:cNvPr>
          <p:cNvSpPr/>
          <p:nvPr/>
        </p:nvSpPr>
        <p:spPr>
          <a:xfrm>
            <a:off x="2425148" y="1550504"/>
            <a:ext cx="6268278" cy="5632311"/>
          </a:xfrm>
          <a:prstGeom prst="rect">
            <a:avLst/>
          </a:prstGeom>
        </p:spPr>
        <p:txBody>
          <a:bodyPr wrap="square">
            <a:spAutoFit/>
          </a:bodyPr>
          <a:lstStyle/>
          <a:p>
            <a:pPr algn="ctr"/>
            <a:r>
              <a:rPr lang="es-CL" b="1" dirty="0">
                <a:latin typeface="Times New Roman" panose="02020603050405020304" pitchFamily="18" charset="0"/>
                <a:ea typeface="Times New Roman" panose="02020603050405020304" pitchFamily="18" charset="0"/>
              </a:rPr>
              <a:t>    3. EN EL CINE SILENCIOSO: ARGUMENTOS ESTÉTICOS </a:t>
            </a:r>
          </a:p>
          <a:p>
            <a:pPr marL="285750" lvl="0" indent="-285750">
              <a:buFont typeface="Arial" panose="020B0604020202020204" pitchFamily="34" charset="0"/>
              <a:buChar char="•"/>
            </a:pPr>
            <a:r>
              <a:rPr lang="es-CL" b="1" dirty="0">
                <a:latin typeface="Times New Roman" panose="02020603050405020304" pitchFamily="18" charset="0"/>
              </a:rPr>
              <a:t> </a:t>
            </a:r>
            <a:r>
              <a:rPr lang="es-CL" dirty="0"/>
              <a:t>La música compensó el vacío de los diálogos.</a:t>
            </a:r>
          </a:p>
          <a:p>
            <a:pPr lvl="0"/>
            <a:endParaRPr lang="es-CL" dirty="0"/>
          </a:p>
          <a:p>
            <a:pPr lvl="0"/>
            <a:r>
              <a:rPr lang="es-CL" dirty="0"/>
              <a:t>Dio un fondo tridimensional al espacio fotográfico bidimensional del film. Debido a su naturaleza, que demarca un mundo notoriamente irreal, el cine “silencioso” fue incapaz de producir en la experiencia del espectador una real sensación de duración. </a:t>
            </a:r>
          </a:p>
          <a:p>
            <a:pPr marL="285750" lvl="0" indent="-285750">
              <a:buFont typeface="Arial" panose="020B0604020202020204" pitchFamily="34" charset="0"/>
              <a:buChar char="•"/>
            </a:pPr>
            <a:endParaRPr lang="es-CL" dirty="0"/>
          </a:p>
          <a:p>
            <a:pPr marL="285750" indent="-285750">
              <a:buFont typeface="Arial" panose="020B0604020202020204" pitchFamily="34" charset="0"/>
              <a:buChar char="•"/>
            </a:pPr>
            <a:r>
              <a:rPr lang="es-CL" dirty="0"/>
              <a:t>El tiempo vivido por los personajes del drama y las relaciones temporales de la toma y secuencias fueron perfectamente bien “entendidos”, más que “sentidos”. Aquello que faltó en el film fue una especie de pulsación que procuró una pulsación rítmica que complementó o impulsó el ritmo de edición y el movimiento en la pantalla.</a:t>
            </a:r>
          </a:p>
          <a:p>
            <a:pPr lvl="0"/>
            <a:r>
              <a:rPr lang="es-CL" dirty="0"/>
              <a:t> </a:t>
            </a:r>
          </a:p>
          <a:p>
            <a:pPr marL="285750" indent="-285750">
              <a:buFont typeface="Arial" panose="020B0604020202020204" pitchFamily="34" charset="0"/>
              <a:buChar char="•"/>
            </a:pPr>
            <a:endParaRPr lang="es-CL" b="1"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s-CL" dirty="0"/>
          </a:p>
        </p:txBody>
      </p:sp>
      <p:pic>
        <p:nvPicPr>
          <p:cNvPr id="2" name="Sonido grabado">
            <a:hlinkClick r:id="" action="ppaction://media"/>
            <a:extLst>
              <a:ext uri="{FF2B5EF4-FFF2-40B4-BE49-F238E27FC236}">
                <a16:creationId xmlns:a16="http://schemas.microsoft.com/office/drawing/2014/main" id="{1DF85FC6-2F61-4957-B3C2-704F5221B3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96939" y="5347115"/>
            <a:ext cx="1219199" cy="1510885"/>
          </a:xfrm>
          <a:prstGeom prst="rect">
            <a:avLst/>
          </a:prstGeom>
        </p:spPr>
      </p:pic>
    </p:spTree>
    <p:extLst>
      <p:ext uri="{BB962C8B-B14F-4D97-AF65-F5344CB8AC3E}">
        <p14:creationId xmlns:p14="http://schemas.microsoft.com/office/powerpoint/2010/main" val="22180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A87653E-C098-4ABE-91D5-6AFC8168D371}"/>
              </a:ext>
            </a:extLst>
          </p:cNvPr>
          <p:cNvSpPr/>
          <p:nvPr/>
        </p:nvSpPr>
        <p:spPr>
          <a:xfrm>
            <a:off x="2276713" y="811579"/>
            <a:ext cx="6038055" cy="1861151"/>
          </a:xfrm>
          <a:prstGeom prst="rect">
            <a:avLst/>
          </a:prstGeom>
        </p:spPr>
        <p:txBody>
          <a:bodyPr wrap="square">
            <a:spAutoFit/>
          </a:bodyPr>
          <a:lstStyle/>
          <a:p>
            <a:pPr marL="342900" lvl="0" indent="-342900" algn="just">
              <a:lnSpc>
                <a:spcPct val="110000"/>
              </a:lnSpc>
              <a:spcAft>
                <a:spcPts val="0"/>
              </a:spcAft>
              <a:buFont typeface="Symbol" panose="05050102010706020507" pitchFamily="18" charset="2"/>
              <a:buChar char=""/>
            </a:pPr>
            <a:r>
              <a:rPr lang="es-CL" dirty="0">
                <a:latin typeface="Times New Roman" panose="02020603050405020304" pitchFamily="18" charset="0"/>
                <a:ea typeface="Times New Roman" panose="02020603050405020304" pitchFamily="18" charset="0"/>
                <a:cs typeface="Times New Roman" panose="02020603050405020304" pitchFamily="18" charset="0"/>
              </a:rPr>
              <a:t>Como sonido en sala, su dimensión espacial compensó la bidimensionalidad de las imágenes. </a:t>
            </a:r>
            <a:endParaRPr lang="es-CL"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0000"/>
              </a:lnSpc>
              <a:spcAft>
                <a:spcPts val="600"/>
              </a:spcAft>
              <a:buFont typeface="Symbol" panose="05050102010706020507" pitchFamily="18" charset="2"/>
              <a:buChar char=""/>
            </a:pPr>
            <a:r>
              <a:rPr lang="es-CL" dirty="0">
                <a:latin typeface="Times New Roman" panose="02020603050405020304" pitchFamily="18" charset="0"/>
                <a:ea typeface="Times New Roman" panose="02020603050405020304" pitchFamily="18" charset="0"/>
                <a:cs typeface="Times New Roman" panose="02020603050405020304" pitchFamily="18" charset="0"/>
              </a:rPr>
              <a:t>Ejemplo; TIEMPOS MODERNOS DE CHARLES CHAPLÍN </a:t>
            </a:r>
            <a:r>
              <a:rPr lang="es-CL" sz="1200"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https://www.youtube.com/watch?v=EmkkmgjFqtc</a:t>
            </a:r>
            <a:endParaRPr lang="es-CL" sz="1200"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0000"/>
              </a:lnSpc>
              <a:spcAft>
                <a:spcPts val="600"/>
              </a:spcAft>
              <a:buFont typeface="Symbol" panose="05050102010706020507" pitchFamily="18" charset="2"/>
              <a:buChar char=""/>
            </a:pPr>
            <a:endParaRPr lang="es-CL" sz="12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0000"/>
              </a:lnSpc>
              <a:spcAft>
                <a:spcPts val="600"/>
              </a:spcAft>
              <a:buFont typeface="Symbol" panose="05050102010706020507" pitchFamily="18" charset="2"/>
              <a:buChar char=""/>
            </a:pPr>
            <a:endParaRPr lang="es-CL"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6" name="Picture 2" descr="Resultado de imagen para imagenes tiempos modernos charles chaplin">
            <a:extLst>
              <a:ext uri="{FF2B5EF4-FFF2-40B4-BE49-F238E27FC236}">
                <a16:creationId xmlns:a16="http://schemas.microsoft.com/office/drawing/2014/main" id="{607C937A-4B79-443F-97E9-3EEE1839B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7912" y="3282126"/>
            <a:ext cx="2735728" cy="3072577"/>
          </a:xfrm>
          <a:prstGeom prst="rect">
            <a:avLst/>
          </a:prstGeom>
          <a:noFill/>
          <a:extLst>
            <a:ext uri="{909E8E84-426E-40DD-AFC4-6F175D3DCCD1}">
              <a14:hiddenFill xmlns:a14="http://schemas.microsoft.com/office/drawing/2010/main">
                <a:solidFill>
                  <a:srgbClr val="FFFFFF"/>
                </a:solidFill>
              </a14:hiddenFill>
            </a:ext>
          </a:extLst>
        </p:spPr>
      </p:pic>
      <p:pic>
        <p:nvPicPr>
          <p:cNvPr id="2" name="Sonido grabado">
            <a:hlinkClick r:id="" action="ppaction://media"/>
            <a:extLst>
              <a:ext uri="{FF2B5EF4-FFF2-40B4-BE49-F238E27FC236}">
                <a16:creationId xmlns:a16="http://schemas.microsoft.com/office/drawing/2014/main" id="{769A817F-ED32-48EF-83AA-D450351D7A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2957" y="5745103"/>
            <a:ext cx="609600" cy="609600"/>
          </a:xfrm>
          <a:prstGeom prst="rect">
            <a:avLst/>
          </a:prstGeom>
        </p:spPr>
      </p:pic>
    </p:spTree>
    <p:extLst>
      <p:ext uri="{BB962C8B-B14F-4D97-AF65-F5344CB8AC3E}">
        <p14:creationId xmlns:p14="http://schemas.microsoft.com/office/powerpoint/2010/main" val="36924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9E8B74A-FEFB-4F31-817F-2B0B38E2BA50}"/>
              </a:ext>
            </a:extLst>
          </p:cNvPr>
          <p:cNvSpPr/>
          <p:nvPr/>
        </p:nvSpPr>
        <p:spPr>
          <a:xfrm>
            <a:off x="2991555" y="1535290"/>
            <a:ext cx="4742726" cy="2439322"/>
          </a:xfrm>
          <a:prstGeom prst="rect">
            <a:avLst/>
          </a:prstGeom>
        </p:spPr>
        <p:txBody>
          <a:bodyPr wrap="square">
            <a:spAutoFit/>
          </a:bodyPr>
          <a:lstStyle/>
          <a:p>
            <a:pPr algn="just">
              <a:lnSpc>
                <a:spcPct val="110000"/>
              </a:lnSpc>
              <a:spcAft>
                <a:spcPts val="600"/>
              </a:spcAft>
            </a:pPr>
            <a:r>
              <a:rPr lang="es-CL" b="1" dirty="0">
                <a:latin typeface="Times New Roman" panose="02020603050405020304" pitchFamily="18" charset="0"/>
                <a:ea typeface="Times New Roman" panose="02020603050405020304" pitchFamily="18" charset="0"/>
                <a:cs typeface="Times New Roman" panose="02020603050405020304" pitchFamily="18" charset="0"/>
              </a:rPr>
              <a:t>4. ARGUMENTOS PSICOLÓGICOS</a:t>
            </a:r>
          </a:p>
          <a:p>
            <a:pPr algn="just">
              <a:lnSpc>
                <a:spcPct val="110000"/>
              </a:lnSpc>
              <a:spcAft>
                <a:spcPts val="600"/>
              </a:spcAft>
            </a:pPr>
            <a:endParaRPr lang="es-CL"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spcAft>
                <a:spcPts val="600"/>
              </a:spcAft>
            </a:pPr>
            <a:r>
              <a:rPr lang="es-CL" dirty="0"/>
              <a:t>Según Eisler y Theodor Adorno, la música da vida a las imágenes fotográficas muertas, otorgándoles un soplo vital a los movimientos de las figuras en la pantalla. </a:t>
            </a:r>
          </a:p>
          <a:p>
            <a:pPr algn="just">
              <a:lnSpc>
                <a:spcPct val="110000"/>
              </a:lnSpc>
              <a:spcAft>
                <a:spcPts val="600"/>
              </a:spcAft>
            </a:pPr>
            <a:r>
              <a:rPr lang="es-CL" dirty="0">
                <a:latin typeface="Times New Roman" panose="02020603050405020304" pitchFamily="18" charset="0"/>
                <a:ea typeface="Times New Roman" panose="02020603050405020304" pitchFamily="18" charset="0"/>
                <a:cs typeface="Times New Roman" panose="02020603050405020304" pitchFamily="18" charset="0"/>
              </a:rPr>
              <a:t> </a:t>
            </a:r>
            <a:endParaRPr lang="es-CL"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Sonido grabado">
            <a:hlinkClick r:id="" action="ppaction://media"/>
            <a:extLst>
              <a:ext uri="{FF2B5EF4-FFF2-40B4-BE49-F238E27FC236}">
                <a16:creationId xmlns:a16="http://schemas.microsoft.com/office/drawing/2014/main" id="{42964092-58F6-497E-9E94-81AD4DF396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0434" y="5973417"/>
            <a:ext cx="609600" cy="609600"/>
          </a:xfrm>
          <a:prstGeom prst="rect">
            <a:avLst/>
          </a:prstGeom>
        </p:spPr>
      </p:pic>
    </p:spTree>
    <p:extLst>
      <p:ext uri="{BB962C8B-B14F-4D97-AF65-F5344CB8AC3E}">
        <p14:creationId xmlns:p14="http://schemas.microsoft.com/office/powerpoint/2010/main" val="244456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1D275F3-8C1E-49E4-A12B-2C413CB12D4A}"/>
              </a:ext>
            </a:extLst>
          </p:cNvPr>
          <p:cNvSpPr/>
          <p:nvPr/>
        </p:nvSpPr>
        <p:spPr>
          <a:xfrm>
            <a:off x="1868557" y="781878"/>
            <a:ext cx="7275443" cy="5736955"/>
          </a:xfrm>
          <a:prstGeom prst="rect">
            <a:avLst/>
          </a:prstGeom>
        </p:spPr>
        <p:txBody>
          <a:bodyPr wrap="square">
            <a:spAutoFit/>
          </a:bodyPr>
          <a:lstStyle/>
          <a:p>
            <a:pPr algn="just">
              <a:lnSpc>
                <a:spcPct val="110000"/>
              </a:lnSpc>
              <a:spcAft>
                <a:spcPts val="600"/>
              </a:spcAft>
            </a:pPr>
            <a:r>
              <a:rPr lang="es-CL" b="1" dirty="0">
                <a:latin typeface="Times New Roman" panose="02020603050405020304" pitchFamily="18" charset="0"/>
                <a:ea typeface="Times New Roman" panose="02020603050405020304" pitchFamily="18" charset="0"/>
                <a:cs typeface="Times New Roman" panose="02020603050405020304" pitchFamily="18" charset="0"/>
              </a:rPr>
              <a:t>5. ARGUMENTOS ANTROPOLÓGICOS</a:t>
            </a:r>
            <a:r>
              <a:rPr lang="es-CL" dirty="0">
                <a:latin typeface="Times New Roman" panose="02020603050405020304" pitchFamily="18" charset="0"/>
                <a:ea typeface="Times New Roman" panose="02020603050405020304" pitchFamily="18" charset="0"/>
                <a:cs typeface="Times New Roman" panose="02020603050405020304" pitchFamily="18" charset="0"/>
              </a:rPr>
              <a:t> </a:t>
            </a:r>
            <a:endParaRPr lang="es-CL" sz="1200" dirty="0">
              <a:latin typeface="Calibri" panose="020F0502020204030204" pitchFamily="34" charset="0"/>
              <a:ea typeface="Times New Roman" panose="02020603050405020304" pitchFamily="18" charset="0"/>
              <a:cs typeface="Times New Roman" panose="02020603050405020304" pitchFamily="18" charset="0"/>
            </a:endParaRPr>
          </a:p>
          <a:p>
            <a:r>
              <a:rPr lang="es-CL" dirty="0">
                <a:latin typeface="Times New Roman" panose="02020603050405020304" pitchFamily="18" charset="0"/>
                <a:ea typeface="Times New Roman" panose="02020603050405020304" pitchFamily="18" charset="0"/>
              </a:rPr>
              <a:t>La música como valor sociológico cumple la función de evocar a una comunidad colectiva, otorgando a los asistentes un sentido de pertenencia y absorción de la individualidad. Según lo anterior, la música fue utilizada como acompañamiento del cine silencioso porque:</a:t>
            </a:r>
            <a:endParaRPr lang="es-CL" dirty="0"/>
          </a:p>
          <a:p>
            <a:endParaRPr lang="es-CL" dirty="0"/>
          </a:p>
          <a:p>
            <a:pPr marL="285750" lvl="0" indent="-285750">
              <a:buFont typeface="Arial" panose="020B0604020202020204" pitchFamily="34" charset="0"/>
              <a:buChar char="•"/>
            </a:pPr>
            <a:r>
              <a:rPr lang="es-CL" dirty="0"/>
              <a:t>Había acompañado otras formas de espectáculo antes y fue una convención que persistió exitosamente.</a:t>
            </a:r>
          </a:p>
          <a:p>
            <a:pPr marL="285750" lvl="0" indent="-285750">
              <a:buFont typeface="Arial" panose="020B0604020202020204" pitchFamily="34" charset="0"/>
              <a:buChar char="•"/>
            </a:pPr>
            <a:endParaRPr lang="es-CL" dirty="0"/>
          </a:p>
          <a:p>
            <a:pPr marL="285750" lvl="0" indent="-285750">
              <a:buFont typeface="Arial" panose="020B0604020202020204" pitchFamily="34" charset="0"/>
              <a:buChar char="•"/>
            </a:pPr>
            <a:r>
              <a:rPr lang="es-CL" dirty="0"/>
              <a:t>Cubría el distractor ruido del proyector en sala.</a:t>
            </a:r>
          </a:p>
          <a:p>
            <a:pPr marL="285750" lvl="0" indent="-285750">
              <a:buFont typeface="Arial" panose="020B0604020202020204" pitchFamily="34" charset="0"/>
              <a:buChar char="•"/>
            </a:pPr>
            <a:endParaRPr lang="es-CL" dirty="0"/>
          </a:p>
          <a:p>
            <a:pPr marL="285750" lvl="0" indent="-285750">
              <a:buFont typeface="Arial" panose="020B0604020202020204" pitchFamily="34" charset="0"/>
              <a:buChar char="•"/>
            </a:pPr>
            <a:r>
              <a:rPr lang="es-CL" dirty="0"/>
              <a:t>Tuvo una importante función semiótica en la narrativa: la música, codificada de acuerdo con las convenciones del tardío siglo XIX, procuró una ubicación histórica, geográfica y de atmósferas, ayudó en la descripción e identificación de personajes y en la calidad de las acciones. Junto con los afiches, esta función </a:t>
            </a:r>
          </a:p>
          <a:p>
            <a:pPr lvl="0"/>
            <a:r>
              <a:rPr lang="es-CL" dirty="0"/>
              <a:t>     semiótica compensó la falta del habla de los actores.</a:t>
            </a:r>
          </a:p>
          <a:p>
            <a:pPr marL="285750" lvl="0" indent="-285750">
              <a:buFont typeface="Arial" panose="020B0604020202020204" pitchFamily="34" charset="0"/>
              <a:buChar char="•"/>
            </a:pPr>
            <a:r>
              <a:rPr lang="es-CL" dirty="0"/>
              <a:t>Fue un antídoto para aplacar el “fantasma” de lo representado.</a:t>
            </a:r>
          </a:p>
          <a:p>
            <a:pPr lvl="0"/>
            <a:r>
              <a:rPr lang="es-CL" dirty="0"/>
              <a:t>    Ligó a los espectadores entre sí.</a:t>
            </a:r>
          </a:p>
          <a:p>
            <a:endParaRPr lang="es-CL" dirty="0"/>
          </a:p>
        </p:txBody>
      </p:sp>
      <p:pic>
        <p:nvPicPr>
          <p:cNvPr id="4" name="Sonido grabado">
            <a:hlinkClick r:id="" action="ppaction://media"/>
            <a:extLst>
              <a:ext uri="{FF2B5EF4-FFF2-40B4-BE49-F238E27FC236}">
                <a16:creationId xmlns:a16="http://schemas.microsoft.com/office/drawing/2014/main" id="{84CA2DB6-14B4-407B-99B6-EAA2221FE5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3843" y="5191539"/>
            <a:ext cx="609600" cy="609600"/>
          </a:xfrm>
          <a:prstGeom prst="rect">
            <a:avLst/>
          </a:prstGeom>
        </p:spPr>
      </p:pic>
    </p:spTree>
    <p:extLst>
      <p:ext uri="{BB962C8B-B14F-4D97-AF65-F5344CB8AC3E}">
        <p14:creationId xmlns:p14="http://schemas.microsoft.com/office/powerpoint/2010/main" val="308578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974</TotalTime>
  <Words>1053</Words>
  <Application>Microsoft Office PowerPoint</Application>
  <PresentationFormat>Panorámica</PresentationFormat>
  <Paragraphs>84</Paragraphs>
  <Slides>12</Slides>
  <Notes>0</Notes>
  <HiddenSlides>0</HiddenSlides>
  <MMClips>12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vt:lpstr>
      <vt:lpstr>Calibri</vt:lpstr>
      <vt:lpstr>Symbol</vt:lpstr>
      <vt:lpstr>Times New Roman</vt:lpstr>
      <vt:lpstr>Trebuchet MS</vt:lpstr>
      <vt:lpstr>Wingdings 3</vt:lpstr>
      <vt:lpstr>Faceta</vt:lpstr>
      <vt:lpstr>                                                                                                                                                                                                                                                                                                         NIVEL:       Segundo Medio Unidad 3:  Música y otras artes Tema 1:    Música cinematográfica OA 1- Valorar críticamente manifestaciones y obras musicales de Chile y el mundo presente en la tradición oral, escrita y popular, comunicando sus fundamentos mediante  medios verbales, visuales, sonoros y corporales.    </vt:lpstr>
      <vt:lpstr>¿Por qué la música está presente en el audiovisual?   </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NIVEL : SEGUNDO MEDIo tema: música cinematográfica unidad n°3: MUSICA Y OTRAS ARTES</dc:title>
  <dc:creator>lucia</dc:creator>
  <cp:lastModifiedBy>YaninnaLepin</cp:lastModifiedBy>
  <cp:revision>53</cp:revision>
  <dcterms:created xsi:type="dcterms:W3CDTF">2020-05-13T14:07:58Z</dcterms:created>
  <dcterms:modified xsi:type="dcterms:W3CDTF">2020-05-20T23:35:13Z</dcterms:modified>
</cp:coreProperties>
</file>