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Caveat" panose="020B0604020202020204" charset="0"/>
      <p:regular r:id="rId16"/>
      <p:bold r:id="rId17"/>
    </p:embeddedFont>
    <p:embeddedFont>
      <p:font typeface="Comfortaa" panose="020B0604020202020204" charset="0"/>
      <p:regular r:id="rId18"/>
      <p:bold r:id="rId19"/>
    </p:embeddedFont>
    <p:embeddedFont>
      <p:font typeface="Lato" panose="020B0604020202020204" charset="0"/>
      <p:regular r:id="rId20"/>
      <p:bold r:id="rId21"/>
      <p:italic r:id="rId22"/>
      <p:boldItalic r:id="rId23"/>
    </p:embeddedFont>
    <p:embeddedFont>
      <p:font typeface="Raleway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48F8F0-0FFB-4C78-88AC-CF8D2B1D6355}">
  <a:tblStyle styleId="{8848F8F0-0FFB-4C78-88AC-CF8D2B1D63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8301af3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8301af39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8301af4e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78301af4e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8301af4e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78301af4e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7531799f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87531799f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760e06c0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760e06c0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8301af4e4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8301af4e4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8301af4e4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8301af4e4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760e06c0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760e06c0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8301af4e4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8301af4e4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8301af4e4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8301af4e4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8301af4e4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8301af4e4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07186a3f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07186a3f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8301af4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8301af4e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media" Target="../media/media7.mp3"/><Relationship Id="rId7" Type="http://schemas.openxmlformats.org/officeDocument/2006/relationships/image" Target="../media/image11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4.jpg"/><Relationship Id="rId4" Type="http://schemas.openxmlformats.org/officeDocument/2006/relationships/audio" Target="../media/media7.mp3"/><Relationship Id="rId9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311700" y="1282325"/>
            <a:ext cx="8520600" cy="28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Unidad N°1: </a:t>
            </a:r>
            <a:br>
              <a:rPr lang="es" sz="48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</a:br>
            <a:endParaRPr sz="48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“EXPLORANDO LENGUAJES ARTÍSTICOS DE NUESTRA ÉPOCA”.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272450" y="183200"/>
            <a:ext cx="3029700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latin typeface="Caveat"/>
                <a:ea typeface="Caveat"/>
                <a:cs typeface="Caveat"/>
                <a:sym typeface="Caveat"/>
              </a:rPr>
              <a:t>Liceo n°1 Javiera Carrera</a:t>
            </a:r>
            <a:endParaRPr sz="1900" b="1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latin typeface="Caveat"/>
                <a:ea typeface="Caveat"/>
                <a:cs typeface="Caveat"/>
                <a:sym typeface="Caveat"/>
              </a:rPr>
              <a:t>Dpto de Artes Visuales</a:t>
            </a:r>
            <a:endParaRPr sz="1900" b="1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latin typeface="Caveat"/>
                <a:ea typeface="Caveat"/>
                <a:cs typeface="Caveat"/>
                <a:sym typeface="Caveat"/>
              </a:rPr>
              <a:t>Coordinadora: Eslovenia Urbina</a:t>
            </a:r>
            <a:endParaRPr sz="1900" b="1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564750" y="574350"/>
            <a:ext cx="175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ÁNGULOS</a:t>
            </a:r>
            <a:endParaRPr b="1" u="sng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9" name="Google Shape;169;p22"/>
          <p:cNvSpPr txBox="1">
            <a:spLocks noGrp="1"/>
          </p:cNvSpPr>
          <p:nvPr>
            <p:ph type="title"/>
          </p:nvPr>
        </p:nvSpPr>
        <p:spPr>
          <a:xfrm>
            <a:off x="460950" y="2717500"/>
            <a:ext cx="143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u="sng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PLANOS</a:t>
            </a:r>
            <a:endParaRPr b="1" u="sng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80150" y="658275"/>
            <a:ext cx="6825725" cy="109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36815" y="2117938"/>
            <a:ext cx="3325586" cy="9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36838" y="3083675"/>
            <a:ext cx="4018150" cy="95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36825" y="4091925"/>
            <a:ext cx="4018176" cy="95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2"/>
          <p:cNvSpPr txBox="1"/>
          <p:nvPr/>
        </p:nvSpPr>
        <p:spPr>
          <a:xfrm>
            <a:off x="1898550" y="4467100"/>
            <a:ext cx="23112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Lato"/>
                <a:ea typeface="Lato"/>
                <a:cs typeface="Lato"/>
                <a:sym typeface="Lato"/>
              </a:rPr>
              <a:t>PLANOS EXPRESIVOS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22"/>
          <p:cNvSpPr txBox="1"/>
          <p:nvPr/>
        </p:nvSpPr>
        <p:spPr>
          <a:xfrm>
            <a:off x="1898550" y="3333288"/>
            <a:ext cx="23112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Lato"/>
                <a:ea typeface="Lato"/>
                <a:cs typeface="Lato"/>
                <a:sym typeface="Lato"/>
              </a:rPr>
              <a:t>PLANOS NARRATIVOS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22"/>
          <p:cNvSpPr txBox="1"/>
          <p:nvPr/>
        </p:nvSpPr>
        <p:spPr>
          <a:xfrm>
            <a:off x="1898550" y="2394038"/>
            <a:ext cx="23112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Lato"/>
                <a:ea typeface="Lato"/>
                <a:cs typeface="Lato"/>
                <a:sym typeface="Lato"/>
              </a:rPr>
              <a:t>PLANOS DESCRIPTIVOS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d10a6Angulos">
            <a:hlinkClick r:id="" action="ppaction://media"/>
            <a:extLst>
              <a:ext uri="{FF2B5EF4-FFF2-40B4-BE49-F238E27FC236}">
                <a16:creationId xmlns:a16="http://schemas.microsoft.com/office/drawing/2014/main" id="{954DCBFC-2364-4411-B286-42F2BFE09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725" y="1322675"/>
            <a:ext cx="609600" cy="609600"/>
          </a:xfrm>
          <a:prstGeom prst="rect">
            <a:avLst/>
          </a:prstGeom>
        </p:spPr>
      </p:pic>
      <p:pic>
        <p:nvPicPr>
          <p:cNvPr id="3" name="d10a7Planos">
            <a:hlinkClick r:id="" action="ppaction://media"/>
            <a:extLst>
              <a:ext uri="{FF2B5EF4-FFF2-40B4-BE49-F238E27FC236}">
                <a16:creationId xmlns:a16="http://schemas.microsoft.com/office/drawing/2014/main" id="{04C9C6F8-724D-4229-B7F4-F35569825D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0950" y="32539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>
            <a:spLocks noGrp="1"/>
          </p:cNvSpPr>
          <p:nvPr>
            <p:ph type="title"/>
          </p:nvPr>
        </p:nvSpPr>
        <p:spPr>
          <a:xfrm>
            <a:off x="328250" y="634925"/>
            <a:ext cx="317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u="sng">
                <a:latin typeface="Caveat"/>
                <a:ea typeface="Caveat"/>
                <a:cs typeface="Caveat"/>
                <a:sym typeface="Caveat"/>
              </a:rPr>
              <a:t>ILUMINACIÓN</a:t>
            </a:r>
            <a:endParaRPr sz="3600" b="1" u="sng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250" y="2678925"/>
            <a:ext cx="8611625" cy="150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 txBox="1"/>
          <p:nvPr/>
        </p:nvSpPr>
        <p:spPr>
          <a:xfrm>
            <a:off x="328250" y="2256225"/>
            <a:ext cx="28185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Lato"/>
                <a:ea typeface="Lato"/>
                <a:cs typeface="Lato"/>
                <a:sym typeface="Lato"/>
              </a:rPr>
              <a:t>DIRECCIONES DE LA LUZ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d11a8Iluminación">
            <a:hlinkClick r:id="" action="ppaction://media"/>
            <a:extLst>
              <a:ext uri="{FF2B5EF4-FFF2-40B4-BE49-F238E27FC236}">
                <a16:creationId xmlns:a16="http://schemas.microsoft.com/office/drawing/2014/main" id="{FF573653-A168-46D5-8A75-B0A3E56D9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0550" y="1028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/>
          <p:nvPr/>
        </p:nvSpPr>
        <p:spPr>
          <a:xfrm>
            <a:off x="598425" y="592575"/>
            <a:ext cx="13182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 b="1" u="sng">
                <a:latin typeface="Caveat"/>
                <a:ea typeface="Caveat"/>
                <a:cs typeface="Caveat"/>
                <a:sym typeface="Caveat"/>
              </a:rPr>
              <a:t>COLOR</a:t>
            </a:r>
            <a:endParaRPr sz="3300" b="1" u="sng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93" name="Google Shape;19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8925" y="719450"/>
            <a:ext cx="5848099" cy="411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12a9Color_">
            <a:hlinkClick r:id="" action="ppaction://media"/>
            <a:extLst>
              <a:ext uri="{FF2B5EF4-FFF2-40B4-BE49-F238E27FC236}">
                <a16:creationId xmlns:a16="http://schemas.microsoft.com/office/drawing/2014/main" id="{0F1EEEA9-5B6E-411A-9B04-906D6A320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925" y="13998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➽</a:t>
            </a:r>
            <a:r>
              <a:rPr lang="es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SI HA LLEGADO A ESTE PUNTO  LEA CON ATENCIÓN LA ACTIVIDAD A REALIZAR Y LA PAUTA DE EVALUACIÓN.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➽</a:t>
            </a:r>
            <a:r>
              <a:rPr lang="es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NO OLVIDE REALIZAR SUS CONSULTAS Y DUDAS POR LOS MEDIOS OFICIALES.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300" b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311700" y="699075"/>
            <a:ext cx="8520600" cy="39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None/>
            </a:pPr>
            <a:r>
              <a:rPr lang="es" sz="3100" u="sng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Objetivo Fundamental: </a:t>
            </a:r>
            <a:endParaRPr sz="3100" u="sng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Explorar técnicas específicas de los lenguajes audiovisuales; reflexionar críticamente respecto a la dimensión estética y los contenidos de producciones audiovisuales y de televisión.</a:t>
            </a:r>
            <a:endParaRPr sz="24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 u="sng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Contenidos:</a:t>
            </a:r>
            <a:br>
              <a:rPr lang="es" sz="35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</a:br>
            <a:r>
              <a:rPr lang="es" sz="25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2) Lenguajes mecánicos y electrónicos.</a:t>
            </a:r>
            <a:endParaRPr sz="25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-Fotografía.</a:t>
            </a:r>
            <a:endParaRPr sz="25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-Video.</a:t>
            </a:r>
            <a:endParaRPr sz="25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-Multimedios interactivos.</a:t>
            </a:r>
            <a:endParaRPr sz="25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Arial"/>
              <a:buNone/>
            </a:pPr>
            <a:endParaRPr sz="240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ATENCIÓN</a:t>
            </a:r>
            <a:endParaRPr sz="28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Este material pedagógico tiene como finalidad introducir contenido de la Primera Unidad </a:t>
            </a:r>
            <a:endParaRPr sz="28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“Explorando lenguajes artísticos de nuestra época” </a:t>
            </a:r>
            <a:endParaRPr sz="28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para realizar posteriormente la segunda</a:t>
            </a:r>
            <a:endParaRPr sz="28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actividad de Artes Visuales.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body" idx="1"/>
          </p:nvPr>
        </p:nvSpPr>
        <p:spPr>
          <a:xfrm>
            <a:off x="727650" y="8810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s" sz="2800" b="1" i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En esta Unidad exploraremos  el  Lenguaje Audiovisual.  La descripción que se hará a continuación  es una muestra de algunos de los elementos utilizados en la realización de diversas producciones audiovisuales.</a:t>
            </a:r>
            <a:endParaRPr sz="31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4075" y="3057950"/>
            <a:ext cx="2923850" cy="17993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0925" y="3057950"/>
            <a:ext cx="3229534" cy="17993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1440300" y="655275"/>
            <a:ext cx="6263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u="sng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¿QUÉ ES EL LENGUAJE AUDIOVISUAL?</a:t>
            </a:r>
            <a:endParaRPr sz="3200" b="1" u="sng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276325" y="4886150"/>
            <a:ext cx="5154600" cy="20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3F3F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sz="2000">
              <a:solidFill>
                <a:srgbClr val="000000"/>
              </a:solidFill>
            </a:endParaRPr>
          </a:p>
        </p:txBody>
      </p:sp>
      <p:sp>
        <p:nvSpPr>
          <p:cNvPr id="111" name="Google Shape;111;p17"/>
          <p:cNvSpPr/>
          <p:nvPr/>
        </p:nvSpPr>
        <p:spPr>
          <a:xfrm>
            <a:off x="1588625" y="2379750"/>
            <a:ext cx="1296300" cy="836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s" sz="1000" b="1">
                <a:latin typeface="Comfortaa"/>
                <a:ea typeface="Comfortaa"/>
                <a:cs typeface="Comfortaa"/>
                <a:sym typeface="Comfortaa"/>
              </a:rPr>
              <a:t>Lenguaje de nuestro tiempo </a:t>
            </a:r>
            <a:endParaRPr sz="10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189125" y="3308075"/>
            <a:ext cx="1245000" cy="7827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s" sz="1000" b="1">
                <a:latin typeface="Comfortaa"/>
                <a:ea typeface="Comfortaa"/>
                <a:cs typeface="Comfortaa"/>
                <a:sym typeface="Comfortaa"/>
              </a:rPr>
              <a:t>Visión sencilla de estructuras, procesos y relaciones.</a:t>
            </a:r>
            <a:endParaRPr sz="10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177675" y="2379750"/>
            <a:ext cx="1362300" cy="8364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Comfortaa"/>
                <a:ea typeface="Comfortaa"/>
                <a:cs typeface="Comfortaa"/>
                <a:sym typeface="Comfortaa"/>
              </a:rPr>
              <a:t>Observar la realidad desde diversos puntos de vista.</a:t>
            </a:r>
            <a:endParaRPr sz="10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4" name="Google Shape;114;p17"/>
          <p:cNvSpPr/>
          <p:nvPr/>
        </p:nvSpPr>
        <p:spPr>
          <a:xfrm>
            <a:off x="1487723" y="3308075"/>
            <a:ext cx="1362300" cy="782700"/>
          </a:xfrm>
          <a:prstGeom prst="rect">
            <a:avLst/>
          </a:prstGeom>
          <a:solidFill>
            <a:srgbClr val="E6B8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Comfortaa"/>
                <a:ea typeface="Comfortaa"/>
                <a:cs typeface="Comfortaa"/>
                <a:sym typeface="Comfortaa"/>
              </a:rPr>
              <a:t>Representa o registra de forma precisa.</a:t>
            </a:r>
            <a:endParaRPr sz="1000"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5" name="Google Shape;115;p17"/>
          <p:cNvSpPr/>
          <p:nvPr/>
        </p:nvSpPr>
        <p:spPr>
          <a:xfrm>
            <a:off x="189125" y="4182700"/>
            <a:ext cx="2661000" cy="535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s" sz="1000" b="1">
                <a:latin typeface="Comfortaa"/>
                <a:ea typeface="Comfortaa"/>
                <a:cs typeface="Comfortaa"/>
                <a:sym typeface="Comfortaa"/>
              </a:rPr>
              <a:t>Se pueden desarrollar competencias estéticas </a:t>
            </a:r>
            <a:endParaRPr/>
          </a:p>
        </p:txBody>
      </p:sp>
      <p:sp>
        <p:nvSpPr>
          <p:cNvPr id="116" name="Google Shape;116;p17"/>
          <p:cNvSpPr/>
          <p:nvPr/>
        </p:nvSpPr>
        <p:spPr>
          <a:xfrm>
            <a:off x="6821350" y="2341800"/>
            <a:ext cx="2084400" cy="24909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" sz="1200"/>
            </a:br>
            <a:br>
              <a:rPr lang="es" sz="1200"/>
            </a:br>
            <a:r>
              <a:rPr lang="es" sz="1200"/>
              <a:t>Mientras trabajamos en estas habilidades  veremos que también enriquecemos nuestro conocimiento cultural, aprendemos a apreciar su importancia, y tendremos también la oportunidad de seguir expandiendo nuestro pensamiento y sentido crítico .</a:t>
            </a:r>
            <a:endParaRPr sz="1200"/>
          </a:p>
          <a:p>
            <a:pPr marL="0" marR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7" name="Google Shape;117;p17"/>
          <p:cNvSpPr/>
          <p:nvPr/>
        </p:nvSpPr>
        <p:spPr>
          <a:xfrm>
            <a:off x="5415075" y="2341800"/>
            <a:ext cx="1056900" cy="4599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s" sz="1100">
                <a:latin typeface="Lato"/>
                <a:ea typeface="Lato"/>
                <a:cs typeface="Lato"/>
                <a:sym typeface="Lato"/>
              </a:rPr>
              <a:t>Selección de información.</a:t>
            </a:r>
            <a:endParaRPr/>
          </a:p>
        </p:txBody>
      </p:sp>
      <p:sp>
        <p:nvSpPr>
          <p:cNvPr id="118" name="Google Shape;118;p17"/>
          <p:cNvSpPr/>
          <p:nvPr/>
        </p:nvSpPr>
        <p:spPr>
          <a:xfrm rot="144">
            <a:off x="2840400" y="2122017"/>
            <a:ext cx="2574666" cy="2490912"/>
          </a:xfrm>
          <a:prstGeom prst="irregularSeal2">
            <a:avLst/>
          </a:prstGeom>
          <a:solidFill>
            <a:srgbClr val="FFFF00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s" sz="1000">
                <a:latin typeface="Comfortaa"/>
                <a:ea typeface="Comfortaa"/>
                <a:cs typeface="Comfortaa"/>
                <a:sym typeface="Comfortaa"/>
              </a:rPr>
              <a:t>El consumo diario de los medios </a:t>
            </a:r>
            <a:r>
              <a:rPr lang="es" sz="1000" b="1">
                <a:latin typeface="Comfortaa"/>
                <a:ea typeface="Comfortaa"/>
                <a:cs typeface="Comfortaa"/>
                <a:sym typeface="Comfortaa"/>
              </a:rPr>
              <a:t>NO</a:t>
            </a:r>
            <a:r>
              <a:rPr lang="es" sz="1000">
                <a:latin typeface="Comfortaa"/>
                <a:ea typeface="Comfortaa"/>
                <a:cs typeface="Comfortaa"/>
                <a:sym typeface="Comfortaa"/>
              </a:rPr>
              <a:t> garantiza el que podamos adquirir competencias.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3252225" y="4479650"/>
            <a:ext cx="1511700" cy="406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7"/>
          <p:cNvSpPr/>
          <p:nvPr/>
        </p:nvSpPr>
        <p:spPr>
          <a:xfrm>
            <a:off x="5415075" y="2880200"/>
            <a:ext cx="1056900" cy="685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s" sz="1100">
                <a:latin typeface="Lato"/>
                <a:ea typeface="Lato"/>
                <a:cs typeface="Lato"/>
                <a:sym typeface="Lato"/>
              </a:rPr>
              <a:t>Uso de recursos comunicativos.</a:t>
            </a:r>
            <a:endParaRPr/>
          </a:p>
        </p:txBody>
      </p:sp>
      <p:sp>
        <p:nvSpPr>
          <p:cNvPr id="121" name="Google Shape;121;p17"/>
          <p:cNvSpPr/>
          <p:nvPr/>
        </p:nvSpPr>
        <p:spPr>
          <a:xfrm>
            <a:off x="5415075" y="3644500"/>
            <a:ext cx="1056900" cy="4599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s" sz="1100">
                <a:latin typeface="Lato"/>
                <a:ea typeface="Lato"/>
                <a:cs typeface="Lato"/>
                <a:sym typeface="Lato"/>
              </a:rPr>
              <a:t>Capacidad de asimilación</a:t>
            </a:r>
            <a:endParaRPr/>
          </a:p>
        </p:txBody>
      </p:sp>
      <p:sp>
        <p:nvSpPr>
          <p:cNvPr id="122" name="Google Shape;122;p17"/>
          <p:cNvSpPr/>
          <p:nvPr/>
        </p:nvSpPr>
        <p:spPr>
          <a:xfrm>
            <a:off x="5415075" y="4182900"/>
            <a:ext cx="1056900" cy="6114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s" sz="1100">
                <a:latin typeface="Lato"/>
                <a:ea typeface="Lato"/>
                <a:cs typeface="Lato"/>
                <a:sym typeface="Lato"/>
              </a:rPr>
              <a:t>Reflexión sobre los datos.</a:t>
            </a:r>
            <a:endParaRPr/>
          </a:p>
        </p:txBody>
      </p:sp>
      <p:sp>
        <p:nvSpPr>
          <p:cNvPr id="123" name="Google Shape;123;p17"/>
          <p:cNvSpPr txBox="1"/>
          <p:nvPr/>
        </p:nvSpPr>
        <p:spPr>
          <a:xfrm>
            <a:off x="4066375" y="5178825"/>
            <a:ext cx="4503900" cy="28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635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br>
              <a:rPr lang="es" sz="1000"/>
            </a:br>
            <a:br>
              <a:rPr lang="es" sz="1000"/>
            </a:br>
            <a:endParaRPr sz="10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d5a1Que-es-el-lenguaje-audiovisual">
            <a:hlinkClick r:id="" action="ppaction://media"/>
            <a:extLst>
              <a:ext uri="{FF2B5EF4-FFF2-40B4-BE49-F238E27FC236}">
                <a16:creationId xmlns:a16="http://schemas.microsoft.com/office/drawing/2014/main" id="{076E6853-CB69-43AB-BE55-488BE0A30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3275" y="14257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213800" y="640650"/>
            <a:ext cx="366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u="sng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FICHA TÉCNICA</a:t>
            </a:r>
            <a:endParaRPr sz="3600" b="1" u="sng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graphicFrame>
        <p:nvGraphicFramePr>
          <p:cNvPr id="130" name="Google Shape;130;p18"/>
          <p:cNvGraphicFramePr/>
          <p:nvPr/>
        </p:nvGraphicFramePr>
        <p:xfrm>
          <a:off x="483100" y="2717063"/>
          <a:ext cx="2455200" cy="2331540"/>
        </p:xfrm>
        <a:graphic>
          <a:graphicData uri="http://schemas.openxmlformats.org/drawingml/2006/table">
            <a:tbl>
              <a:tblPr>
                <a:noFill/>
                <a:tableStyleId>{8848F8F0-0FFB-4C78-88AC-CF8D2B1D6355}</a:tableStyleId>
              </a:tblPr>
              <a:tblGrid>
                <a:gridCol w="84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TÍTULO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/>
                        <a:t>Paprika</a:t>
                      </a:r>
                      <a:endParaRPr sz="900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DIRECCIÓN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/>
                        <a:t>Satoshi Kon</a:t>
                      </a:r>
                      <a:endParaRPr sz="900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PAÍS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/>
                        <a:t>Japón</a:t>
                      </a:r>
                      <a:endParaRPr sz="900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DURACIÓN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/>
                        <a:t>1h 30m</a:t>
                      </a:r>
                      <a:endParaRPr sz="900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GÉNERO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/>
                        <a:t>Animación ciencia Ficción, Surrealismo.</a:t>
                      </a:r>
                      <a:endParaRPr sz="900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SINOPSIS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/>
                        <a:t>La psiquiatra Atsuko Chiba ha desarrollado un método de terapia revolucionario(...)</a:t>
                      </a:r>
                      <a:endParaRPr sz="900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1" name="Google Shape;131;p18"/>
          <p:cNvGraphicFramePr/>
          <p:nvPr/>
        </p:nvGraphicFramePr>
        <p:xfrm>
          <a:off x="3260188" y="2692810"/>
          <a:ext cx="2410575" cy="2301025"/>
        </p:xfrm>
        <a:graphic>
          <a:graphicData uri="http://schemas.openxmlformats.org/drawingml/2006/table">
            <a:tbl>
              <a:tblPr>
                <a:noFill/>
                <a:tableStyleId>{8848F8F0-0FFB-4C78-88AC-CF8D2B1D6355}</a:tableStyleId>
              </a:tblPr>
              <a:tblGrid>
                <a:gridCol w="124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TÍTULO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Papaoutai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GÉNERO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3:56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ARTISTA/GRUPO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Stromae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AÑO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2012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5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DISQUERA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Mercury Records</a:t>
                      </a:r>
                      <a:endParaRPr sz="9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Universal Music Group. 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2" name="Google Shape;132;p18"/>
          <p:cNvGraphicFramePr/>
          <p:nvPr/>
        </p:nvGraphicFramePr>
        <p:xfrm>
          <a:off x="5992675" y="2717050"/>
          <a:ext cx="2667750" cy="2301075"/>
        </p:xfrm>
        <a:graphic>
          <a:graphicData uri="http://schemas.openxmlformats.org/drawingml/2006/table">
            <a:tbl>
              <a:tblPr>
                <a:noFill/>
                <a:tableStyleId>{8848F8F0-0FFB-4C78-88AC-CF8D2B1D6355}</a:tableStyleId>
              </a:tblPr>
              <a:tblGrid>
                <a:gridCol w="147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TÍTULO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We will rock you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COMPAÑÍA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Pepsi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DURACIÓN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3:08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PÚBLICO RECEPTOR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Todo público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CANAL DE DIFUSIÓN 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Televisión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AÑO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2004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PAÍS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b="1"/>
                        <a:t>Estados Unidos </a:t>
                      </a:r>
                      <a:endParaRPr sz="9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8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4" name="Google Shape;134;p18"/>
          <p:cNvSpPr txBox="1"/>
          <p:nvPr/>
        </p:nvSpPr>
        <p:spPr>
          <a:xfrm>
            <a:off x="213800" y="1345775"/>
            <a:ext cx="24552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ato"/>
                <a:ea typeface="Lato"/>
                <a:cs typeface="Lato"/>
                <a:sym typeface="Lato"/>
              </a:rPr>
              <a:t>*Estas fichas contienen sólo información general.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644623" y="2306250"/>
            <a:ext cx="19680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ato"/>
                <a:ea typeface="Lato"/>
                <a:cs typeface="Lato"/>
                <a:sym typeface="Lato"/>
              </a:rPr>
              <a:t>FICHA DE PELÍCULA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3237887" y="2306250"/>
            <a:ext cx="24552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ato"/>
                <a:ea typeface="Lato"/>
                <a:cs typeface="Lato"/>
                <a:sym typeface="Lato"/>
              </a:rPr>
              <a:t>FICHA DE VIDEO MUSICAL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5992675" y="2306250"/>
            <a:ext cx="28959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Lato"/>
                <a:ea typeface="Lato"/>
                <a:cs typeface="Lato"/>
                <a:sym typeface="Lato"/>
              </a:rPr>
              <a:t>FICHA DE SPOT PUBLICITARIO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d6a2Ficha-tecnica">
            <a:hlinkClick r:id="" action="ppaction://media"/>
            <a:extLst>
              <a:ext uri="{FF2B5EF4-FFF2-40B4-BE49-F238E27FC236}">
                <a16:creationId xmlns:a16="http://schemas.microsoft.com/office/drawing/2014/main" id="{82CD9C26-BEEB-4C0E-B53F-6BC03169E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0675" y="12133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>
            <a:spLocks noGrp="1"/>
          </p:cNvSpPr>
          <p:nvPr>
            <p:ph type="title"/>
          </p:nvPr>
        </p:nvSpPr>
        <p:spPr>
          <a:xfrm>
            <a:off x="111800" y="542550"/>
            <a:ext cx="478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u="sng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ELEMENTOS VISUALES</a:t>
            </a:r>
            <a:endParaRPr sz="3600" b="1" u="sng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44" name="Google Shape;14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6075" y="2164113"/>
            <a:ext cx="7211842" cy="283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7a3Elementos-visuales">
            <a:hlinkClick r:id="" action="ppaction://media"/>
            <a:extLst>
              <a:ext uri="{FF2B5EF4-FFF2-40B4-BE49-F238E27FC236}">
                <a16:creationId xmlns:a16="http://schemas.microsoft.com/office/drawing/2014/main" id="{BE51BB17-B061-4E69-A980-E7B8B10E5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5610" y="13348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>
            <a:spLocks noGrp="1"/>
          </p:cNvSpPr>
          <p:nvPr>
            <p:ph type="title"/>
          </p:nvPr>
        </p:nvSpPr>
        <p:spPr>
          <a:xfrm>
            <a:off x="129275" y="567475"/>
            <a:ext cx="493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u="sng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ELEMENTOS SONOROS</a:t>
            </a:r>
            <a:endParaRPr sz="3600" u="sng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0" name="Google Shape;150;p20"/>
          <p:cNvSpPr txBox="1">
            <a:spLocks noGrp="1"/>
          </p:cNvSpPr>
          <p:nvPr>
            <p:ph type="title"/>
          </p:nvPr>
        </p:nvSpPr>
        <p:spPr>
          <a:xfrm>
            <a:off x="244225" y="1393100"/>
            <a:ext cx="247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b="1">
                <a:latin typeface="Caveat"/>
                <a:ea typeface="Caveat"/>
                <a:cs typeface="Caveat"/>
                <a:sym typeface="Caveat"/>
              </a:rPr>
              <a:t>BANDA SONORA </a:t>
            </a:r>
            <a:r>
              <a:rPr lang="es" sz="2500">
                <a:latin typeface="Caveat"/>
                <a:ea typeface="Caveat"/>
                <a:cs typeface="Caveat"/>
                <a:sym typeface="Caveat"/>
              </a:rPr>
              <a:t>	</a:t>
            </a:r>
            <a:r>
              <a:rPr lang="es" sz="2500" b="1">
                <a:latin typeface="Caveat"/>
                <a:ea typeface="Caveat"/>
                <a:cs typeface="Caveat"/>
                <a:sym typeface="Caveat"/>
              </a:rPr>
              <a:t> </a:t>
            </a:r>
            <a:endParaRPr sz="2500"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5375" y="2276850"/>
            <a:ext cx="3996950" cy="2715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275" y="1965801"/>
            <a:ext cx="4776101" cy="207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8a4Elementos-sonoros">
            <a:hlinkClick r:id="" action="ppaction://media"/>
            <a:extLst>
              <a:ext uri="{FF2B5EF4-FFF2-40B4-BE49-F238E27FC236}">
                <a16:creationId xmlns:a16="http://schemas.microsoft.com/office/drawing/2014/main" id="{941F3CE1-8BA6-482B-A904-621C280A4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45950" y="783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>
            <a:spLocks noGrp="1"/>
          </p:cNvSpPr>
          <p:nvPr>
            <p:ph type="title"/>
          </p:nvPr>
        </p:nvSpPr>
        <p:spPr>
          <a:xfrm>
            <a:off x="249754" y="521250"/>
            <a:ext cx="289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u="sng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COMPOSICIÓN</a:t>
            </a:r>
            <a:endParaRPr sz="3600" b="1" u="sng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725" y="2281375"/>
            <a:ext cx="2226600" cy="203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6350" y="2338025"/>
            <a:ext cx="2390000" cy="197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00375" y="2221975"/>
            <a:ext cx="4027976" cy="26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45171" y="1593775"/>
            <a:ext cx="361710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9a5Composición">
            <a:hlinkClick r:id="" action="ppaction://media"/>
            <a:extLst>
              <a:ext uri="{FF2B5EF4-FFF2-40B4-BE49-F238E27FC236}">
                <a16:creationId xmlns:a16="http://schemas.microsoft.com/office/drawing/2014/main" id="{6308A996-2064-4D37-9BB8-F46345FD6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71350" y="789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</Words>
  <Application>Microsoft Office PowerPoint</Application>
  <PresentationFormat>Presentación en pantalla (16:9)</PresentationFormat>
  <Paragraphs>91</Paragraphs>
  <Slides>13</Slides>
  <Notes>13</Notes>
  <HiddenSlides>0</HiddenSlides>
  <MMClips>9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Raleway</vt:lpstr>
      <vt:lpstr>Arial</vt:lpstr>
      <vt:lpstr>Comfortaa</vt:lpstr>
      <vt:lpstr>Caveat</vt:lpstr>
      <vt:lpstr>Lato</vt:lpstr>
      <vt:lpstr>Streamline</vt:lpstr>
      <vt:lpstr>Unidad N°1:   “EXPLORANDO LENGUAJES ARTÍSTICOS DE NUESTRA ÉPOCA”.</vt:lpstr>
      <vt:lpstr>Presentación de PowerPoint</vt:lpstr>
      <vt:lpstr>Presentación de PowerPoint</vt:lpstr>
      <vt:lpstr>Presentación de PowerPoint</vt:lpstr>
      <vt:lpstr>¿QUÉ ES EL LENGUAJE AUDIOVISUAL?</vt:lpstr>
      <vt:lpstr>FICHA TÉCNICA</vt:lpstr>
      <vt:lpstr>ELEMENTOS VISUALES</vt:lpstr>
      <vt:lpstr>ELEMENTOS SONOROS</vt:lpstr>
      <vt:lpstr>COMPOSICIÓN</vt:lpstr>
      <vt:lpstr>ÁNGULOS</vt:lpstr>
      <vt:lpstr>ILUMINACIÓN</vt:lpstr>
      <vt:lpstr>Presentación de PowerPoint</vt:lpstr>
      <vt:lpstr>➽SI HA LLEGADO A ESTE PUNTO  LEA CON ATENCIÓN LA ACTIVIDAD A REALIZAR Y LA PAUTA DE EVALUACIÓN. ➽NO OLVIDE REALIZAR SUS CONSULTAS Y DUDAS POR LOS MEDIOS OFICIALES.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N°1:   “EXPLORANDO LENGUAJES ARTÍSTICOS DE NUESTRA ÉPOCA”.</dc:title>
  <cp:lastModifiedBy>salocin tarepud</cp:lastModifiedBy>
  <cp:revision>1</cp:revision>
  <dcterms:modified xsi:type="dcterms:W3CDTF">2020-05-27T03:02:00Z</dcterms:modified>
</cp:coreProperties>
</file>