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194"/>
  </p:normalViewPr>
  <p:slideViewPr>
    <p:cSldViewPr>
      <p:cViewPr>
        <p:scale>
          <a:sx n="75" d="100"/>
          <a:sy n="75" d="100"/>
        </p:scale>
        <p:origin x="1512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9EE9F8E-A818-4720-B527-391748CAD8D5}" type="datetimeFigureOut">
              <a:rPr lang="es-CL" smtClean="0"/>
              <a:t>22-05-20</a:t>
            </a:fld>
            <a:endParaRPr lang="es-C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CL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EA353BB-A7AF-4DA4-8C22-EEA71DED0E80}" type="slidenum">
              <a:rPr lang="es-CL" smtClean="0"/>
              <a:t>‹Nr.›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9F8E-A818-4720-B527-391748CAD8D5}" type="datetimeFigureOut">
              <a:rPr lang="es-CL" smtClean="0"/>
              <a:t>22-05-20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53BB-A7AF-4DA4-8C22-EEA71DED0E80}" type="slidenum">
              <a:rPr lang="es-CL" smtClean="0"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9F8E-A818-4720-B527-391748CAD8D5}" type="datetimeFigureOut">
              <a:rPr lang="es-CL" smtClean="0"/>
              <a:t>22-05-20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53BB-A7AF-4DA4-8C22-EEA71DED0E80}" type="slidenum">
              <a:rPr lang="es-CL" smtClean="0"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9EE9F8E-A818-4720-B527-391748CAD8D5}" type="datetimeFigureOut">
              <a:rPr lang="es-CL" smtClean="0"/>
              <a:t>22-05-20</a:t>
            </a:fld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A353BB-A7AF-4DA4-8C22-EEA71DED0E80}" type="slidenum">
              <a:rPr lang="es-CL" smtClean="0"/>
              <a:t>‹Nr.›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9EE9F8E-A818-4720-B527-391748CAD8D5}" type="datetimeFigureOut">
              <a:rPr lang="es-CL" smtClean="0"/>
              <a:t>22-05-20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CL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EA353BB-A7AF-4DA4-8C22-EEA71DED0E80}" type="slidenum">
              <a:rPr lang="es-CL" smtClean="0"/>
              <a:t>‹Nr.›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9F8E-A818-4720-B527-391748CAD8D5}" type="datetimeFigureOut">
              <a:rPr lang="es-CL" smtClean="0"/>
              <a:t>22-05-20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53BB-A7AF-4DA4-8C22-EEA71DED0E80}" type="slidenum">
              <a:rPr lang="es-CL" smtClean="0"/>
              <a:t>‹Nr.›</a:t>
            </a:fld>
            <a:endParaRPr lang="es-CL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9F8E-A818-4720-B527-391748CAD8D5}" type="datetimeFigureOut">
              <a:rPr lang="es-CL" smtClean="0"/>
              <a:t>22-05-20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53BB-A7AF-4DA4-8C22-EEA71DED0E80}" type="slidenum">
              <a:rPr lang="es-CL" smtClean="0"/>
              <a:t>‹Nr.›</a:t>
            </a:fld>
            <a:endParaRPr lang="es-CL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9EE9F8E-A818-4720-B527-391748CAD8D5}" type="datetimeFigureOut">
              <a:rPr lang="es-CL" smtClean="0"/>
              <a:t>22-05-20</a:t>
            </a:fld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A353BB-A7AF-4DA4-8C22-EEA71DED0E80}" type="slidenum">
              <a:rPr lang="es-CL" smtClean="0"/>
              <a:t>‹Nr.›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9F8E-A818-4720-B527-391748CAD8D5}" type="datetimeFigureOut">
              <a:rPr lang="es-CL" smtClean="0"/>
              <a:t>22-05-20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53BB-A7AF-4DA4-8C22-EEA71DED0E80}" type="slidenum">
              <a:rPr lang="es-CL" smtClean="0"/>
              <a:t>‹Nr.›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9EE9F8E-A818-4720-B527-391748CAD8D5}" type="datetimeFigureOut">
              <a:rPr lang="es-CL" smtClean="0"/>
              <a:t>22-05-20</a:t>
            </a:fld>
            <a:endParaRPr lang="es-C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A353BB-A7AF-4DA4-8C22-EEA71DED0E80}" type="slidenum">
              <a:rPr lang="es-CL" smtClean="0"/>
              <a:t>‹Nr.›</a:t>
            </a:fld>
            <a:endParaRPr lang="es-CL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9EE9F8E-A818-4720-B527-391748CAD8D5}" type="datetimeFigureOut">
              <a:rPr lang="es-CL" smtClean="0"/>
              <a:t>22-05-20</a:t>
            </a:fld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A353BB-A7AF-4DA4-8C22-EEA71DED0E80}" type="slidenum">
              <a:rPr lang="es-CL" smtClean="0"/>
              <a:t>‹Nr.›</a:t>
            </a:fld>
            <a:endParaRPr lang="es-CL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9EE9F8E-A818-4720-B527-391748CAD8D5}" type="datetimeFigureOut">
              <a:rPr lang="es-CL" smtClean="0"/>
              <a:t>22-05-20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EA353BB-A7AF-4DA4-8C22-EEA71DED0E80}" type="slidenum">
              <a:rPr lang="es-CL" smtClean="0"/>
              <a:t>‹Nr.›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s://www.youtube.com/watch?v=v0F8wquDBC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Cápsula I: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3200" dirty="0">
                <a:solidFill>
                  <a:schemeClr val="accent1"/>
                </a:solidFill>
              </a:rPr>
              <a:t>TEXTO ARGUMENTATIVO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94" b="90000" l="10000" r="90000">
                        <a14:foregroundMark x1="13750" y1="17059" x2="13750" y2="17059"/>
                        <a14:foregroundMark x1="15000" y1="25882" x2="15000" y2="25882"/>
                        <a14:foregroundMark x1="15000" y1="32353" x2="15000" y2="32353"/>
                        <a14:foregroundMark x1="73750" y1="5294" x2="73750" y2="5294"/>
                        <a14:foregroundMark x1="53750" y1="85882" x2="53750" y2="85882"/>
                        <a14:foregroundMark x1="53750" y1="88824" x2="53750" y2="88824"/>
                        <a14:backgroundMark x1="73750" y1="5294" x2="73750" y2="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05" y="204482"/>
            <a:ext cx="1080120" cy="114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91425" y="254418"/>
            <a:ext cx="5544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400" b="1" dirty="0" smtClean="0"/>
              <a:t>PROF. VALERIA GAETE LÓPEZ</a:t>
            </a:r>
          </a:p>
          <a:p>
            <a:r>
              <a:rPr lang="es-CL" sz="1400" b="1" dirty="0" smtClean="0"/>
              <a:t>LENGUA Y LITERATURA </a:t>
            </a:r>
          </a:p>
          <a:p>
            <a:r>
              <a:rPr lang="es-CL" sz="1400" b="1" dirty="0" smtClean="0"/>
              <a:t>SÉPTIMO BÁSICO</a:t>
            </a:r>
            <a:endParaRPr lang="es-CL" sz="1400" b="1" dirty="0"/>
          </a:p>
        </p:txBody>
      </p:sp>
      <p:pic>
        <p:nvPicPr>
          <p:cNvPr id="1026" name="Picture 2" descr="5 reglas sanas para siempre tener la razón | Biogu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54068"/>
            <a:ext cx="47625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94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Inicio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dirty="0" smtClean="0"/>
              <a:t>Para comenzar, te invitamos a ver el siguiente video de </a:t>
            </a:r>
            <a:r>
              <a:rPr lang="es-CL" dirty="0" smtClean="0">
                <a:solidFill>
                  <a:schemeClr val="accent1"/>
                </a:solidFill>
              </a:rPr>
              <a:t>Mafalda</a:t>
            </a:r>
            <a:r>
              <a:rPr lang="es-CL" dirty="0" smtClean="0"/>
              <a:t>: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t="23063" r="43981" b="23913"/>
          <a:stretch/>
        </p:blipFill>
        <p:spPr bwMode="auto">
          <a:xfrm>
            <a:off x="2411760" y="2492896"/>
            <a:ext cx="3903510" cy="26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Botón de acción: Hacia delante o Siguiente">
            <a:hlinkClick r:id="rId3" highlightClick="1"/>
          </p:cNvPr>
          <p:cNvSpPr/>
          <p:nvPr/>
        </p:nvSpPr>
        <p:spPr>
          <a:xfrm>
            <a:off x="5724128" y="4437112"/>
            <a:ext cx="1440160" cy="10081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755576" y="5733256"/>
            <a:ext cx="71287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El discurso argumentativo se usa para intentar convencer a alguien de un punto de vista determinado.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1059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Discurso argumentativo</a:t>
            </a:r>
            <a:endParaRPr lang="es-CL" dirty="0"/>
          </a:p>
        </p:txBody>
      </p:sp>
      <p:pic>
        <p:nvPicPr>
          <p:cNvPr id="3074" name="Picture 2" descr="Cuáles son los géneros periodíst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960440" cy="352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aleria de Imágenes Publicid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3528392" cy="267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ebate presidencial: ¿Chile estaba en recesión en 2009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4"/>
            <a:ext cx="40767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Beatriz Sánchez y José Antonio Kast protagonizaron round e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10" descr="Beatriz Sánchez y José Antonio Kast protagonizaron round en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084" name="Picture 12" descr="Beatriz Sánchez y José Antonio Kast protagonizaron round e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40" y="1732998"/>
            <a:ext cx="5465687" cy="31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55576" y="5877272"/>
            <a:ext cx="70567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La argumentación se da en contextos orales y escritos.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6691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solidFill>
                  <a:schemeClr val="accent3"/>
                </a:solidFill>
              </a:rPr>
              <a:t>Textos argumentativos</a:t>
            </a:r>
            <a:endParaRPr lang="es-CL" b="1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es-CL" sz="3200" dirty="0" smtClean="0"/>
              <a:t>Es un tipo de texto no literario.</a:t>
            </a:r>
          </a:p>
          <a:p>
            <a:pPr lvl="1" algn="just"/>
            <a:r>
              <a:rPr lang="es-CL" sz="3200" dirty="0" smtClean="0"/>
              <a:t>Su propósito es convencer o persuadir al lector.</a:t>
            </a:r>
          </a:p>
          <a:p>
            <a:pPr lvl="1" algn="just"/>
            <a:r>
              <a:rPr lang="es-CL" sz="3200" dirty="0" smtClean="0"/>
              <a:t>El autor expone una postura sobre un tema discutible, es decir, que admite más de una opinión. </a:t>
            </a:r>
          </a:p>
          <a:p>
            <a:pPr lvl="1" algn="just"/>
            <a:r>
              <a:rPr lang="es-CL" sz="3200" dirty="0" smtClean="0"/>
              <a:t>Presenta razones que explican por qué se tiene ese punto de vista. </a:t>
            </a:r>
          </a:p>
          <a:p>
            <a:pPr marL="365760" lvl="1" indent="0">
              <a:buNone/>
            </a:pP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126270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Estructura interna: 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b="1" dirty="0" smtClean="0">
                <a:solidFill>
                  <a:schemeClr val="accent3"/>
                </a:solidFill>
              </a:rPr>
              <a:t>Tesis</a:t>
            </a:r>
            <a:r>
              <a:rPr lang="es-CL" dirty="0" smtClean="0">
                <a:solidFill>
                  <a:schemeClr val="accent3"/>
                </a:solidFill>
              </a:rPr>
              <a:t> </a:t>
            </a:r>
            <a:r>
              <a:rPr lang="es-CL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 </a:t>
            </a:r>
          </a:p>
          <a:p>
            <a:endParaRPr lang="es-CL" dirty="0">
              <a:sym typeface="Wingdings" panose="05000000000000000000" pitchFamily="2" charset="2"/>
            </a:endParaRPr>
          </a:p>
          <a:p>
            <a:endParaRPr lang="es-CL" dirty="0" smtClean="0">
              <a:sym typeface="Wingdings" panose="05000000000000000000" pitchFamily="2" charset="2"/>
            </a:endParaRPr>
          </a:p>
          <a:p>
            <a:r>
              <a:rPr lang="es-CL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Argumentos </a:t>
            </a:r>
            <a:endParaRPr lang="es-CL" b="1" dirty="0">
              <a:solidFill>
                <a:schemeClr val="accent3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337148" y="1700808"/>
            <a:ext cx="504056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	        	           El país necesita invertir más dinero en salud pública de manera urgente.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3347864" y="2767141"/>
            <a:ext cx="5040560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Porque esta pandemia ha demostrado las deficiencias del sistema de salud chileno, la falta de implementos, de personal y de recursos.</a:t>
            </a:r>
          </a:p>
          <a:p>
            <a:endParaRPr lang="es-CL" dirty="0"/>
          </a:p>
          <a:p>
            <a:pPr algn="just"/>
            <a:r>
              <a:rPr lang="es-CL" dirty="0" smtClean="0"/>
              <a:t>Además, el 80% de los chilenos es beneficiario de Fonasa, que es el sistema público de salud. Por lo tanto, debiese ser la prioridad del gasto público que organizan los gobiernos.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3059832" y="1700808"/>
            <a:ext cx="54702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err="1" smtClean="0"/>
              <a:t>Shrek</a:t>
            </a:r>
            <a:r>
              <a:rPr lang="es-CL" dirty="0" smtClean="0"/>
              <a:t> es la mejor película animada</a:t>
            </a:r>
            <a:endParaRPr lang="es-CL" dirty="0"/>
          </a:p>
        </p:txBody>
      </p:sp>
      <p:sp>
        <p:nvSpPr>
          <p:cNvPr id="7" name="6 CuadroTexto"/>
          <p:cNvSpPr txBox="1"/>
          <p:nvPr/>
        </p:nvSpPr>
        <p:spPr>
          <a:xfrm>
            <a:off x="3347864" y="2767141"/>
            <a:ext cx="504056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CL" dirty="0" smtClean="0"/>
              <a:t>Porque su humor captura la atención de niños y adultos. </a:t>
            </a:r>
          </a:p>
          <a:p>
            <a:pPr marL="285750" indent="-285750" algn="just">
              <a:buFontTx/>
              <a:buChar char="-"/>
            </a:pPr>
            <a:r>
              <a:rPr lang="es-CL" dirty="0" smtClean="0"/>
              <a:t>Permite que los profesores de lenguaje puedan usarla como referencia en sus clases de literatura, porque todos la han visto.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9021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Estructura externa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CL" b="1" dirty="0" smtClean="0">
                <a:solidFill>
                  <a:schemeClr val="accent3"/>
                </a:solidFill>
              </a:rPr>
              <a:t>Introducción </a:t>
            </a:r>
            <a:r>
              <a:rPr lang="es-CL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</a:t>
            </a:r>
            <a:endParaRPr lang="es-CL" b="1" dirty="0" smtClean="0">
              <a:solidFill>
                <a:schemeClr val="accent3"/>
              </a:solidFill>
            </a:endParaRPr>
          </a:p>
          <a:p>
            <a:endParaRPr lang="es-CL" b="1" dirty="0">
              <a:solidFill>
                <a:schemeClr val="accent3"/>
              </a:solidFill>
            </a:endParaRPr>
          </a:p>
          <a:p>
            <a:endParaRPr lang="es-CL" b="1" dirty="0" smtClean="0">
              <a:solidFill>
                <a:schemeClr val="accent3"/>
              </a:solidFill>
            </a:endParaRPr>
          </a:p>
          <a:p>
            <a:r>
              <a:rPr lang="es-CL" b="1" dirty="0" smtClean="0">
                <a:solidFill>
                  <a:schemeClr val="accent3"/>
                </a:solidFill>
              </a:rPr>
              <a:t>Desarrollo </a:t>
            </a:r>
            <a:r>
              <a:rPr lang="es-CL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</a:t>
            </a:r>
            <a:endParaRPr lang="es-CL" b="1" dirty="0" smtClean="0">
              <a:solidFill>
                <a:schemeClr val="accent3"/>
              </a:solidFill>
            </a:endParaRPr>
          </a:p>
          <a:p>
            <a:endParaRPr lang="es-CL" b="1" dirty="0">
              <a:solidFill>
                <a:schemeClr val="accent3"/>
              </a:solidFill>
            </a:endParaRPr>
          </a:p>
          <a:p>
            <a:endParaRPr lang="es-CL" b="1" dirty="0" smtClean="0">
              <a:solidFill>
                <a:schemeClr val="accent3"/>
              </a:solidFill>
            </a:endParaRPr>
          </a:p>
          <a:p>
            <a:endParaRPr lang="es-CL" b="1" dirty="0">
              <a:solidFill>
                <a:schemeClr val="accent3"/>
              </a:solidFill>
            </a:endParaRPr>
          </a:p>
          <a:p>
            <a:r>
              <a:rPr lang="es-CL" b="1" dirty="0" smtClean="0">
                <a:solidFill>
                  <a:schemeClr val="accent3"/>
                </a:solidFill>
              </a:rPr>
              <a:t>Conclusión </a:t>
            </a:r>
            <a:r>
              <a:rPr lang="es-CL" b="1" dirty="0" smtClean="0">
                <a:solidFill>
                  <a:schemeClr val="accent3"/>
                </a:solidFill>
                <a:sym typeface="Wingdings" panose="05000000000000000000" pitchFamily="2" charset="2"/>
              </a:rPr>
              <a:t></a:t>
            </a:r>
            <a:endParaRPr lang="es-CL" b="1" dirty="0">
              <a:solidFill>
                <a:schemeClr val="accent3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943932" y="1908324"/>
            <a:ext cx="5660516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>
                <a:solidFill>
                  <a:schemeClr val="accent3"/>
                </a:solidFill>
              </a:rPr>
              <a:t>	        	           El país necesita invertir más dinero en salud pública de manera urgente.</a:t>
            </a:r>
            <a:endParaRPr lang="es-CL" dirty="0">
              <a:solidFill>
                <a:schemeClr val="accent3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943932" y="1377642"/>
            <a:ext cx="5660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La crisis sanitaria que estamos viviendo nos ha puesto a todos a reflexionar sobre las prioridades en los gastos del Gobierno.	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2977344" y="2554655"/>
            <a:ext cx="5627104" cy="20313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>
                <a:solidFill>
                  <a:schemeClr val="accent3"/>
                </a:solidFill>
              </a:rPr>
              <a:t>Porque esta pandemia ha demostrado las deficiencias del sistema de salud chileno: la falta de implementos, de personal y de recursos.</a:t>
            </a:r>
          </a:p>
          <a:p>
            <a:pPr algn="just"/>
            <a:r>
              <a:rPr lang="es-CL" dirty="0" smtClean="0">
                <a:solidFill>
                  <a:schemeClr val="accent3"/>
                </a:solidFill>
              </a:rPr>
              <a:t>Además, el 80% de los chilenos es beneficiario de Fonasa, que es el sistema público de salud. Por lo tanto, debiese ser la prioridad del gasto público que organizan los gobiernos.</a:t>
            </a:r>
            <a:endParaRPr lang="es-CL" dirty="0">
              <a:solidFill>
                <a:schemeClr val="accent3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94732" y="4585981"/>
            <a:ext cx="551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El gasto público del gobierno debe enfocarse en mejorar las paupérrimas condiciones en que el 80% de la población chilena está enfrentando esta crisis.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1868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5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483768" y="764704"/>
            <a:ext cx="352839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TEXTO ARGUMENTATIVO</a:t>
            </a:r>
            <a:endParaRPr lang="es-CL" b="1" dirty="0"/>
          </a:p>
        </p:txBody>
      </p:sp>
      <p:cxnSp>
        <p:nvCxnSpPr>
          <p:cNvPr id="7" name="6 Conector recto"/>
          <p:cNvCxnSpPr>
            <a:stCxn id="5" idx="2"/>
          </p:cNvCxnSpPr>
          <p:nvPr/>
        </p:nvCxnSpPr>
        <p:spPr>
          <a:xfrm>
            <a:off x="4247964" y="1134036"/>
            <a:ext cx="0" cy="4227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1187624" y="1556792"/>
            <a:ext cx="6480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395536" y="1988840"/>
            <a:ext cx="23042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PROPÓSITO</a:t>
            </a:r>
            <a:endParaRPr lang="es-CL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095836" y="2003346"/>
            <a:ext cx="23042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ESTRUCTURA INTERNA</a:t>
            </a:r>
            <a:endParaRPr lang="es-CL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228184" y="1985586"/>
            <a:ext cx="23042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b="1" dirty="0" smtClean="0"/>
              <a:t>ESTRUCTURA EXTERNA</a:t>
            </a:r>
            <a:endParaRPr lang="es-CL" b="1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395536" y="2780928"/>
            <a:ext cx="230425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Convencer o persuadir</a:t>
            </a:r>
            <a:endParaRPr lang="es-CL" b="1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3419872" y="2924944"/>
            <a:ext cx="172819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Tesis</a:t>
            </a:r>
            <a:endParaRPr lang="es-CL" b="1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3419872" y="3704084"/>
            <a:ext cx="172819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Argumentos o bases</a:t>
            </a:r>
            <a:endParaRPr lang="es-CL" b="1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6516216" y="2924944"/>
            <a:ext cx="172819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Introducción</a:t>
            </a:r>
            <a:endParaRPr lang="es-CL" b="1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6516216" y="3704084"/>
            <a:ext cx="172819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Desarrollo</a:t>
            </a:r>
            <a:endParaRPr lang="es-CL" b="1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6516216" y="4509120"/>
            <a:ext cx="172819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Conclusión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09783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156</TotalTime>
  <Words>351</Words>
  <Application>Microsoft Macintosh PowerPoint</Application>
  <PresentationFormat>Presentación en pantalla 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Century Schoolbook</vt:lpstr>
      <vt:lpstr>Wingdings</vt:lpstr>
      <vt:lpstr>Wingdings 2</vt:lpstr>
      <vt:lpstr>Mirador</vt:lpstr>
      <vt:lpstr>Cápsula I:</vt:lpstr>
      <vt:lpstr>Inicio</vt:lpstr>
      <vt:lpstr>Discurso argumentativo</vt:lpstr>
      <vt:lpstr>Textos argumentativos</vt:lpstr>
      <vt:lpstr>Estructura interna: </vt:lpstr>
      <vt:lpstr>Estructura externa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Cápsula I:</dc:title>
  <dc:creator>Valeria</dc:creator>
  <cp:lastModifiedBy>Andrea Céspedes</cp:lastModifiedBy>
  <cp:revision>15</cp:revision>
  <dcterms:created xsi:type="dcterms:W3CDTF">2020-05-14T15:02:04Z</dcterms:created>
  <dcterms:modified xsi:type="dcterms:W3CDTF">2020-05-23T01:01:31Z</dcterms:modified>
</cp:coreProperties>
</file>