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6" r:id="rId5"/>
    <p:sldId id="277" r:id="rId6"/>
    <p:sldId id="278" r:id="rId7"/>
    <p:sldId id="279" r:id="rId8"/>
    <p:sldId id="280" r:id="rId9"/>
    <p:sldId id="281" r:id="rId10"/>
    <p:sldId id="274" r:id="rId11"/>
    <p:sldId id="282" r:id="rId12"/>
    <p:sldId id="276" r:id="rId13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 damos la bienvenida" id="{E75E278A-FF0E-49A4-B170-79828D63BBAD}">
          <p14:sldIdLst>
            <p14:sldId id="256"/>
            <p14:sldId id="277"/>
            <p14:sldId id="278"/>
            <p14:sldId id="279"/>
            <p14:sldId id="280"/>
            <p14:sldId id="281"/>
            <p14:sldId id="274"/>
            <p14:sldId id="282"/>
            <p14:sldId id="276"/>
          </p14:sldIdLst>
        </p14:section>
        <p14:section name="Diseñar, impresionar y trabajar de manera conjunta" id="{B9B51309-D148-4332-87C2-07BE32FBCA3B}">
          <p14:sldIdLst/>
        </p14:section>
        <p14:section name="Más información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B4A6"/>
    <a:srgbClr val="734F29"/>
    <a:srgbClr val="D24726"/>
    <a:srgbClr val="DD462F"/>
    <a:srgbClr val="AEB785"/>
    <a:srgbClr val="EFD5A2"/>
    <a:srgbClr val="3B3026"/>
    <a:srgbClr val="ECE1CA"/>
    <a:srgbClr val="7955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58" autoAdjust="0"/>
    <p:restoredTop sz="94280" autoAdjust="0"/>
  </p:normalViewPr>
  <p:slideViewPr>
    <p:cSldViewPr snapToGrid="0">
      <p:cViewPr varScale="1">
        <p:scale>
          <a:sx n="72" d="100"/>
          <a:sy n="72" d="100"/>
        </p:scale>
        <p:origin x="69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15F8A9B1-1372-4D6E-BDB5-6E27FD94B4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1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8937DA-465D-4391-AF36-F9521626C8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1BC0C-7BEC-4554-B2BB-73ABAC21F543}" type="datetime1">
              <a:rPr lang="es-ES" noProof="1" smtClean="0"/>
              <a:t>25/05/2020</a:t>
            </a:fld>
            <a:endParaRPr lang="es-ES" noProof="1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350386-CB2E-4296-9A33-272CACAEDF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1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AC94D2B-9DEC-4036-8D64-0D156A1A3F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18D2D-B852-4E89-B9A6-25A67F389DD5}" type="slidenum">
              <a:rPr lang="es-ES" noProof="1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8921439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C314280-5B8B-4C89-9515-2EAC87078B59}" type="datetime1">
              <a:rPr lang="es-ES" noProof="1" dirty="0" smtClean="0"/>
              <a:t>25/05/2020</a:t>
            </a:fld>
            <a:endParaRPr lang="es-ES" noProof="1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1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1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es-ES" noProof="1" smtClean="0"/>
              <a:t>1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2" y="5110609"/>
            <a:ext cx="6705599" cy="1137793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2800">
                <a:solidFill>
                  <a:srgbClr val="D2472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1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FD0EB7-F1CE-47C5-8434-1950EAF2DC1B}" type="datetime1">
              <a:rPr lang="es-ES" noProof="1" dirty="0" smtClean="0"/>
              <a:t>25/05/2020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8" name="Rectángulo 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1"/>
              <a:t>Haga clic para modificar el estilo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B0CE11-4F4D-4E86-85BA-336394E54FDC}" type="datetime1">
              <a:rPr lang="es-ES" noProof="1" dirty="0" smtClean="0"/>
              <a:t>25/05/2020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8" name="Rectángulo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s-ES" noProof="1"/>
              <a:t>Haga clic para modificar el estilo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273654-1914-4A9D-9E5D-2B067958BADB}" type="datetime1">
              <a:rPr lang="es-ES" noProof="1" dirty="0" smtClean="0"/>
              <a:t>25/05/2020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8" name="Rectángulo 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es-ES" noProof="1"/>
              <a:t>Haga clic para modificar el estilo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34299C-6D1A-4A0D-82A7-82B373DE8104}" type="datetime1">
              <a:rPr lang="es-ES" noProof="1" dirty="0" smtClean="0"/>
              <a:t>25/05/2020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8" name="Rectángulo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rtlCol="0" anchor="ctr">
            <a:noAutofit/>
          </a:bodyPr>
          <a:lstStyle>
            <a:lvl1pPr algn="l">
              <a:defRPr sz="4800">
                <a:solidFill>
                  <a:srgbClr val="D24726"/>
                </a:solidFill>
              </a:defRPr>
            </a:lvl1pPr>
          </a:lstStyle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308" y="2402237"/>
            <a:ext cx="5269424" cy="2187226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s-ES" noProof="1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9AD628-8F35-4EBE-8419-AE6CE5385CAD}" type="datetime1">
              <a:rPr lang="es-ES" noProof="1" dirty="0" smtClean="0"/>
              <a:t>25/05/2020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8" name="Rectángulo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Haga clic para modificar el estilo de texto del patrón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Segundo nivel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Tercer nivel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Cuarto nivel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Haga clic para modificar el estilo de texto del patrón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Segundo nivel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Tercer nivel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Cuarto nivel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21E6C6-DB1B-4E68-8C04-0FB83CF4BD3F}" type="datetime1">
              <a:rPr lang="es-ES" noProof="1" dirty="0" smtClean="0"/>
              <a:t>25/05/2020</a:t>
            </a:fld>
            <a:endParaRPr lang="es-ES" noProof="1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9" name="Rectángulo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1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Haga clic para modificar el estilo de texto del patrón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Segundo nivel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Tercer nivel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Cuarto nivel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89664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1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Haga clic para modificar el estilo de texto del patrón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Segundo nivel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Tercer nivel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Cuarto nivel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2C42C0-8D89-43E8-8A90-EC018D3752DA}" type="datetime1">
              <a:rPr lang="es-ES" noProof="1" dirty="0" smtClean="0"/>
              <a:t>25/05/2020</a:t>
            </a:fld>
            <a:endParaRPr lang="es-ES" noProof="1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11" name="Rectángulo 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475C31-FC73-4838-834A-2432B97D33D8}" type="datetime1">
              <a:rPr lang="es-ES" noProof="1" dirty="0" smtClean="0"/>
              <a:t>25/05/2020</a:t>
            </a:fld>
            <a:endParaRPr lang="es-ES" noProof="1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  <p:sp>
        <p:nvSpPr>
          <p:cNvPr id="7" name="Rectángulo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1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C76B26-DDFA-49B3-B4FA-493FD33974AF}" type="datetime1">
              <a:rPr lang="es-ES" noProof="1" dirty="0" smtClean="0"/>
              <a:t>25/05/2020</a:t>
            </a:fld>
            <a:endParaRPr lang="es-ES" noProof="1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Haga clic para modificar el estilo de texto del patrón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Segundo nivel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Tercer nivel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Cuarto nivel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es-ES" noProof="1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1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534EF3-5C08-4673-B371-47F80F0E89D6}" type="datetime1">
              <a:rPr lang="es-ES" noProof="1" dirty="0" smtClean="0"/>
              <a:t>25/05/2020</a:t>
            </a:fld>
            <a:endParaRPr lang="es-ES" noProof="1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1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1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D7F31E-B0A6-495B-BC80-9E784E4A7C46}" type="datetime1">
              <a:rPr lang="es-ES" noProof="1" dirty="0" smtClean="0"/>
              <a:t>25/05/2020</a:t>
            </a:fld>
            <a:endParaRPr lang="es-ES" noProof="1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1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1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1"/>
              <a:t>Haga clic para modificar los estilos de texto del patrón</a:t>
            </a:r>
          </a:p>
          <a:p>
            <a:pPr lvl="1" rtl="0"/>
            <a:r>
              <a:rPr lang="es-ES" noProof="1"/>
              <a:t>Segundo nivel</a:t>
            </a:r>
          </a:p>
          <a:p>
            <a:pPr lvl="2" rtl="0"/>
            <a:r>
              <a:rPr lang="es-ES" noProof="1"/>
              <a:t>Tercer nivel</a:t>
            </a:r>
          </a:p>
          <a:p>
            <a:pPr lvl="3" rtl="0"/>
            <a:r>
              <a:rPr lang="es-ES" noProof="1"/>
              <a:t>Cuarto nivel</a:t>
            </a:r>
          </a:p>
          <a:p>
            <a:pPr lvl="4" rtl="0"/>
            <a:r>
              <a:rPr lang="es-ES" noProof="1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8FE33D-BB6E-404D-8208-4B89D9301B41}" type="datetime1">
              <a:rPr lang="es-ES" noProof="1" smtClean="0"/>
              <a:t>25/05/2020</a:t>
            </a:fld>
            <a:endParaRPr lang="es-ES" noProof="1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1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es-ES" noProof="1" dirty="0" smtClean="0"/>
              <a:t>‹Nº›</a:t>
            </a:fld>
            <a:endParaRPr lang="es-ES" noProof="1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2431472"/>
            <a:ext cx="7682345" cy="2017133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noProof="1"/>
              <a:t>Ciencias para la ciudadanía</a:t>
            </a:r>
            <a:br>
              <a:rPr lang="es-ES" noProof="1"/>
            </a:br>
            <a:r>
              <a:rPr lang="es-ES" sz="4900" noProof="1"/>
              <a:t>Módulo química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3" y="5110609"/>
            <a:ext cx="3276598" cy="1137793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es-ES" noProof="1"/>
              <a:t>3 año medio 2020</a:t>
            </a:r>
          </a:p>
          <a:p>
            <a:pPr rtl="0"/>
            <a:r>
              <a:rPr lang="es-ES" noProof="1"/>
              <a:t>Liceo 1 Javiera Carrera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5"/>
    </mc:Choice>
    <mc:Fallback xmlns="">
      <p:transition spd="slow" advTm="10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……. Hoy, en mi casa….</a:t>
            </a:r>
            <a:endParaRPr lang="es-C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544" y="1594095"/>
            <a:ext cx="3436312" cy="494314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04"/>
    </mc:Choice>
    <mc:Fallback xmlns="">
      <p:transition spd="slow" advTm="31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8471" y="3478898"/>
            <a:ext cx="2848429" cy="2771445"/>
          </a:xfrm>
          <a:prstGeom prst="rect">
            <a:avLst/>
          </a:prstGeom>
        </p:spPr>
      </p:pic>
      <p:sp>
        <p:nvSpPr>
          <p:cNvPr id="4" name="Llamada de nube 3"/>
          <p:cNvSpPr/>
          <p:nvPr/>
        </p:nvSpPr>
        <p:spPr>
          <a:xfrm>
            <a:off x="6119777" y="2815707"/>
            <a:ext cx="2822201" cy="1326382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/>
          <p:cNvSpPr/>
          <p:nvPr/>
        </p:nvSpPr>
        <p:spPr>
          <a:xfrm>
            <a:off x="6279446" y="3243828"/>
            <a:ext cx="261937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me habrá ocurrido?</a:t>
            </a:r>
            <a:endParaRPr lang="es-CL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Llamada de nube 5"/>
          <p:cNvSpPr/>
          <p:nvPr/>
        </p:nvSpPr>
        <p:spPr>
          <a:xfrm>
            <a:off x="6536902" y="4671933"/>
            <a:ext cx="2733585" cy="1226805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Llamada de nube 6"/>
          <p:cNvSpPr/>
          <p:nvPr/>
        </p:nvSpPr>
        <p:spPr>
          <a:xfrm rot="16200000">
            <a:off x="1410257" y="1012267"/>
            <a:ext cx="1618680" cy="3219993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/>
          <p:cNvSpPr/>
          <p:nvPr/>
        </p:nvSpPr>
        <p:spPr>
          <a:xfrm>
            <a:off x="6678518" y="5097559"/>
            <a:ext cx="245035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habré hecho mal?</a:t>
            </a:r>
            <a:endParaRPr lang="es-CL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47124" y="2275229"/>
            <a:ext cx="2582054" cy="774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¿Por qué siento irritados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 ojos y garganta?</a:t>
            </a:r>
            <a:endParaRPr lang="es-CL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Llamada de nube 10"/>
          <p:cNvSpPr/>
          <p:nvPr/>
        </p:nvSpPr>
        <p:spPr>
          <a:xfrm flipH="1">
            <a:off x="450762" y="3663661"/>
            <a:ext cx="3378832" cy="2016545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L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¿Leí las instrucciones de uso de mis productos?</a:t>
            </a:r>
          </a:p>
        </p:txBody>
      </p:sp>
      <p:sp>
        <p:nvSpPr>
          <p:cNvPr id="12" name="Llamada de nube 11"/>
          <p:cNvSpPr/>
          <p:nvPr/>
        </p:nvSpPr>
        <p:spPr>
          <a:xfrm>
            <a:off x="4267118" y="1310912"/>
            <a:ext cx="2967021" cy="1564783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L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duele mi cabeza y me falta el aire…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2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6"/>
    </mc:Choice>
    <mc:Fallback xmlns="">
      <p:transition spd="slow" advTm="2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Mientras, en las instrucciones de uso de mis productos….</a:t>
            </a:r>
            <a:endParaRPr lang="es-CL" sz="3200" dirty="0"/>
          </a:p>
        </p:txBody>
      </p:sp>
      <p:pic>
        <p:nvPicPr>
          <p:cNvPr id="1026" name="Picture 2" descr="Productos de limpieza para caricaturas del hogar. | Vector Gra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5" y="2026478"/>
            <a:ext cx="4406766" cy="389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257800" y="2287981"/>
            <a:ext cx="6096000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….No mezclar con otros productos !!!!!</a:t>
            </a:r>
            <a:endParaRPr lang="es-C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588" y="3266960"/>
            <a:ext cx="1359084" cy="14064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3544" y="3351253"/>
            <a:ext cx="1115358" cy="13663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2358" y="4673385"/>
            <a:ext cx="1280907" cy="1489427"/>
          </a:xfrm>
          <a:prstGeom prst="rect">
            <a:avLst/>
          </a:prstGeom>
        </p:spPr>
      </p:pic>
      <p:pic>
        <p:nvPicPr>
          <p:cNvPr id="1028" name="Picture 4" descr="ᐈ Una persona pensando para colorear vector de stock, animado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-4670425"/>
            <a:ext cx="3255835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o 6"/>
          <p:cNvSpPr/>
          <p:nvPr/>
        </p:nvSpPr>
        <p:spPr>
          <a:xfrm>
            <a:off x="5257799" y="2057846"/>
            <a:ext cx="5676363" cy="937338"/>
          </a:xfrm>
          <a:prstGeom prst="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84"/>
    </mc:Choice>
    <mc:Fallback xmlns="">
      <p:transition spd="slow" advTm="30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949" y="3588491"/>
            <a:ext cx="2464116" cy="3269509"/>
          </a:xfrm>
          <a:prstGeom prst="rect">
            <a:avLst/>
          </a:prstGeom>
        </p:spPr>
      </p:pic>
      <p:sp>
        <p:nvSpPr>
          <p:cNvPr id="4" name="Llamada de nube 3"/>
          <p:cNvSpPr/>
          <p:nvPr/>
        </p:nvSpPr>
        <p:spPr>
          <a:xfrm>
            <a:off x="7079065" y="1937454"/>
            <a:ext cx="3442974" cy="2364639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/>
              <a:t>¿Cuáles serán los componentes químicos de mis productos de limpieza?</a:t>
            </a:r>
          </a:p>
        </p:txBody>
      </p:sp>
      <p:sp>
        <p:nvSpPr>
          <p:cNvPr id="6" name="Llamada de nube 5"/>
          <p:cNvSpPr/>
          <p:nvPr/>
        </p:nvSpPr>
        <p:spPr>
          <a:xfrm flipH="1">
            <a:off x="334850" y="1228437"/>
            <a:ext cx="5267459" cy="3073656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537" y="1531103"/>
            <a:ext cx="1461092" cy="22812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4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8"/>
    </mc:Choice>
    <mc:Fallback xmlns="">
      <p:transition spd="slow" advTm="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Características generales productos de limpieza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/>
              <a:t>Cloro doméstico</a:t>
            </a:r>
            <a:endParaRPr lang="es-C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/>
              <a:t>Productos de limpieza de baños</a:t>
            </a:r>
            <a:endParaRPr lang="es-CL" dirty="0"/>
          </a:p>
        </p:txBody>
      </p:sp>
      <p:sp>
        <p:nvSpPr>
          <p:cNvPr id="8" name="Rectángulo 7"/>
          <p:cNvSpPr/>
          <p:nvPr/>
        </p:nvSpPr>
        <p:spPr>
          <a:xfrm>
            <a:off x="603478" y="2288033"/>
            <a:ext cx="3855076" cy="1936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L" sz="1600" dirty="0">
                <a:solidFill>
                  <a:schemeClr val="dk1"/>
                </a:solidFill>
              </a:rPr>
              <a:t>Su componente principal es el </a:t>
            </a:r>
            <a:r>
              <a:rPr lang="es-CL" sz="1600" b="1" dirty="0">
                <a:solidFill>
                  <a:schemeClr val="dk1"/>
                </a:solidFill>
              </a:rPr>
              <a:t>hipoclorito de sodio (</a:t>
            </a:r>
            <a:r>
              <a:rPr lang="es-CL" sz="1600" b="1" dirty="0" err="1">
                <a:solidFill>
                  <a:schemeClr val="dk1"/>
                </a:solidFill>
              </a:rPr>
              <a:t>NaClO</a:t>
            </a:r>
            <a:r>
              <a:rPr lang="es-CL" sz="1600" b="1" dirty="0">
                <a:solidFill>
                  <a:schemeClr val="dk1"/>
                </a:solidFill>
              </a:rPr>
              <a:t>).</a:t>
            </a:r>
          </a:p>
          <a:p>
            <a:pPr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L" sz="1600" dirty="0">
                <a:solidFill>
                  <a:schemeClr val="dk1"/>
                </a:solidFill>
              </a:rPr>
              <a:t>Es un producto limpiador, desinfectante, blanqueador y </a:t>
            </a:r>
            <a:r>
              <a:rPr lang="es-CL" sz="1600" dirty="0" err="1">
                <a:solidFill>
                  <a:schemeClr val="dk1"/>
                </a:solidFill>
              </a:rPr>
              <a:t>desmanchador</a:t>
            </a:r>
            <a:r>
              <a:rPr lang="es-CL" sz="1600" dirty="0">
                <a:solidFill>
                  <a:schemeClr val="dk1"/>
                </a:solidFill>
              </a:rPr>
              <a:t>. </a:t>
            </a:r>
          </a:p>
          <a:p>
            <a:pPr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L" sz="1600" dirty="0">
                <a:solidFill>
                  <a:schemeClr val="dk1"/>
                </a:solidFill>
              </a:rPr>
              <a:t>Tiene un alto poder oxidante. </a:t>
            </a:r>
          </a:p>
          <a:p>
            <a:pPr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L" sz="1600" dirty="0">
                <a:solidFill>
                  <a:schemeClr val="dk1"/>
                </a:solidFill>
              </a:rPr>
              <a:t>Es una sustancia tóxica y corrosiva.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433" y="4039013"/>
            <a:ext cx="1631262" cy="2133189"/>
          </a:xfrm>
          <a:prstGeom prst="rect">
            <a:avLst/>
          </a:prstGeom>
        </p:spPr>
      </p:pic>
      <p:pic>
        <p:nvPicPr>
          <p:cNvPr id="11" name="Marcador de contenido 10"/>
          <p:cNvPicPr>
            <a:picLocks noGrp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67" y="3701003"/>
            <a:ext cx="2087541" cy="2471199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370749" y="2288033"/>
            <a:ext cx="4318715" cy="1775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L" sz="1600" dirty="0">
                <a:solidFill>
                  <a:schemeClr val="dk1"/>
                </a:solidFill>
              </a:rPr>
              <a:t>Uno de sus componentes es el </a:t>
            </a:r>
            <a:r>
              <a:rPr lang="es-CL" sz="1600" b="1" dirty="0">
                <a:solidFill>
                  <a:schemeClr val="dk1"/>
                </a:solidFill>
              </a:rPr>
              <a:t>amoníaco (NH</a:t>
            </a:r>
            <a:r>
              <a:rPr lang="es-CL" sz="1600" b="1" baseline="-25000" dirty="0">
                <a:solidFill>
                  <a:schemeClr val="dk1"/>
                </a:solidFill>
              </a:rPr>
              <a:t>3</a:t>
            </a:r>
            <a:r>
              <a:rPr lang="es-CL" sz="1600" b="1" dirty="0">
                <a:solidFill>
                  <a:schemeClr val="dk1"/>
                </a:solidFill>
              </a:rPr>
              <a:t>).</a:t>
            </a:r>
          </a:p>
          <a:p>
            <a:pPr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s-CL" sz="1600" dirty="0">
                <a:solidFill>
                  <a:schemeClr val="dk1"/>
                </a:solidFill>
              </a:rPr>
              <a:t>Son excelentes productos desengrasante y desinfectante.</a:t>
            </a:r>
          </a:p>
          <a:p>
            <a:pPr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solidFill>
                  <a:schemeClr val="dk1"/>
                </a:solidFill>
              </a:rPr>
              <a:t>Un limpiador muy efectivo.</a:t>
            </a:r>
          </a:p>
          <a:p>
            <a:pPr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solidFill>
                  <a:schemeClr val="dk1"/>
                </a:solidFill>
              </a:rPr>
              <a:t>Sustancia tóxica. </a:t>
            </a:r>
            <a:endParaRPr lang="es-CL" sz="1600" dirty="0">
              <a:solidFill>
                <a:schemeClr val="dk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59"/>
    </mc:Choice>
    <mc:Fallback xmlns="">
      <p:transition spd="slow" advTm="40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018641"/>
              </p:ext>
            </p:extLst>
          </p:nvPr>
        </p:nvGraphicFramePr>
        <p:xfrm>
          <a:off x="930109" y="1522926"/>
          <a:ext cx="8977745" cy="2696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7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3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0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9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54548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            1 NH</a:t>
                      </a:r>
                      <a:r>
                        <a:rPr lang="es-CL" sz="2400" baseline="-25000" dirty="0">
                          <a:effectLst/>
                        </a:rPr>
                        <a:t>3 (</a:t>
                      </a:r>
                      <a:r>
                        <a:rPr lang="es-CL" sz="2400" baseline="-25000" dirty="0" err="1">
                          <a:effectLst/>
                        </a:rPr>
                        <a:t>ac</a:t>
                      </a:r>
                      <a:r>
                        <a:rPr lang="es-CL" sz="2400" baseline="-25000" dirty="0">
                          <a:effectLst/>
                        </a:rPr>
                        <a:t>)</a:t>
                      </a:r>
                      <a:r>
                        <a:rPr lang="es-CL" sz="2400" dirty="0">
                          <a:effectLst/>
                        </a:rPr>
                        <a:t> + 1 </a:t>
                      </a:r>
                      <a:r>
                        <a:rPr lang="es-CL" sz="2400" dirty="0" err="1">
                          <a:effectLst/>
                        </a:rPr>
                        <a:t>NaClO</a:t>
                      </a:r>
                      <a:r>
                        <a:rPr lang="es-CL" sz="2400" dirty="0">
                          <a:effectLst/>
                        </a:rPr>
                        <a:t> </a:t>
                      </a:r>
                      <a:r>
                        <a:rPr lang="es-CL" sz="2400" baseline="-25000" dirty="0">
                          <a:effectLst/>
                        </a:rPr>
                        <a:t>(</a:t>
                      </a:r>
                      <a:r>
                        <a:rPr lang="es-CL" sz="2400" baseline="-25000" dirty="0" err="1">
                          <a:effectLst/>
                        </a:rPr>
                        <a:t>ac</a:t>
                      </a:r>
                      <a:r>
                        <a:rPr lang="es-CL" sz="2400" baseline="-25000" dirty="0">
                          <a:effectLst/>
                        </a:rPr>
                        <a:t>)</a:t>
                      </a:r>
                      <a:r>
                        <a:rPr lang="es-CL" sz="2400" dirty="0">
                          <a:effectLst/>
                        </a:rPr>
                        <a:t> ↔  1  NH</a:t>
                      </a:r>
                      <a:r>
                        <a:rPr lang="es-CL" sz="2400" baseline="-25000" dirty="0">
                          <a:effectLst/>
                        </a:rPr>
                        <a:t>2</a:t>
                      </a:r>
                      <a:r>
                        <a:rPr lang="es-CL" sz="2400" dirty="0">
                          <a:effectLst/>
                        </a:rPr>
                        <a:t>Cl </a:t>
                      </a:r>
                      <a:r>
                        <a:rPr lang="es-CL" sz="2400" baseline="-25000" dirty="0">
                          <a:effectLst/>
                        </a:rPr>
                        <a:t>(g)</a:t>
                      </a:r>
                      <a:r>
                        <a:rPr lang="es-CL" sz="2400" dirty="0">
                          <a:effectLst/>
                        </a:rPr>
                        <a:t> +  1 </a:t>
                      </a:r>
                      <a:r>
                        <a:rPr lang="es-CL" sz="2400" dirty="0" err="1">
                          <a:effectLst/>
                        </a:rPr>
                        <a:t>NaOH</a:t>
                      </a:r>
                      <a:r>
                        <a:rPr lang="es-CL" sz="2400" baseline="-25000" dirty="0">
                          <a:effectLst/>
                        </a:rPr>
                        <a:t>(</a:t>
                      </a:r>
                      <a:r>
                        <a:rPr lang="es-CL" sz="2400" baseline="-25000" dirty="0" err="1">
                          <a:effectLst/>
                        </a:rPr>
                        <a:t>ac</a:t>
                      </a:r>
                      <a:r>
                        <a:rPr lang="es-CL" sz="2400" baseline="-25000" dirty="0">
                          <a:effectLst/>
                        </a:rPr>
                        <a:t>)</a:t>
                      </a:r>
                      <a:endParaRPr lang="es-CL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effectLst/>
                        </a:rPr>
                        <a:t> </a:t>
                      </a:r>
                      <a:r>
                        <a:rPr lang="es-CL" sz="1600" dirty="0">
                          <a:effectLst/>
                        </a:rPr>
                        <a:t>                                                                                                </a:t>
                      </a:r>
                      <a:r>
                        <a:rPr lang="es-CL" sz="1600" dirty="0" err="1">
                          <a:effectLst/>
                        </a:rPr>
                        <a:t>cloramina</a:t>
                      </a:r>
                      <a:endParaRPr lang="es-C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6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</a:rPr>
                        <a:t>Moléculas 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</a:rPr>
                        <a:t>1 molécula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</a:rPr>
                        <a:t>1 molécula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</a:rPr>
                        <a:t>1 molécula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</a:rPr>
                        <a:t>1 molécula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2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>
                          <a:effectLst/>
                        </a:rPr>
                        <a:t>Masa 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>
                          <a:effectLst/>
                        </a:rPr>
                        <a:t>17 g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>
                          <a:effectLst/>
                        </a:rPr>
                        <a:t>74,5 g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</a:rPr>
                        <a:t>51,5 g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</a:rPr>
                        <a:t>40 g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2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>
                          <a:effectLst/>
                        </a:rPr>
                        <a:t> 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>
                          <a:effectLst/>
                        </a:rPr>
                        <a:t>91,5 g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</a:rPr>
                        <a:t>91,5 g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2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>
                          <a:effectLst/>
                        </a:rPr>
                        <a:t> 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>
                          <a:effectLst/>
                        </a:rPr>
                        <a:t>Masa reactantes</a:t>
                      </a:r>
                      <a:endParaRPr lang="es-C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</a:rPr>
                        <a:t>Masa productos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52" name="Picture 4" descr="Ilustración De Un Smiley Tener Un ¡Ajá! Momento Fotos, Retrato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252" y="-15235"/>
            <a:ext cx="1865548" cy="134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25003" y="4747845"/>
            <a:ext cx="9221273" cy="128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Reacción química de sustitución por doble desplazamiento.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Reacción exotérmica, libera calor.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Formación de </a:t>
            </a:r>
            <a:r>
              <a:rPr lang="es-ES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cloramina</a:t>
            </a:r>
            <a:r>
              <a:rPr lang="es-E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responsable del olor “desinfectante”.</a:t>
            </a:r>
            <a:endParaRPr lang="es-CL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0087"/>
      </p:ext>
    </p:extLst>
  </p:cSld>
  <p:clrMapOvr>
    <a:masterClrMapping/>
  </p:clrMapOvr>
  <p:transition spd="slow" advTm="1714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109" y="3340823"/>
            <a:ext cx="2848429" cy="2771445"/>
          </a:xfrm>
          <a:prstGeom prst="rect">
            <a:avLst/>
          </a:prstGeom>
        </p:spPr>
      </p:pic>
      <p:sp>
        <p:nvSpPr>
          <p:cNvPr id="4" name="Llamada de nube 3"/>
          <p:cNvSpPr/>
          <p:nvPr/>
        </p:nvSpPr>
        <p:spPr>
          <a:xfrm>
            <a:off x="6145420" y="1447503"/>
            <a:ext cx="3822828" cy="2163650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/>
              <a:t>Entonces, las </a:t>
            </a:r>
            <a:r>
              <a:rPr lang="es-CL" b="1" dirty="0" err="1"/>
              <a:t>cloraminas</a:t>
            </a:r>
            <a:r>
              <a:rPr lang="es-CL" b="1" dirty="0"/>
              <a:t> fueron las responsables de mi irritación en ojos y garganta…. </a:t>
            </a:r>
          </a:p>
        </p:txBody>
      </p:sp>
      <p:sp>
        <p:nvSpPr>
          <p:cNvPr id="5" name="Llamada de nube 4"/>
          <p:cNvSpPr/>
          <p:nvPr/>
        </p:nvSpPr>
        <p:spPr>
          <a:xfrm flipH="1">
            <a:off x="746436" y="1589171"/>
            <a:ext cx="4546779" cy="1880315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/>
              <a:t>Los componentes de mis productos de limpieza reaccionaron…y formaron una sustancia nueva, las </a:t>
            </a:r>
            <a:r>
              <a:rPr lang="es-CL" b="1" dirty="0" err="1"/>
              <a:t>cloraminas</a:t>
            </a:r>
            <a:r>
              <a:rPr lang="es-CL" b="1" dirty="0"/>
              <a:t>…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5"/>
    </mc:Choice>
    <mc:Fallback xmlns="">
      <p:transition spd="slow" advTm="1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Rectángulo 2"/>
          <p:cNvSpPr/>
          <p:nvPr/>
        </p:nvSpPr>
        <p:spPr>
          <a:xfrm>
            <a:off x="5151549" y="1674255"/>
            <a:ext cx="610458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400" b="1" dirty="0">
                <a:solidFill>
                  <a:schemeClr val="dk1"/>
                </a:solidFill>
              </a:rPr>
              <a:t>Mi recomendación para ustedes, es siempre leer y seguir las instrucciones de uso de un producto, emanadas por el fabricante. De esta manera, nos cuidamos todos y no ponemos en riesgo nuestra salud ni el medio ambiente. </a:t>
            </a:r>
          </a:p>
          <a:p>
            <a:pPr algn="just"/>
            <a:endParaRPr lang="es-CL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97" y="1808237"/>
            <a:ext cx="2848429" cy="277144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03106"/>
      </p:ext>
    </p:extLst>
  </p:cSld>
  <p:clrMapOvr>
    <a:masterClrMapping/>
  </p:clrMapOvr>
  <p:transition spd="slow" advTm="460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5919265_TF02923944" id="{D20C65C2-2F2D-48AB-A704-4D34810D78D4}" vid="{9A5A4FBE-12E0-4188-9ECD-0C1BC1B3A6A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1584528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2012-06-20T23:39:00+00:00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TP102923943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843282</LocLastLocAttemptVersionLookup>
    <IsSearchable xmlns="4873beb7-5857-4685-be1f-d57550cc96cc">true</IsSearchable>
    <TemplateTemplateType xmlns="4873beb7-5857-4685-be1f-d57550cc96cc">PowerPoint Template - Slideshow Launch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LocMarketGroupTiers2 xmlns="4873beb7-5857-4685-be1f-d57550cc96cc" xsi:nil="true"/>
    <APAuthor xmlns="4873beb7-5857-4685-be1f-d57550cc96cc">
      <UserInfo>
        <DisplayName>REDMOND\v-sa</DisplayName>
        <AccountId>2467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70C04F-E7AC-41AB-9C6D-1B1BB88BFF7F}">
  <ds:schemaRefs>
    <ds:schemaRef ds:uri="http://purl.org/dc/elements/1.1/"/>
    <ds:schemaRef ds:uri="http://www.w3.org/XML/1998/namespace"/>
    <ds:schemaRef ds:uri="http://purl.org/dc/dcmitype/"/>
    <ds:schemaRef ds:uri="4873beb7-5857-4685-be1f-d57550cc96cc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3DEC53A-9DF1-4780-BE92-17E971B7A9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EE7759-C66F-4EA4-9863-7EBA32518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 damos la bienvenida a PowerPoint</Template>
  <TotalTime>2892</TotalTime>
  <Words>417</Words>
  <Application>Microsoft Office PowerPoint</Application>
  <PresentationFormat>Panorámica</PresentationFormat>
  <Paragraphs>50</Paragraphs>
  <Slides>9</Slides>
  <Notes>1</Notes>
  <HiddenSlides>0</HiddenSlides>
  <MMClips>9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Calibri</vt:lpstr>
      <vt:lpstr>Segoe UI</vt:lpstr>
      <vt:lpstr>Segoe UI Light</vt:lpstr>
      <vt:lpstr>Symbol</vt:lpstr>
      <vt:lpstr>WelcomeDoc</vt:lpstr>
      <vt:lpstr>Ciencias para la ciudadanía Módulo química </vt:lpstr>
      <vt:lpstr>……. Hoy, en mi casa….</vt:lpstr>
      <vt:lpstr>Presentación de PowerPoint</vt:lpstr>
      <vt:lpstr>Mientras, en las instrucciones de uso de mis productos….</vt:lpstr>
      <vt:lpstr>Presentación de PowerPoint</vt:lpstr>
      <vt:lpstr>Características generales productos de limpieza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Ciencias para la ciudadanía</dc:title>
  <dc:creator>Francia Contreras</dc:creator>
  <cp:keywords/>
  <cp:lastModifiedBy>Bárbara</cp:lastModifiedBy>
  <cp:revision>51</cp:revision>
  <dcterms:created xsi:type="dcterms:W3CDTF">2020-05-11T23:32:43Z</dcterms:created>
  <dcterms:modified xsi:type="dcterms:W3CDTF">2020-05-26T02:53:18Z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_TemplateID">
    <vt:lpwstr>TC029239449991</vt:lpwstr>
  </property>
  <property fmtid="{D5CDD505-2E9C-101B-9397-08002B2CF9AE}" pid="4" name="ContentTypeId">
    <vt:lpwstr>0x0101006EDDDB5EE6D98C44930B742096920B300400F5B6D36B3EF94B4E9A635CDF2A18F5B8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</Properties>
</file>