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80" r:id="rId5"/>
    <p:sldId id="286" r:id="rId6"/>
    <p:sldId id="285" r:id="rId7"/>
    <p:sldId id="290" r:id="rId8"/>
    <p:sldId id="272" r:id="rId9"/>
    <p:sldId id="273" r:id="rId10"/>
    <p:sldId id="274" r:id="rId11"/>
    <p:sldId id="267" r:id="rId12"/>
    <p:sldId id="268" r:id="rId13"/>
    <p:sldId id="277" r:id="rId14"/>
    <p:sldId id="270" r:id="rId15"/>
    <p:sldId id="260" r:id="rId16"/>
    <p:sldId id="288" r:id="rId17"/>
    <p:sldId id="289" r:id="rId18"/>
    <p:sldId id="287" r:id="rId19"/>
    <p:sldId id="291" r:id="rId20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42"/>
    <p:restoredTop sz="92831"/>
  </p:normalViewPr>
  <p:slideViewPr>
    <p:cSldViewPr snapToGrid="0" snapToObjects="1">
      <p:cViewPr varScale="1">
        <p:scale>
          <a:sx n="117" d="100"/>
          <a:sy n="117" d="100"/>
        </p:scale>
        <p:origin x="200" y="384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57DEC-E8EF-AE48-9F52-A7AF75E0F920}" type="datetimeFigureOut">
              <a:rPr lang="es-US" smtClean="0"/>
              <a:t>5/16/20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29A05-BEE8-7345-B2D7-2A4DBC1F89AE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0578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4656C-B619-614B-9D5E-015435397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90603B-AA1C-2B4B-A58C-696F3D1AA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5D8C2A-131B-BB4D-A3F1-DDE56E6B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1735D9-CC84-3242-876E-8A299394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147B-04F4-F246-BD10-4F8270EC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26698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84067-B957-F643-9FCB-02AF40CD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CBF64C-73D8-4746-8A60-43AB68B3A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934A19-5CEC-5741-83A2-3926B5E8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4F2AA-AAEB-1F4D-9015-069C2C889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1F935-A36B-CA43-9A34-5C514642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8149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00E205-23FE-1D49-9C00-98C7A81C8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4EE420-8E6B-E842-A509-B57AFF7CA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F886B0-3DF4-114D-8896-6635E948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7E141F-CD6B-D947-9918-FC615441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9CD6C-1224-4A48-867B-C192A686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9534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06372-94A2-994A-A21B-A580D16C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99BA02-F326-9841-A0EE-F7248FCD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31C717-F26B-284A-9D32-EB7CD656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0D6DF-35BB-2944-A379-EA12814F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0CBD95-0FD8-2F4A-B808-484BC043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4176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68E7C-66CD-7444-87F7-EFE07DFD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142E82-4100-454E-8FBE-9393E54DF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029C6F-2512-C245-90B0-AC713814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174D3-F0AF-394D-B57F-9D31877F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D7E4DC-3EDD-7641-B157-95194632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4985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DA644-ED4C-0C4B-9740-5AE8DB7B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7A0E9-7F70-6041-A235-88A46A9A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AC9949-D704-9343-80A7-6B6F661CA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80FBC0-C7E4-8947-8B6F-AB8AF67E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88098C-C359-C64F-A272-6DB22F86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AB168C-1506-6F47-B465-A3A19BD4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2589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FC6B0-B8F7-9D4A-8ADA-EDD59263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BAA3E-6C8B-5746-8969-4F5EDC714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EDCEFC-9141-5F41-A528-5D149ACD4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4E3C6B-FE02-804A-BE2D-979211073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7536472-5A12-8943-ABFC-0E3D3907D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83603B-73C4-5747-AB44-B82C8F4E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C0A513-BFAB-4D46-9987-2CD6B966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DD0F26-ED80-1B4F-8441-620B6B7F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1386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9F93A-0FF9-0540-AC88-A0E2CE49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CA3CE5-0EDB-0B4A-B7A5-6A815DE2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33877B-6331-DB44-8EC1-DA009E81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A487B5-7DAE-FF4A-878A-90F0845B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423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EDBEE63-8F75-BA45-BAD3-EE96C51A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1EB7B6-B40A-8746-B9F5-58515A07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030AA-8FC5-ED4B-97F5-B0AD68DD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2560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DA1C3-933E-624C-B74E-4462617C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D4F83-CFBF-C643-BEBE-EFBFCE072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79B990-E779-B342-8F0B-6595F9B72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375439-3472-D44C-9838-FA555FBE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A739C7-5BF3-BC4B-846B-2C23F225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A9AAFB-B209-8F44-A6C7-ECC50676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8104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71064-8576-BD4A-9627-AD7C4921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56EE30-9DC1-884B-8239-FE69659FB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90D180-743C-A742-BA34-2A0ED8112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153CD9-6BE2-9E42-88FC-42032503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4F3840-28F8-6948-ACE2-393E411B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84458-56D5-DF49-BFDB-FA315A77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0124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C90A49-2758-A645-96D6-8D92E3E69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81D8B0-7743-9749-91F6-EB7BBF15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FE34C-4A91-E14F-87B7-EF65C60B5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1981-223D-4241-AF6E-6367951EA10D}" type="datetimeFigureOut">
              <a:rPr lang="es-US" smtClean="0"/>
              <a:t>5/16/20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B32CAC-9DFF-5942-8C14-0833DEE03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AF87A8-6997-0843-B178-BD0D0053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D6753-7142-4E46-86D4-8BD92AC17C5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7308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audio" Target="../media/media12.m4a"/><Relationship Id="rId7" Type="http://schemas.openxmlformats.org/officeDocument/2006/relationships/image" Target="../media/image38.tiff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lDDtD8GkaU&amp;t=1153s" TargetMode="External"/><Relationship Id="rId2" Type="http://schemas.openxmlformats.org/officeDocument/2006/relationships/hyperlink" Target="http://objetos.unam.mx/biologia/diversidadSeresVivo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ikySo_ksQo" TargetMode="External"/><Relationship Id="rId4" Type="http://schemas.openxmlformats.org/officeDocument/2006/relationships/hyperlink" Target="https://www.youtube.com/watch?v=Cz3ppNNFXi8&amp;feature=emb_rel_pau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3.m4a"/><Relationship Id="rId7" Type="http://schemas.openxmlformats.org/officeDocument/2006/relationships/image" Target="../media/image8.tif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tiff"/><Relationship Id="rId11" Type="http://schemas.openxmlformats.org/officeDocument/2006/relationships/image" Target="../media/image2.png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9.m4a"/><Relationship Id="rId7" Type="http://schemas.microsoft.com/office/2007/relationships/hdphoto" Target="../media/hdphoto3.wdp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59D8E-33F2-D943-A49A-DE0C26E2D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2740" y="389432"/>
            <a:ext cx="6808470" cy="1022795"/>
          </a:xfrm>
          <a:noFill/>
        </p:spPr>
        <p:txBody>
          <a:bodyPr>
            <a:normAutofit/>
          </a:bodyPr>
          <a:lstStyle/>
          <a:p>
            <a:r>
              <a:rPr lang="es-US" sz="3200" b="1" dirty="0">
                <a:latin typeface="Arial Rounded MT Bold" panose="020F0704030504030204" pitchFamily="34" charset="77"/>
              </a:rPr>
              <a:t>UNIDAD 1</a:t>
            </a:r>
            <a:br>
              <a:rPr lang="es-US" sz="3200" b="1" dirty="0">
                <a:latin typeface="Arial Rounded MT Bold" panose="020F0704030504030204" pitchFamily="34" charset="77"/>
              </a:rPr>
            </a:br>
            <a:r>
              <a:rPr lang="es-US" sz="3200" b="1" dirty="0">
                <a:latin typeface="Arial Rounded MT Bold" panose="020F0704030504030204" pitchFamily="34" charset="77"/>
              </a:rPr>
              <a:t>EVOLUCIÓN Y BIODIVERSIDAD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55DB41-B978-A846-A549-8FB97F458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1250" y="4865190"/>
            <a:ext cx="7551420" cy="941249"/>
          </a:xfrm>
          <a:noFill/>
        </p:spPr>
        <p:txBody>
          <a:bodyPr>
            <a:noAutofit/>
          </a:bodyPr>
          <a:lstStyle/>
          <a:p>
            <a:r>
              <a:rPr lang="es-US" dirty="0">
                <a:latin typeface="Arial" panose="020B0604020202020204" pitchFamily="34" charset="0"/>
                <a:cs typeface="Arial" panose="020B0604020202020204" pitchFamily="34" charset="0"/>
              </a:rPr>
              <a:t>TEMA 1</a:t>
            </a:r>
          </a:p>
          <a:p>
            <a:r>
              <a:rPr lang="es-US" sz="3200" dirty="0">
                <a:latin typeface="Arial" panose="020B0604020202020204" pitchFamily="34" charset="0"/>
                <a:cs typeface="Arial" panose="020B0604020202020204" pitchFamily="34" charset="0"/>
              </a:rPr>
              <a:t>Clasificación de los seres vivos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5A12BF-3894-FA48-86DF-8918F9AC32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A77787-BA8E-9845-BC6C-79F9C5EB39E9}"/>
              </a:ext>
            </a:extLst>
          </p:cNvPr>
          <p:cNvSpPr txBox="1"/>
          <p:nvPr/>
        </p:nvSpPr>
        <p:spPr>
          <a:xfrm>
            <a:off x="-7620" y="1320787"/>
            <a:ext cx="2785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400" dirty="0"/>
              <a:t>Departamento:  Biología</a:t>
            </a:r>
          </a:p>
          <a:p>
            <a:pPr algn="ctr"/>
            <a:r>
              <a:rPr lang="es-US" sz="1400" dirty="0"/>
              <a:t>Nivel:1º Medios</a:t>
            </a:r>
          </a:p>
          <a:p>
            <a:pPr algn="ctr"/>
            <a:r>
              <a:rPr lang="es-US" sz="1400" b="1" dirty="0"/>
              <a:t>Profesoras</a:t>
            </a:r>
          </a:p>
          <a:p>
            <a:pPr algn="ctr"/>
            <a:r>
              <a:rPr lang="es-US" sz="1400" dirty="0"/>
              <a:t>Loreto Moya - Jeimy Burgos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4528EC-FC86-A54D-A1D2-FD6FC5196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5" y="241287"/>
            <a:ext cx="1016000" cy="107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0"/>
    </mc:Choice>
    <mc:Fallback xmlns="">
      <p:transition spd="slow" advTm="1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1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0626" y="153505"/>
            <a:ext cx="531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</a:rPr>
              <a:t>taxonomía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9658" y="906328"/>
            <a:ext cx="5083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Ernst Haeckel (1869)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Naturalista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filósofo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alemán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aptura de pantalla 2019-04-15 a la(s) 21.40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56" y="1401388"/>
            <a:ext cx="2541544" cy="2162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9658" y="1719754"/>
            <a:ext cx="68581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Clasificó a los microorganismos con rasgos “intermedios” entre animales y vegetales, en un tercer reino, al que denominó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Protista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. Supuso que en este reino se encontraba el ancestro común de plantas y animales</a:t>
            </a:r>
            <a:r>
              <a:rPr lang="es-ES_tradnl" dirty="0"/>
              <a:t>.</a:t>
            </a:r>
          </a:p>
          <a:p>
            <a:pPr algn="just"/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848" y="2954632"/>
            <a:ext cx="5070665" cy="3749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8397" y="4609074"/>
            <a:ext cx="413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Además</a:t>
            </a:r>
            <a:r>
              <a:rPr lang="en-US" sz="2400" dirty="0"/>
              <a:t> </a:t>
            </a:r>
            <a:r>
              <a:rPr lang="en-US" sz="2400" dirty="0" err="1"/>
              <a:t>propuso</a:t>
            </a:r>
            <a:r>
              <a:rPr lang="en-US" sz="2400" dirty="0"/>
              <a:t> un </a:t>
            </a:r>
            <a:r>
              <a:rPr lang="en-US" sz="2400" dirty="0" err="1"/>
              <a:t>nuevo</a:t>
            </a:r>
            <a:r>
              <a:rPr lang="en-US" sz="2400" dirty="0"/>
              <a:t> taxa </a:t>
            </a:r>
            <a:r>
              <a:rPr lang="en-US" sz="2400" dirty="0" err="1"/>
              <a:t>denominado</a:t>
            </a:r>
            <a:r>
              <a:rPr lang="en-US" sz="2400" dirty="0"/>
              <a:t> </a:t>
            </a:r>
            <a:r>
              <a:rPr lang="en-US" sz="2400" b="1" dirty="0" err="1"/>
              <a:t>philum</a:t>
            </a:r>
            <a:r>
              <a:rPr lang="en-US" sz="2400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DDC17E-CD3A-ED42-A1A4-9E85BE721DD9}"/>
              </a:ext>
            </a:extLst>
          </p:cNvPr>
          <p:cNvSpPr txBox="1"/>
          <p:nvPr/>
        </p:nvSpPr>
        <p:spPr>
          <a:xfrm>
            <a:off x="1546424" y="3106174"/>
            <a:ext cx="13648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dirty="0"/>
              <a:t> </a:t>
            </a:r>
            <a:r>
              <a:rPr lang="es-US" b="1" dirty="0"/>
              <a:t>3. Reinos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EE66D2-8AE3-1448-B993-7D4A9FD1F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26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9"/>
    </mc:Choice>
    <mc:Fallback xmlns="">
      <p:transition spd="slow" advTm="2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610868" y="2012617"/>
            <a:ext cx="5950460" cy="126847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Propuso separar a las bacterias de los protistas y agruparlas en un cuarto Reino el </a:t>
            </a:r>
            <a:r>
              <a:rPr lang="es-CL" sz="2200" b="1" dirty="0">
                <a:latin typeface="Arial" panose="020B0604020202020204" pitchFamily="34" charset="0"/>
                <a:cs typeface="Arial" panose="020B0604020202020204" pitchFamily="34" charset="0"/>
              </a:rPr>
              <a:t>Monera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: Agrupa a los organismos unicelulares que no presentan núcleo ni organelos.</a:t>
            </a:r>
          </a:p>
          <a:p>
            <a:pPr algn="just"/>
            <a:endParaRPr lang="es-CL" dirty="0"/>
          </a:p>
        </p:txBody>
      </p:sp>
      <p:pic>
        <p:nvPicPr>
          <p:cNvPr id="5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24" y="3505939"/>
            <a:ext cx="4113644" cy="3398227"/>
          </a:xfrm>
        </p:spPr>
      </p:pic>
      <p:sp>
        <p:nvSpPr>
          <p:cNvPr id="7" name="6 CuadroTexto"/>
          <p:cNvSpPr txBox="1"/>
          <p:nvPr/>
        </p:nvSpPr>
        <p:spPr>
          <a:xfrm>
            <a:off x="1610868" y="1096762"/>
            <a:ext cx="3960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Herbert Copeland, 1956. Biólogo estadounidense.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1522" t="1968" r="2651" b="16136"/>
          <a:stretch/>
        </p:blipFill>
        <p:spPr>
          <a:xfrm>
            <a:off x="7680960" y="3809999"/>
            <a:ext cx="2997200" cy="2418081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71128E8-3E02-AD4B-81C1-67D42A99570C}"/>
              </a:ext>
            </a:extLst>
          </p:cNvPr>
          <p:cNvSpPr txBox="1"/>
          <p:nvPr/>
        </p:nvSpPr>
        <p:spPr>
          <a:xfrm>
            <a:off x="2694432" y="153505"/>
            <a:ext cx="561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</a:rPr>
              <a:t>taxonomía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B99CC9-3A12-AC4C-98A7-391A6A269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746" y="417783"/>
            <a:ext cx="2155967" cy="21659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3798340-A9D4-7B4E-9354-6FA33AF166C2}"/>
              </a:ext>
            </a:extLst>
          </p:cNvPr>
          <p:cNvSpPr/>
          <p:nvPr/>
        </p:nvSpPr>
        <p:spPr>
          <a:xfrm>
            <a:off x="7561328" y="3090190"/>
            <a:ext cx="29216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Ej: bacterias y cianobacterias</a:t>
            </a:r>
          </a:p>
          <a:p>
            <a:pPr algn="just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(algas verde- azules) (40 </a:t>
            </a:r>
            <a:r>
              <a:rPr lang="es-CL" dirty="0"/>
              <a:t>µm)</a:t>
            </a: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C7C56EB3-2371-1C48-B794-079D5C2B22EC}"/>
              </a:ext>
            </a:extLst>
          </p:cNvPr>
          <p:cNvSpPr/>
          <p:nvPr/>
        </p:nvSpPr>
        <p:spPr>
          <a:xfrm>
            <a:off x="5998464" y="1255777"/>
            <a:ext cx="1377696" cy="577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C0C74-6F10-0C42-B46D-87E39A5AE458}"/>
              </a:ext>
            </a:extLst>
          </p:cNvPr>
          <p:cNvSpPr txBox="1"/>
          <p:nvPr/>
        </p:nvSpPr>
        <p:spPr>
          <a:xfrm>
            <a:off x="1709052" y="3275107"/>
            <a:ext cx="12571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sz="2400" dirty="0"/>
              <a:t>4 Reinos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3598D2D-0A33-0446-9ECD-7F31343C4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9"/>
    </mc:Choice>
    <mc:Fallback xmlns="">
      <p:transition spd="slow" advTm="1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7AAFD7FD-413B-5F4E-B0D5-BCFE4E9E7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515" y="3860724"/>
            <a:ext cx="3196869" cy="2702115"/>
          </a:xfrm>
          <a:prstGeom prst="rect">
            <a:avLst/>
          </a:prstGeom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4539078" y="1159593"/>
            <a:ext cx="6562541" cy="3011753"/>
          </a:xfrm>
        </p:spPr>
        <p:txBody>
          <a:bodyPr>
            <a:noAutofit/>
          </a:bodyPr>
          <a:lstStyle/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Planteó un esquema de clasificación con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cinco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reinos. Considerando: tipo celular, nivel de organización, nutrición y reproducción.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Investigación ecostistemas forestares, lo llevo a concluir: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Las plantas son productores fotosintéticos.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Los hongos son degradadores no fotosintéticos.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Los hongos (fungi) se separan del reino vegetal (plantae).</a:t>
            </a:r>
          </a:p>
          <a:p>
            <a:pPr algn="just"/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3651573" y="1412776"/>
            <a:ext cx="720080" cy="115212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4727499" y="701987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Robert Whittaker (1969)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785660" y="4301611"/>
            <a:ext cx="2620680" cy="226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9051" r="4590"/>
          <a:stretch/>
        </p:blipFill>
        <p:spPr>
          <a:xfrm>
            <a:off x="8220616" y="4292690"/>
            <a:ext cx="2620680" cy="2275962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310D0D87-1779-D04D-B2D5-63A2ED524E3E}"/>
              </a:ext>
            </a:extLst>
          </p:cNvPr>
          <p:cNvSpPr txBox="1"/>
          <p:nvPr/>
        </p:nvSpPr>
        <p:spPr>
          <a:xfrm>
            <a:off x="3621914" y="121270"/>
            <a:ext cx="523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taxonomía</a:t>
            </a:r>
            <a:endParaRPr lang="en-US" sz="32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B8F0CE-20BE-524F-A972-9FA373D1AA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776"/>
          <a:stretch/>
        </p:blipFill>
        <p:spPr>
          <a:xfrm>
            <a:off x="818817" y="479268"/>
            <a:ext cx="1770134" cy="21491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7B5A67-35A4-024B-A713-FEA76AF77D60}"/>
              </a:ext>
            </a:extLst>
          </p:cNvPr>
          <p:cNvSpPr txBox="1"/>
          <p:nvPr/>
        </p:nvSpPr>
        <p:spPr>
          <a:xfrm>
            <a:off x="2645463" y="3198167"/>
            <a:ext cx="13259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sz="2400" dirty="0"/>
              <a:t>5 Reinos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AC2500C-3B7D-5A43-8632-5447D925E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305750"/>
      </p:ext>
    </p:extLst>
  </p:cSld>
  <p:clrMapOvr>
    <a:masterClrMapping/>
  </p:clrMapOvr>
  <p:transition spd="slow" advTm="146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5405" y="153505"/>
            <a:ext cx="51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  <a:cs typeface="Arial" panose="020B0604020202020204" pitchFamily="34" charset="0"/>
              </a:rPr>
              <a:t>taxonomía</a:t>
            </a:r>
            <a:endParaRPr lang="en-US" sz="3200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0718" y="1743684"/>
            <a:ext cx="60465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Comparó el ARN y otras moléculas de procariontes y concluyó que el reino monera incluía dos clases muy diferentes de organismos: </a:t>
            </a: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Eubacterias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arqueobacterias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0718" y="847165"/>
            <a:ext cx="593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Rounded MT Bold" panose="020F0704030504030204" pitchFamily="34" charset="77"/>
              </a:rPr>
              <a:t>Carl </a:t>
            </a:r>
            <a:r>
              <a:rPr lang="en-US" sz="2400" b="1" dirty="0" err="1">
                <a:latin typeface="Arial Rounded MT Bold" panose="020F0704030504030204" pitchFamily="34" charset="77"/>
              </a:rPr>
              <a:t>Woese</a:t>
            </a:r>
            <a:r>
              <a:rPr lang="en-US" sz="2400" b="1" dirty="0">
                <a:latin typeface="Arial Rounded MT Bold" panose="020F0704030504030204" pitchFamily="34" charset="77"/>
              </a:rPr>
              <a:t>  (1977)</a:t>
            </a:r>
          </a:p>
          <a:p>
            <a:r>
              <a:rPr lang="en-US" sz="2400" b="1" dirty="0" err="1">
                <a:latin typeface="Arial Rounded MT Bold" panose="020F0704030504030204" pitchFamily="34" charset="77"/>
              </a:rPr>
              <a:t>Microbiólogo</a:t>
            </a:r>
            <a:r>
              <a:rPr lang="en-US" sz="2400" b="1" dirty="0">
                <a:latin typeface="Arial Rounded MT Bold" panose="020F0704030504030204" pitchFamily="34" charset="77"/>
              </a:rPr>
              <a:t> </a:t>
            </a:r>
            <a:r>
              <a:rPr lang="en-US" sz="2400" b="1" dirty="0" err="1">
                <a:latin typeface="Arial Rounded MT Bold" panose="020F0704030504030204" pitchFamily="34" charset="77"/>
              </a:rPr>
              <a:t>estadounidense</a:t>
            </a:r>
            <a:r>
              <a:rPr lang="en-US" sz="2400" b="1" dirty="0">
                <a:latin typeface="Arial Rounded MT Bold" panose="020F0704030504030204" pitchFamily="34" charset="77"/>
              </a:rPr>
              <a:t>.</a:t>
            </a:r>
          </a:p>
        </p:txBody>
      </p:sp>
      <p:pic>
        <p:nvPicPr>
          <p:cNvPr id="6" name="Picture 5" descr="Captura de pantalla 2019-04-15 a la(s) 22.03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29" y="879884"/>
            <a:ext cx="2482571" cy="23182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F649EE-03CD-5A43-8229-A0DA7107B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713" y="2772011"/>
            <a:ext cx="4250453" cy="393230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A8DE53A-27E4-B947-BA13-987DE2F0FEB4}"/>
              </a:ext>
            </a:extLst>
          </p:cNvPr>
          <p:cNvSpPr txBox="1"/>
          <p:nvPr/>
        </p:nvSpPr>
        <p:spPr>
          <a:xfrm>
            <a:off x="1811893" y="3198167"/>
            <a:ext cx="13235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sz="2400" b="1" dirty="0"/>
              <a:t>6 Reinos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8E309F-B86F-4946-B39D-A056B1053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1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7"/>
    </mc:Choice>
    <mc:Fallback xmlns="">
      <p:transition spd="slow" advTm="2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7709" y="510335"/>
            <a:ext cx="4688541" cy="409536"/>
          </a:xfrm>
        </p:spPr>
        <p:txBody>
          <a:bodyPr>
            <a:normAutofit fontScale="90000"/>
          </a:bodyPr>
          <a:lstStyle/>
          <a:p>
            <a:r>
              <a:rPr lang="es-CL" sz="3200" dirty="0">
                <a:latin typeface="Arial Rounded MT Bold" panose="020F0704030504030204" pitchFamily="34" charset="77"/>
              </a:rPr>
              <a:t>Surgen los Dominios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80018" y="4666786"/>
            <a:ext cx="8219256" cy="836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Carl Woese (1990) propone la creación de un nivel taxonómico superior al reino, llamado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DOMINIO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 bwMode="auto">
          <a:xfrm>
            <a:off x="583146" y="1240378"/>
            <a:ext cx="5185972" cy="30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DCB12F-2EBD-D944-B7A4-24CB84964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244" y="1240378"/>
            <a:ext cx="4855494" cy="301244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99D416-F957-7E4D-94A0-82AA7923A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7"/>
    </mc:Choice>
    <mc:Fallback xmlns="">
      <p:transition spd="slow" advTm="1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41463" y="1484314"/>
            <a:ext cx="9246126" cy="3511432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191BDA3-E82E-AC4C-A9BC-B64626C19E63}"/>
              </a:ext>
            </a:extLst>
          </p:cNvPr>
          <p:cNvSpPr txBox="1"/>
          <p:nvPr/>
        </p:nvSpPr>
        <p:spPr>
          <a:xfrm>
            <a:off x="1541463" y="570155"/>
            <a:ext cx="236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3200" dirty="0">
                <a:latin typeface="Arial Rounded MT Bold" panose="020F0704030504030204" pitchFamily="34" charset="77"/>
              </a:rPr>
              <a:t>Resumen: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AE9CDE-2EE9-7C46-AFAA-EF5DA3A8B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7"/>
    </mc:Choice>
    <mc:Fallback xmlns="">
      <p:transition spd="slow" advTm="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BD4A4-B75F-D74B-B79C-B2C63DB8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30268" cy="1325563"/>
          </a:xfrm>
        </p:spPr>
        <p:txBody>
          <a:bodyPr>
            <a:normAutofit/>
          </a:bodyPr>
          <a:lstStyle/>
          <a:p>
            <a:r>
              <a:rPr lang="es-US" sz="3200" b="1" dirty="0">
                <a:latin typeface="Arial Rounded MT Bold" panose="020F0704030504030204" pitchFamily="34" charset="77"/>
              </a:rPr>
              <a:t>Árbol filogenético de los seres vivos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3ADB464-1A87-DD44-BB97-0AF40A97A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1932" y="1427356"/>
            <a:ext cx="6398165" cy="4830439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9C2018-548C-C442-BD59-F1E8158B2F41}"/>
              </a:ext>
            </a:extLst>
          </p:cNvPr>
          <p:cNvSpPr txBox="1"/>
          <p:nvPr/>
        </p:nvSpPr>
        <p:spPr>
          <a:xfrm>
            <a:off x="8140391" y="1427356"/>
            <a:ext cx="308640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sz="2000" dirty="0">
                <a:latin typeface="Arial" panose="020B0604020202020204" pitchFamily="34" charset="0"/>
                <a:cs typeface="Arial" panose="020B0604020202020204" pitchFamily="34" charset="0"/>
              </a:rPr>
              <a:t>Diagrama que representa las relaciones evolutivas entre los organismos.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804BEA-BB95-0246-B34A-74C30BDC4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2"/>
    </mc:Choice>
    <mc:Fallback xmlns="">
      <p:transition spd="slow" advTm="1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28D41-2FD4-1C41-9999-3A3E329B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81718" cy="1325563"/>
          </a:xfrm>
        </p:spPr>
        <p:txBody>
          <a:bodyPr>
            <a:normAutofit/>
          </a:bodyPr>
          <a:lstStyle/>
          <a:p>
            <a:r>
              <a:rPr lang="es-US" sz="3200" dirty="0">
                <a:latin typeface="Arial Rounded MT Bold" panose="020F0704030504030204" pitchFamily="34" charset="77"/>
              </a:rPr>
              <a:t>Árbol filogenético</a:t>
            </a:r>
            <a:br>
              <a:rPr lang="es-US" sz="3200" dirty="0">
                <a:latin typeface="Arial Rounded MT Bold" panose="020F0704030504030204" pitchFamily="34" charset="77"/>
              </a:rPr>
            </a:br>
            <a:r>
              <a:rPr lang="es-US" sz="3200" dirty="0">
                <a:latin typeface="Arial Rounded MT Bold" panose="020F0704030504030204" pitchFamily="34" charset="77"/>
              </a:rPr>
              <a:t> zorzal común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C06025-F775-4046-B264-543CC432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73283" y="1006809"/>
            <a:ext cx="6910256" cy="5363322"/>
          </a:xfrm>
        </p:spPr>
      </p:pic>
      <p:sp>
        <p:nvSpPr>
          <p:cNvPr id="10" name="Pentágono 9">
            <a:extLst>
              <a:ext uri="{FF2B5EF4-FFF2-40B4-BE49-F238E27FC236}">
                <a16:creationId xmlns:a16="http://schemas.microsoft.com/office/drawing/2014/main" id="{F5B756C8-58EF-7149-96CA-270D0280AD36}"/>
              </a:ext>
            </a:extLst>
          </p:cNvPr>
          <p:cNvSpPr/>
          <p:nvPr/>
        </p:nvSpPr>
        <p:spPr>
          <a:xfrm>
            <a:off x="5626228" y="4907742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2</a:t>
            </a:r>
            <a:endParaRPr lang="es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3627B2-66A9-A543-90DA-D3F4FA103DC5}"/>
              </a:ext>
            </a:extLst>
          </p:cNvPr>
          <p:cNvSpPr txBox="1"/>
          <p:nvPr/>
        </p:nvSpPr>
        <p:spPr>
          <a:xfrm>
            <a:off x="1237785" y="3114995"/>
            <a:ext cx="188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2. Pulmones</a:t>
            </a:r>
          </a:p>
        </p:txBody>
      </p:sp>
      <p:sp>
        <p:nvSpPr>
          <p:cNvPr id="12" name="Pentágono 11">
            <a:extLst>
              <a:ext uri="{FF2B5EF4-FFF2-40B4-BE49-F238E27FC236}">
                <a16:creationId xmlns:a16="http://schemas.microsoft.com/office/drawing/2014/main" id="{C9E36E22-1852-604E-9D2C-0AEA32708DF6}"/>
              </a:ext>
            </a:extLst>
          </p:cNvPr>
          <p:cNvSpPr/>
          <p:nvPr/>
        </p:nvSpPr>
        <p:spPr>
          <a:xfrm>
            <a:off x="6395662" y="4474070"/>
            <a:ext cx="769434" cy="198253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3</a:t>
            </a:r>
            <a:endParaRPr lang="es-US" dirty="0"/>
          </a:p>
        </p:txBody>
      </p:sp>
      <p:sp>
        <p:nvSpPr>
          <p:cNvPr id="13" name="Pentágono 12">
            <a:extLst>
              <a:ext uri="{FF2B5EF4-FFF2-40B4-BE49-F238E27FC236}">
                <a16:creationId xmlns:a16="http://schemas.microsoft.com/office/drawing/2014/main" id="{34959668-6290-FD40-8509-7B1E8AB86304}"/>
              </a:ext>
            </a:extLst>
          </p:cNvPr>
          <p:cNvSpPr/>
          <p:nvPr/>
        </p:nvSpPr>
        <p:spPr>
          <a:xfrm>
            <a:off x="7165096" y="4002348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4</a:t>
            </a:r>
            <a:endParaRPr lang="es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1B85FC2-4A25-E24D-9137-27C62E36139C}"/>
              </a:ext>
            </a:extLst>
          </p:cNvPr>
          <p:cNvSpPr txBox="1"/>
          <p:nvPr/>
        </p:nvSpPr>
        <p:spPr>
          <a:xfrm>
            <a:off x="1223654" y="3477174"/>
            <a:ext cx="20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3. Esqueleto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98F740F-5153-A440-AFBE-55603337ED03}"/>
              </a:ext>
            </a:extLst>
          </p:cNvPr>
          <p:cNvSpPr txBox="1"/>
          <p:nvPr/>
        </p:nvSpPr>
        <p:spPr>
          <a:xfrm>
            <a:off x="1154587" y="3825710"/>
            <a:ext cx="159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 4. Alas y pico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595A7C-F1BE-3246-935E-A23BBABFFFDC}"/>
              </a:ext>
            </a:extLst>
          </p:cNvPr>
          <p:cNvSpPr txBox="1"/>
          <p:nvPr/>
        </p:nvSpPr>
        <p:spPr>
          <a:xfrm>
            <a:off x="1210836" y="4195042"/>
            <a:ext cx="191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5. Aves Cantoras</a:t>
            </a:r>
          </a:p>
        </p:txBody>
      </p:sp>
      <p:sp>
        <p:nvSpPr>
          <p:cNvPr id="18" name="Pentágono 17">
            <a:extLst>
              <a:ext uri="{FF2B5EF4-FFF2-40B4-BE49-F238E27FC236}">
                <a16:creationId xmlns:a16="http://schemas.microsoft.com/office/drawing/2014/main" id="{DB7DF2F9-E5BF-BD42-AD96-5FBB92EF104A}"/>
              </a:ext>
            </a:extLst>
          </p:cNvPr>
          <p:cNvSpPr/>
          <p:nvPr/>
        </p:nvSpPr>
        <p:spPr>
          <a:xfrm>
            <a:off x="7850130" y="3709045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5</a:t>
            </a:r>
            <a:endParaRPr lang="es-US" dirty="0"/>
          </a:p>
        </p:txBody>
      </p:sp>
      <p:sp>
        <p:nvSpPr>
          <p:cNvPr id="19" name="Pentágono 18">
            <a:extLst>
              <a:ext uri="{FF2B5EF4-FFF2-40B4-BE49-F238E27FC236}">
                <a16:creationId xmlns:a16="http://schemas.microsoft.com/office/drawing/2014/main" id="{96477CFB-5775-6348-9E63-C62721546345}"/>
              </a:ext>
            </a:extLst>
          </p:cNvPr>
          <p:cNvSpPr/>
          <p:nvPr/>
        </p:nvSpPr>
        <p:spPr>
          <a:xfrm>
            <a:off x="8411586" y="3288445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6</a:t>
            </a:r>
            <a:endParaRPr lang="es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A0E9770-209D-0E40-ABB7-0363AEEF9AD7}"/>
              </a:ext>
            </a:extLst>
          </p:cNvPr>
          <p:cNvSpPr txBox="1"/>
          <p:nvPr/>
        </p:nvSpPr>
        <p:spPr>
          <a:xfrm>
            <a:off x="1217362" y="5006142"/>
            <a:ext cx="197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7. Color Plumaje</a:t>
            </a:r>
          </a:p>
        </p:txBody>
      </p:sp>
      <p:sp>
        <p:nvSpPr>
          <p:cNvPr id="22" name="Pentágono 21">
            <a:extLst>
              <a:ext uri="{FF2B5EF4-FFF2-40B4-BE49-F238E27FC236}">
                <a16:creationId xmlns:a16="http://schemas.microsoft.com/office/drawing/2014/main" id="{794E9D37-AB2B-774C-AE51-5525C8649B2A}"/>
              </a:ext>
            </a:extLst>
          </p:cNvPr>
          <p:cNvSpPr/>
          <p:nvPr/>
        </p:nvSpPr>
        <p:spPr>
          <a:xfrm>
            <a:off x="9064480" y="2801807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7</a:t>
            </a:r>
            <a:endParaRPr lang="es-U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4DE6C5F-0BF1-C54D-862A-4EDD920C146A}"/>
              </a:ext>
            </a:extLst>
          </p:cNvPr>
          <p:cNvSpPr txBox="1"/>
          <p:nvPr/>
        </p:nvSpPr>
        <p:spPr>
          <a:xfrm>
            <a:off x="1217362" y="4600592"/>
            <a:ext cx="20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6. Tamaño Mediano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84B186-B140-814D-9BC5-34DB785C4515}"/>
              </a:ext>
            </a:extLst>
          </p:cNvPr>
          <p:cNvSpPr txBox="1"/>
          <p:nvPr/>
        </p:nvSpPr>
        <p:spPr>
          <a:xfrm>
            <a:off x="838200" y="1851102"/>
            <a:ext cx="24980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dirty="0"/>
              <a:t>Características y relaciones de parentezco</a:t>
            </a:r>
          </a:p>
        </p:txBody>
      </p:sp>
      <p:sp>
        <p:nvSpPr>
          <p:cNvPr id="6" name="Flecha izquierda y arriba 5">
            <a:extLst>
              <a:ext uri="{FF2B5EF4-FFF2-40B4-BE49-F238E27FC236}">
                <a16:creationId xmlns:a16="http://schemas.microsoft.com/office/drawing/2014/main" id="{F3E5EC69-D95B-704D-A06F-5A9E137C527B}"/>
              </a:ext>
            </a:extLst>
          </p:cNvPr>
          <p:cNvSpPr/>
          <p:nvPr/>
        </p:nvSpPr>
        <p:spPr>
          <a:xfrm>
            <a:off x="3391584" y="5065665"/>
            <a:ext cx="2234644" cy="123477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20" name="Pentágono 19">
            <a:extLst>
              <a:ext uri="{FF2B5EF4-FFF2-40B4-BE49-F238E27FC236}">
                <a16:creationId xmlns:a16="http://schemas.microsoft.com/office/drawing/2014/main" id="{73D2E41D-98F6-EE45-9DD6-F5D5D01CFACF}"/>
              </a:ext>
            </a:extLst>
          </p:cNvPr>
          <p:cNvSpPr/>
          <p:nvPr/>
        </p:nvSpPr>
        <p:spPr>
          <a:xfrm>
            <a:off x="1644038" y="5740107"/>
            <a:ext cx="1663937" cy="39807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CLADOS</a:t>
            </a:r>
            <a:endParaRPr lang="es-US" dirty="0"/>
          </a:p>
        </p:txBody>
      </p:sp>
      <p:sp>
        <p:nvSpPr>
          <p:cNvPr id="24" name="Pentágono 23">
            <a:extLst>
              <a:ext uri="{FF2B5EF4-FFF2-40B4-BE49-F238E27FC236}">
                <a16:creationId xmlns:a16="http://schemas.microsoft.com/office/drawing/2014/main" id="{FC61F886-0C1D-4441-A413-5F2F7E9E5F2D}"/>
              </a:ext>
            </a:extLst>
          </p:cNvPr>
          <p:cNvSpPr/>
          <p:nvPr/>
        </p:nvSpPr>
        <p:spPr>
          <a:xfrm>
            <a:off x="6720562" y="5007820"/>
            <a:ext cx="769434" cy="178419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dirty="0">
                <a:solidFill>
                  <a:schemeClr val="tx1"/>
                </a:solidFill>
              </a:rPr>
              <a:t>1</a:t>
            </a:r>
            <a:endParaRPr lang="es-U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7352EC2-2E62-F74D-A7CB-30F84ECEF625}"/>
              </a:ext>
            </a:extLst>
          </p:cNvPr>
          <p:cNvSpPr txBox="1"/>
          <p:nvPr/>
        </p:nvSpPr>
        <p:spPr>
          <a:xfrm>
            <a:off x="1237785" y="2723019"/>
            <a:ext cx="207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1. Tipo celular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09CC24-83BA-2843-8D53-35E579E62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90"/>
    </mc:Choice>
    <mc:Fallback xmlns="">
      <p:transition spd="slow" advTm="8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9807F-F246-6545-98A8-A3E1D951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sz="3600" dirty="0">
                <a:latin typeface="Arial Rounded MT Bold" panose="020F0704030504030204" pitchFamily="34" charset="77"/>
                <a:cs typeface="Arial" panose="020B0604020202020204" pitchFamily="34" charset="0"/>
              </a:rPr>
              <a:t>¿Qué es una especie?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EE735C-9F65-4449-9759-9F667CD77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1837"/>
            <a:ext cx="3859194" cy="3114634"/>
          </a:xfrm>
        </p:spPr>
        <p:txBody>
          <a:bodyPr>
            <a:normAutofit/>
          </a:bodyPr>
          <a:lstStyle/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 un conjunto de organismos  capaces de reproducirse entre sitienen ente sí y dejar descendencia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fértil.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La categoría de especie puede dividirse en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subespecies.</a:t>
            </a:r>
            <a:endParaRPr lang="es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F99B67-2159-8F49-9CA0-9CEB82DEB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94" y="1591837"/>
            <a:ext cx="5939007" cy="44542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4034F2-1E90-EC48-A7F4-C8947D0E368E}"/>
              </a:ext>
            </a:extLst>
          </p:cNvPr>
          <p:cNvSpPr txBox="1"/>
          <p:nvPr/>
        </p:nvSpPr>
        <p:spPr>
          <a:xfrm>
            <a:off x="7939669" y="3148536"/>
            <a:ext cx="170613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Canis Lupus Lupus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D2877E-E7C5-F342-B25E-39B26F6A7E90}"/>
              </a:ext>
            </a:extLst>
          </p:cNvPr>
          <p:cNvSpPr txBox="1"/>
          <p:nvPr/>
        </p:nvSpPr>
        <p:spPr>
          <a:xfrm>
            <a:off x="5910150" y="3148536"/>
            <a:ext cx="1949602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Canis Lupus familiaris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09A1BD2-67BE-9743-8EC5-DAA95379E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3082C-1371-0E44-856B-DF950370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sz="3200" dirty="0">
                <a:latin typeface="Arial Rounded MT Bold" panose="020F0704030504030204" pitchFamily="34" charset="77"/>
              </a:rPr>
              <a:t>Links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0E3E5F-4AD3-604B-A62B-7EF8B899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US" sz="2400" dirty="0">
                <a:hlinkClick r:id="rId2"/>
              </a:rPr>
              <a:t>http://objetos.unam.mx/biologia/diversidadSeresVivos/index.html</a:t>
            </a:r>
            <a:endParaRPr lang="es-US" sz="2400" dirty="0"/>
          </a:p>
          <a:p>
            <a:endParaRPr lang="es-US" sz="2400" dirty="0"/>
          </a:p>
          <a:p>
            <a:r>
              <a:rPr lang="es-US" sz="2400" dirty="0">
                <a:hlinkClick r:id="rId3"/>
              </a:rPr>
              <a:t>https://www.youtube.com/watch?v=klDDtD8GkaU&amp;t=1153s</a:t>
            </a:r>
            <a:endParaRPr lang="es-US" sz="2400" dirty="0"/>
          </a:p>
          <a:p>
            <a:r>
              <a:rPr lang="es-US" sz="2400" dirty="0">
                <a:hlinkClick r:id="rId4"/>
              </a:rPr>
              <a:t>https://www.youtube.com/watch?v=Cz3ppNNFXi8&amp;feature=emb_rel_pause</a:t>
            </a:r>
            <a:endParaRPr lang="es-US" sz="2400" dirty="0"/>
          </a:p>
          <a:p>
            <a:r>
              <a:rPr lang="es-US" sz="2400">
                <a:hlinkClick r:id="rId5"/>
              </a:rPr>
              <a:t>https://www.youtube.com/watch?v=sikySo_ksQo</a:t>
            </a:r>
            <a:endParaRPr lang="es-US" sz="2400" dirty="0"/>
          </a:p>
        </p:txBody>
      </p:sp>
    </p:spTree>
    <p:extLst>
      <p:ext uri="{BB962C8B-B14F-4D97-AF65-F5344CB8AC3E}">
        <p14:creationId xmlns:p14="http://schemas.microsoft.com/office/powerpoint/2010/main" val="248772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AAA020-3A8F-7C4D-BFB2-A3DD3304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888" y="2717970"/>
            <a:ext cx="4592080" cy="38063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689038-15B4-E140-BE00-3369FEA8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3" y="406207"/>
            <a:ext cx="5271247" cy="809364"/>
          </a:xfrm>
        </p:spPr>
        <p:txBody>
          <a:bodyPr>
            <a:normAutofit/>
          </a:bodyPr>
          <a:lstStyle/>
          <a:p>
            <a:r>
              <a:rPr lang="es-US" sz="3200" dirty="0">
                <a:latin typeface="Arial Rounded MT Bold" panose="020F0704030504030204" pitchFamily="34" charset="77"/>
              </a:rPr>
              <a:t>¿Qué es Biodiversidad?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3CBAB-7B87-C247-8442-B817BE6C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225272"/>
            <a:ext cx="7505700" cy="8283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US" sz="2200" dirty="0">
                <a:latin typeface="Arial" panose="020B0604020202020204" pitchFamily="34" charset="0"/>
                <a:cs typeface="Arial" panose="020B0604020202020204" pitchFamily="34" charset="0"/>
              </a:rPr>
              <a:t>Es la gran variedad de seres vivos, que forman parte de todos los ecosistemas terrestres y acuáticos en nuestro planeta.</a:t>
            </a:r>
          </a:p>
          <a:p>
            <a:pPr marL="0" indent="0">
              <a:buNone/>
            </a:pPr>
            <a:endParaRPr lang="es-US" dirty="0"/>
          </a:p>
        </p:txBody>
      </p:sp>
      <p:pic>
        <p:nvPicPr>
          <p:cNvPr id="1025" name="Picture 1" descr="page3image11907680">
            <a:extLst>
              <a:ext uri="{FF2B5EF4-FFF2-40B4-BE49-F238E27FC236}">
                <a16:creationId xmlns:a16="http://schemas.microsoft.com/office/drawing/2014/main" id="{6E56B177-CB3D-764D-8D96-1AB4F899B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901" y="406208"/>
            <a:ext cx="2351765" cy="19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930932A-A574-F447-B9C8-F62399F8CDAF}"/>
              </a:ext>
            </a:extLst>
          </p:cNvPr>
          <p:cNvSpPr txBox="1">
            <a:spLocks/>
          </p:cNvSpPr>
          <p:nvPr/>
        </p:nvSpPr>
        <p:spPr>
          <a:xfrm>
            <a:off x="1130778" y="1970772"/>
            <a:ext cx="4054998" cy="49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US" dirty="0"/>
              <a:t>Categorías:</a:t>
            </a:r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BC51DB90-6207-5449-8901-92EE96116050}"/>
              </a:ext>
            </a:extLst>
          </p:cNvPr>
          <p:cNvSpPr/>
          <p:nvPr/>
        </p:nvSpPr>
        <p:spPr>
          <a:xfrm>
            <a:off x="5602278" y="2038941"/>
            <a:ext cx="1316019" cy="25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3DC059-9E43-1C45-925B-BCDAEBB7462E}"/>
              </a:ext>
            </a:extLst>
          </p:cNvPr>
          <p:cNvSpPr txBox="1"/>
          <p:nvPr/>
        </p:nvSpPr>
        <p:spPr>
          <a:xfrm>
            <a:off x="6260285" y="2721689"/>
            <a:ext cx="491701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b="1" dirty="0"/>
              <a:t>Diversidad de ecosistemas</a:t>
            </a:r>
          </a:p>
          <a:p>
            <a:r>
              <a:rPr lang="es-US" dirty="0"/>
              <a:t>Es la variedad de sistemas biológicos  presentes en un área geográfica.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31B7F4-17B8-B14C-AF17-CB55BC55910C}"/>
              </a:ext>
            </a:extLst>
          </p:cNvPr>
          <p:cNvSpPr txBox="1"/>
          <p:nvPr/>
        </p:nvSpPr>
        <p:spPr>
          <a:xfrm>
            <a:off x="6260286" y="3882308"/>
            <a:ext cx="491700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b="1" dirty="0"/>
              <a:t>Diversidad especies</a:t>
            </a:r>
          </a:p>
          <a:p>
            <a:r>
              <a:rPr lang="es-US" dirty="0"/>
              <a:t>Es la cantidad de especies que habitan en una región determinada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EBE0C3-8A0A-0043-A5BF-3F4146C5D2D6}"/>
              </a:ext>
            </a:extLst>
          </p:cNvPr>
          <p:cNvSpPr txBox="1"/>
          <p:nvPr/>
        </p:nvSpPr>
        <p:spPr>
          <a:xfrm>
            <a:off x="6260287" y="5042633"/>
            <a:ext cx="491700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US" b="1" dirty="0"/>
              <a:t>Diversidad genética</a:t>
            </a:r>
          </a:p>
          <a:p>
            <a:r>
              <a:rPr lang="es-US" dirty="0"/>
              <a:t>Corresponde a la variabilidad genética presente de una especie. Ej: Diferencias en el tipo de genes y alelos entre las poblaciones que ocupan distintas áreas geográficas.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DC723B-154A-8D47-9E88-0A83ED5A3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7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4"/>
    </mc:Choice>
    <mc:Fallback xmlns="">
      <p:transition spd="slow" advTm="2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  <p:bldP spid="5" grpId="0" animBg="1"/>
      <p:bldP spid="16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978946" y="274638"/>
            <a:ext cx="9068696" cy="922114"/>
          </a:xfrm>
        </p:spPr>
        <p:txBody>
          <a:bodyPr>
            <a:normAutofit/>
          </a:bodyPr>
          <a:lstStyle/>
          <a:p>
            <a:r>
              <a:rPr lang="es-CL" sz="3200" b="1" dirty="0">
                <a:latin typeface="Arial Rounded MT Bold" panose="020F0704030504030204" pitchFamily="34" charset="77"/>
              </a:rPr>
              <a:t>¿Observemos?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F801A9-27D5-9642-84F9-2EBE206B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490" y="1427436"/>
            <a:ext cx="1822550" cy="14178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6FFEB6A-BDA9-0C46-9415-62CEE69A4E27}"/>
              </a:ext>
            </a:extLst>
          </p:cNvPr>
          <p:cNvSpPr txBox="1"/>
          <p:nvPr/>
        </p:nvSpPr>
        <p:spPr>
          <a:xfrm>
            <a:off x="1437017" y="3131835"/>
            <a:ext cx="175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Alga unicelular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38DCE0-9369-2043-B055-F3FFA87A3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458" y="1440456"/>
            <a:ext cx="2375209" cy="1403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BFD0FD-8D94-1D4A-BFBF-8FFFB9891634}"/>
              </a:ext>
            </a:extLst>
          </p:cNvPr>
          <p:cNvSpPr txBox="1"/>
          <p:nvPr/>
        </p:nvSpPr>
        <p:spPr>
          <a:xfrm>
            <a:off x="8458827" y="3131835"/>
            <a:ext cx="115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Protozoo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A5B401-34DC-6F49-B111-4065C92E7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613" y="1427436"/>
            <a:ext cx="1969798" cy="13980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C831F5-6611-1D4A-A53D-C63C3952EF3B}"/>
              </a:ext>
            </a:extLst>
          </p:cNvPr>
          <p:cNvSpPr txBox="1"/>
          <p:nvPr/>
        </p:nvSpPr>
        <p:spPr>
          <a:xfrm>
            <a:off x="4799356" y="3131835"/>
            <a:ext cx="189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Chimpancé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4A2A33-858D-F447-80A8-B25F2D802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489" y="3994183"/>
            <a:ext cx="1788023" cy="12771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46D0B5E-9DFA-FA41-A8EE-2E24C3AFDEE1}"/>
              </a:ext>
            </a:extLst>
          </p:cNvPr>
          <p:cNvSpPr txBox="1"/>
          <p:nvPr/>
        </p:nvSpPr>
        <p:spPr>
          <a:xfrm>
            <a:off x="1604916" y="5522117"/>
            <a:ext cx="1383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Zorro chilla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049E21E-5683-E347-9EB4-93820A545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039" y="3994183"/>
            <a:ext cx="2184718" cy="127716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FEA4BF-5AD2-9042-A99E-BDFC16EC87F4}"/>
              </a:ext>
            </a:extLst>
          </p:cNvPr>
          <p:cNvSpPr txBox="1"/>
          <p:nvPr/>
        </p:nvSpPr>
        <p:spPr>
          <a:xfrm>
            <a:off x="4748888" y="5519865"/>
            <a:ext cx="1528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Tiburón azul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24DE29-B56B-0043-9563-25075B46F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0284" y="3994183"/>
            <a:ext cx="2291708" cy="131175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32E11EA-06A7-E64F-AF09-BDE2F2B0A129}"/>
              </a:ext>
            </a:extLst>
          </p:cNvPr>
          <p:cNvSpPr txBox="1"/>
          <p:nvPr/>
        </p:nvSpPr>
        <p:spPr>
          <a:xfrm>
            <a:off x="8414394" y="5519865"/>
            <a:ext cx="124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2000" dirty="0"/>
              <a:t>Araucaria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1425F4B-1A39-AC49-8ED7-79A8DEE82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4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7"/>
    </mc:Choice>
    <mc:Fallback xmlns="">
      <p:transition spd="slow" advTm="13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5" grpId="0"/>
      <p:bldP spid="8" grpId="0"/>
      <p:bldP spid="10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32600-C7B3-A747-9AE4-E1705723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804" y="566737"/>
            <a:ext cx="70680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US" sz="3600" dirty="0">
                <a:latin typeface="Arial Rounded MT Bold" panose="020F0704030504030204" pitchFamily="34" charset="77"/>
                <a:cs typeface="Arial" panose="020B0604020202020204" pitchFamily="34" charset="0"/>
              </a:rPr>
              <a:t>Los seres vivos se clasifican según</a:t>
            </a:r>
            <a:br>
              <a:rPr lang="es-US" sz="3600" dirty="0">
                <a:latin typeface="Arial Rounded MT Bold" panose="020F0704030504030204" pitchFamily="34" charset="77"/>
                <a:cs typeface="Arial" panose="020B0604020202020204" pitchFamily="34" charset="0"/>
              </a:rPr>
            </a:br>
            <a:r>
              <a:rPr lang="es-US" sz="3600" dirty="0">
                <a:latin typeface="Arial Rounded MT Bold" panose="020F0704030504030204" pitchFamily="34" charset="77"/>
              </a:rPr>
              <a:t>TAXONOMÍA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7C3E6-9C72-D949-943D-D6591546F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92300"/>
            <a:ext cx="10515600" cy="42402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Esta ciencia utiliza un sistema de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reglas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de nomenclatura, con base en los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patrones de la sistemática.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La sistemática estudia las relaciones evolutivas entre las especies.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Organizándolas según:</a:t>
            </a:r>
          </a:p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-Morfología</a:t>
            </a:r>
          </a:p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-Ecología</a:t>
            </a:r>
          </a:p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-Bioquímica</a:t>
            </a:r>
          </a:p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-Biología molecular</a:t>
            </a:r>
          </a:p>
          <a:p>
            <a:pPr marL="0" indent="0" algn="just"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 -Filogenia</a:t>
            </a:r>
          </a:p>
          <a:p>
            <a:pPr marL="0" indent="0" algn="just">
              <a:buNone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s-US" dirty="0"/>
          </a:p>
        </p:txBody>
      </p:sp>
      <p:sp>
        <p:nvSpPr>
          <p:cNvPr id="7" name="Flecha a la derecha con muesca 6">
            <a:extLst>
              <a:ext uri="{FF2B5EF4-FFF2-40B4-BE49-F238E27FC236}">
                <a16:creationId xmlns:a16="http://schemas.microsoft.com/office/drawing/2014/main" id="{5B716B47-29C5-B14F-93B7-DE0EFDFD06F1}"/>
              </a:ext>
            </a:extLst>
          </p:cNvPr>
          <p:cNvSpPr/>
          <p:nvPr/>
        </p:nvSpPr>
        <p:spPr>
          <a:xfrm>
            <a:off x="4211108" y="4119920"/>
            <a:ext cx="1900704" cy="90364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E032F-6D89-8746-981B-129E6BD2177F}"/>
              </a:ext>
            </a:extLst>
          </p:cNvPr>
          <p:cNvSpPr txBox="1"/>
          <p:nvPr/>
        </p:nvSpPr>
        <p:spPr>
          <a:xfrm>
            <a:off x="7162796" y="3670577"/>
            <a:ext cx="36547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US" dirty="0"/>
              <a:t>Agrupar a los seres vivos según</a:t>
            </a:r>
          </a:p>
          <a:p>
            <a:pPr algn="ctr"/>
            <a:r>
              <a:rPr lang="es-US" dirty="0"/>
              <a:t> Patrones Taxonómicos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7D19B1-577F-D34E-8B18-7C4162B62A3B}"/>
              </a:ext>
            </a:extLst>
          </p:cNvPr>
          <p:cNvSpPr txBox="1"/>
          <p:nvPr/>
        </p:nvSpPr>
        <p:spPr>
          <a:xfrm>
            <a:off x="7758405" y="4797025"/>
            <a:ext cx="24635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US" dirty="0"/>
              <a:t>Arboles filogenéticos</a:t>
            </a:r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4A87E437-1F98-314B-A40F-6819EFD36A6C}"/>
              </a:ext>
            </a:extLst>
          </p:cNvPr>
          <p:cNvSpPr/>
          <p:nvPr/>
        </p:nvSpPr>
        <p:spPr>
          <a:xfrm>
            <a:off x="8719103" y="4288164"/>
            <a:ext cx="451821" cy="495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398157-DB7A-5848-B923-1B184B39523C}"/>
              </a:ext>
            </a:extLst>
          </p:cNvPr>
          <p:cNvSpPr txBox="1"/>
          <p:nvPr/>
        </p:nvSpPr>
        <p:spPr>
          <a:xfrm>
            <a:off x="7713261" y="5713690"/>
            <a:ext cx="24635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US" dirty="0"/>
              <a:t>Ancestro en común</a:t>
            </a: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A9B50644-EEFF-5748-A8C1-DA245F9826D5}"/>
              </a:ext>
            </a:extLst>
          </p:cNvPr>
          <p:cNvSpPr/>
          <p:nvPr/>
        </p:nvSpPr>
        <p:spPr>
          <a:xfrm>
            <a:off x="8719102" y="5179921"/>
            <a:ext cx="451821" cy="495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37386D-4AB6-D943-9570-4D313FBBB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031372"/>
      </p:ext>
    </p:extLst>
  </p:cSld>
  <p:clrMapOvr>
    <a:masterClrMapping/>
  </p:clrMapOvr>
  <p:transition spd="slow" advTm="350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1AB05-A01F-EB4E-A9A7-0ACA9772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46073" cy="1325563"/>
          </a:xfrm>
        </p:spPr>
        <p:txBody>
          <a:bodyPr/>
          <a:lstStyle/>
          <a:p>
            <a:r>
              <a:rPr lang="es-US" b="1" dirty="0"/>
              <a:t>Entendiendo la taxonomía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B816E9-AA47-F642-8DE3-61B0C66C2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82" y="1900929"/>
            <a:ext cx="6095996" cy="3606736"/>
          </a:xfrm>
        </p:spPr>
        <p:txBody>
          <a:bodyPr>
            <a:norm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Los biólogos encargados de esta labor son llamados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taxónomos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Ellos establecen el término </a:t>
            </a:r>
            <a:r>
              <a:rPr lang="es-ES_trad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taxa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a grupos de organismos emparentados evolutivamente y los ordenan en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categorías o niveles taxonómicos.</a:t>
            </a:r>
          </a:p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Cada categoría taxonómica recibe el nombre de </a:t>
            </a: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taxón.</a:t>
            </a:r>
          </a:p>
          <a:p>
            <a:pPr algn="just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Se basa en un sistema jerárquico de grupos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US" sz="2000" dirty="0"/>
          </a:p>
        </p:txBody>
      </p:sp>
      <p:pic>
        <p:nvPicPr>
          <p:cNvPr id="4" name="4 Marcador de contenido" descr="Categorias_taxonomicas_es_svg.png">
            <a:extLst>
              <a:ext uri="{FF2B5EF4-FFF2-40B4-BE49-F238E27FC236}">
                <a16:creationId xmlns:a16="http://schemas.microsoft.com/office/drawing/2014/main" id="{44271058-4AD0-824F-B427-8302D27F7B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326419" y="1718851"/>
            <a:ext cx="2134317" cy="4248470"/>
          </a:xfrm>
          <a:prstGeom prst="rect">
            <a:avLst/>
          </a:prstGeom>
        </p:spPr>
      </p:pic>
      <p:sp>
        <p:nvSpPr>
          <p:cNvPr id="5" name="Flecha curva 4">
            <a:extLst>
              <a:ext uri="{FF2B5EF4-FFF2-40B4-BE49-F238E27FC236}">
                <a16:creationId xmlns:a16="http://schemas.microsoft.com/office/drawing/2014/main" id="{B37011A2-3877-1244-A2F6-A6A9BAE6EA1D}"/>
              </a:ext>
            </a:extLst>
          </p:cNvPr>
          <p:cNvSpPr/>
          <p:nvPr/>
        </p:nvSpPr>
        <p:spPr>
          <a:xfrm>
            <a:off x="7192381" y="1825625"/>
            <a:ext cx="875853" cy="41416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573CD1-6782-7249-9681-21635D246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4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9"/>
    </mc:Choice>
    <mc:Fallback xmlns="">
      <p:transition spd="slow" advTm="2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B49678F3-6133-E841-B73D-9CFE00353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941" t="3551" r="14172" b="3254"/>
          <a:stretch/>
        </p:blipFill>
        <p:spPr>
          <a:xfrm>
            <a:off x="2247254" y="589518"/>
            <a:ext cx="8413790" cy="626848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227045" y="580630"/>
            <a:ext cx="8394012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57163" y="5172037"/>
            <a:ext cx="2086815" cy="954107"/>
          </a:xfrm>
          <a:prstGeom prst="rect">
            <a:avLst/>
          </a:prstGeom>
          <a:gradFill flip="none" rotWithShape="1">
            <a:gsLst>
              <a:gs pos="0">
                <a:srgbClr val="3EA8BC">
                  <a:alpha val="38000"/>
                </a:srgbClr>
              </a:gs>
              <a:gs pos="100000">
                <a:srgbClr val="E6F6F5"/>
              </a:gs>
            </a:gsLst>
            <a:lin ang="0" scaled="1"/>
            <a:tileRect/>
          </a:gradFill>
          <a:ln>
            <a:solidFill>
              <a:srgbClr val="0F798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americanus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0863DD4-0721-E44D-8864-6D7FF077BE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50" t="4633" r="14172" b="1653"/>
          <a:stretch/>
        </p:blipFill>
        <p:spPr>
          <a:xfrm>
            <a:off x="7282287" y="554553"/>
            <a:ext cx="3378757" cy="630344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6A2B549-9780-9B42-AEC3-F5253C8B2F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789" t="4633" r="24076" b="13058"/>
          <a:stretch/>
        </p:blipFill>
        <p:spPr>
          <a:xfrm>
            <a:off x="6443838" y="554553"/>
            <a:ext cx="3147441" cy="553628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A579EB4-7BA3-F247-97B1-D93EA3A6C1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97" t="4806" r="35365" b="26674"/>
          <a:stretch/>
        </p:blipFill>
        <p:spPr>
          <a:xfrm>
            <a:off x="5662884" y="554551"/>
            <a:ext cx="2777756" cy="4634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2031" y="215172"/>
            <a:ext cx="111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Especie</a:t>
            </a:r>
            <a:endParaRPr lang="en-US" b="1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705E67C2-187F-734D-A2E7-88FAB69E32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820" t="5277" r="45838" b="39710"/>
          <a:stretch/>
        </p:blipFill>
        <p:spPr>
          <a:xfrm>
            <a:off x="4848932" y="593917"/>
            <a:ext cx="2413482" cy="370994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DDE227F5-71ED-5849-848E-693CD17C6C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847" t="5015" r="54865" b="50428"/>
          <a:stretch/>
        </p:blipFill>
        <p:spPr>
          <a:xfrm>
            <a:off x="4205363" y="579724"/>
            <a:ext cx="2082334" cy="30082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23084" y="5141472"/>
            <a:ext cx="437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americanus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común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Oso negro americano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93CCBD67-A989-2649-9FAB-A342F5C4A5E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701" t="4644" r="64340" b="60956"/>
          <a:stretch/>
        </p:blipFill>
        <p:spPr>
          <a:xfrm>
            <a:off x="3413573" y="554551"/>
            <a:ext cx="1845053" cy="233925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952080C-787D-0F42-9970-6F678206B7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2" t="4903" r="74396" b="72250"/>
          <a:stretch/>
        </p:blipFill>
        <p:spPr>
          <a:xfrm>
            <a:off x="2793557" y="579725"/>
            <a:ext cx="1354650" cy="1541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3833" y="225949"/>
            <a:ext cx="83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Orden</a:t>
            </a:r>
            <a:endParaRPr lang="en-US" b="1" dirty="0"/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6C853466-A0B6-E448-B607-0932F54176B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90" t="5433" r="81219" b="79503"/>
          <a:stretch/>
        </p:blipFill>
        <p:spPr>
          <a:xfrm>
            <a:off x="2101269" y="612952"/>
            <a:ext cx="1315097" cy="1056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1922" y="224585"/>
            <a:ext cx="98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Familia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07570" y="224584"/>
            <a:ext cx="80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Clase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6864" y="236985"/>
            <a:ext cx="90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Género</a:t>
            </a:r>
            <a:endParaRPr lang="en-US" b="1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1CD68517-9CAB-CE45-A242-3F90EBE09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71782" y="224585"/>
            <a:ext cx="9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Philum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96198" y="224585"/>
            <a:ext cx="9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Reino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468208" y="220186"/>
            <a:ext cx="110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Dominio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7168" y="5144479"/>
            <a:ext cx="112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Especie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97" y="4714293"/>
            <a:ext cx="115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483" y="4309385"/>
            <a:ext cx="111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8641" y="3937226"/>
            <a:ext cx="94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Orden: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6884" y="3558383"/>
            <a:ext cx="89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347" y="3192339"/>
            <a:ext cx="108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Philum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7168" y="2795403"/>
            <a:ext cx="9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0213" y="2398467"/>
            <a:ext cx="126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Dominio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41776" y="2414481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Eucaria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29290" y="2805626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3997" y="318636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Cordados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3084" y="3556426"/>
            <a:ext cx="148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Mamíferos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23084" y="393566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Carnivora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4251" y="4303407"/>
            <a:ext cx="105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Ursidae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3968" y="4721686"/>
            <a:ext cx="10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9D861C-4BEC-F449-9B98-C9CDF4DABCDE}"/>
              </a:ext>
            </a:extLst>
          </p:cNvPr>
          <p:cNvSpPr txBox="1"/>
          <p:nvPr/>
        </p:nvSpPr>
        <p:spPr>
          <a:xfrm>
            <a:off x="747132" y="6032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7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8780"/>
    </mc:Choice>
    <mc:Fallback xmlns="">
      <p:transition advTm="9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5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3000"/>
                            </p:stCondLst>
                            <p:childTnLst>
                              <p:par>
                                <p:cTn id="87" presetID="6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8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9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1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0" grpId="0" animBg="1"/>
      <p:bldP spid="6" grpId="0"/>
      <p:bldP spid="29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770" y="218710"/>
            <a:ext cx="691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</a:rPr>
              <a:t>taxonomía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6656" y="1138231"/>
            <a:ext cx="580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350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griego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Aristóteles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aptura de pantalla 2019-04-15 a la(s) 21.00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13" y="511097"/>
            <a:ext cx="2238674" cy="2344389"/>
          </a:xfrm>
          <a:prstGeom prst="rect">
            <a:avLst/>
          </a:prstGeom>
        </p:spPr>
      </p:pic>
      <p:pic>
        <p:nvPicPr>
          <p:cNvPr id="7" name="Picture 6" descr="Captura de pantalla 2019-04-15 a la(s) 21.03.31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1" r="2546" b="10421"/>
          <a:stretch/>
        </p:blipFill>
        <p:spPr>
          <a:xfrm>
            <a:off x="1786769" y="4260972"/>
            <a:ext cx="5524355" cy="225134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1792A2B-4A69-8E46-91EC-BC28666A981C}"/>
              </a:ext>
            </a:extLst>
          </p:cNvPr>
          <p:cNvSpPr/>
          <p:nvPr/>
        </p:nvSpPr>
        <p:spPr>
          <a:xfrm>
            <a:off x="1653055" y="3730441"/>
            <a:ext cx="7632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Hizo la separación entre el Reino animal y el Reino Vegetal.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4 Marcador de contenido">
            <a:extLst>
              <a:ext uri="{FF2B5EF4-FFF2-40B4-BE49-F238E27FC236}">
                <a16:creationId xmlns:a16="http://schemas.microsoft.com/office/drawing/2014/main" id="{309DD25A-705E-6346-A7C1-9F251A39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04" y="1104253"/>
            <a:ext cx="2478998" cy="26261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AE4BCBE-5984-994B-899E-046D99B60771}"/>
              </a:ext>
            </a:extLst>
          </p:cNvPr>
          <p:cNvSpPr txBox="1"/>
          <p:nvPr/>
        </p:nvSpPr>
        <p:spPr>
          <a:xfrm>
            <a:off x="1669263" y="2669546"/>
            <a:ext cx="4315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Esto concuerda actualmente con la clasificación de invertebrados y vertebrados.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41A713-032D-8044-812B-B874405E1677}"/>
              </a:ext>
            </a:extLst>
          </p:cNvPr>
          <p:cNvSpPr/>
          <p:nvPr/>
        </p:nvSpPr>
        <p:spPr>
          <a:xfrm>
            <a:off x="7796119" y="4780746"/>
            <a:ext cx="3108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Introdujo además el término </a:t>
            </a:r>
          </a:p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ESPECIE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formas de vida similar.</a:t>
            </a: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857B0C1-967C-A245-BDC2-9AE6B53E90F2}"/>
              </a:ext>
            </a:extLst>
          </p:cNvPr>
          <p:cNvSpPr txBox="1"/>
          <p:nvPr/>
        </p:nvSpPr>
        <p:spPr>
          <a:xfrm>
            <a:off x="1677291" y="1519447"/>
            <a:ext cx="5225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observó 520 especies de animales y las organizó en dos categorías basadas en las semejanzas en estructura y apariencia.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2DE1BB-1DFE-D94C-935A-0DB4EBD1B2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0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925"/>
    </mc:Choice>
    <mc:Fallback xmlns="">
      <p:transition spd="slow" advClick="0" advTm="3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2282" y="875684"/>
            <a:ext cx="478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Teofrasto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(320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 descr="Captura de pantalla 2019-04-15 a la(s) 21.10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79" y="1028714"/>
            <a:ext cx="2662716" cy="25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07" y="129440"/>
            <a:ext cx="572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</a:rPr>
              <a:t>taxonomía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2282" y="1293051"/>
            <a:ext cx="6598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Discípulo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Aristóteles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libro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 Historia Plantarum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describe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anatomía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plantas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clasifica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promedio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968" y="2474899"/>
            <a:ext cx="4707218" cy="4034758"/>
          </a:xfrm>
          <a:prstGeom prst="rect">
            <a:avLst/>
          </a:prstGeom>
          <a:effectLst>
            <a:outerShdw blurRad="76200" dist="114300" dir="1068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DEF16A-F3A6-584F-895A-9E48269E5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9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5"/>
    </mc:Choice>
    <mc:Fallback xmlns="">
      <p:transition spd="slow" advTm="1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0932" y="260157"/>
            <a:ext cx="530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 Rounded MT Bold" panose="020F0704030504030204" pitchFamily="34" charset="77"/>
              </a:rPr>
              <a:t>Historia</a:t>
            </a:r>
            <a:r>
              <a:rPr lang="en-US" sz="3200" dirty="0">
                <a:latin typeface="Arial Rounded MT Bold" panose="020F0704030504030204" pitchFamily="34" charset="77"/>
              </a:rPr>
              <a:t> de la </a:t>
            </a:r>
            <a:r>
              <a:rPr lang="en-US" sz="3200" dirty="0" err="1">
                <a:latin typeface="Arial Rounded MT Bold" panose="020F0704030504030204" pitchFamily="34" charset="77"/>
              </a:rPr>
              <a:t>taxonomía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5756" y="830247"/>
            <a:ext cx="604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Carl von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Linneo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(1735)</a:t>
            </a:r>
          </a:p>
        </p:txBody>
      </p:sp>
      <p:pic>
        <p:nvPicPr>
          <p:cNvPr id="5" name="Picture 4" descr="Captura de pantalla 2019-04-15 a la(s) 21.15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08" y="874131"/>
            <a:ext cx="1872926" cy="2353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1622" y="1239605"/>
            <a:ext cx="672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Naturalista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sueco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Ordenó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categorías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taxonómicas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 general a lo particular: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Filo,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Orden, Familia,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3287" y="2303604"/>
            <a:ext cx="4665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/>
              <a:t>Propuso</a:t>
            </a:r>
            <a:r>
              <a:rPr lang="en-US" sz="2400" b="1" dirty="0"/>
              <a:t> la </a:t>
            </a:r>
            <a:r>
              <a:rPr lang="en-US" sz="2400" b="1" dirty="0" err="1"/>
              <a:t>nomenclatura</a:t>
            </a:r>
            <a:r>
              <a:rPr lang="en-US" sz="2400" b="1" dirty="0"/>
              <a:t> binomial.</a:t>
            </a:r>
            <a:endParaRPr lang="en-US" sz="2400" dirty="0"/>
          </a:p>
        </p:txBody>
      </p:sp>
      <p:pic>
        <p:nvPicPr>
          <p:cNvPr id="8" name="Picture 7" descr="Captura de pantalla 2019-04-15 a la(s) 21.23.09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74" y="5188482"/>
            <a:ext cx="4167580" cy="879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7815" y="3001174"/>
            <a:ext cx="3454696" cy="3276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2134" y="3630226"/>
            <a:ext cx="45818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Género</a:t>
            </a:r>
            <a:r>
              <a:rPr lang="en-US" sz="2000" dirty="0"/>
              <a:t>: </a:t>
            </a:r>
            <a:r>
              <a:rPr lang="en-US" sz="2000" dirty="0" err="1"/>
              <a:t>Grupo</a:t>
            </a:r>
            <a:r>
              <a:rPr lang="en-US" sz="2000" dirty="0"/>
              <a:t> de </a:t>
            </a:r>
            <a:r>
              <a:rPr lang="en-US" sz="2000" dirty="0" err="1"/>
              <a:t>especies</a:t>
            </a:r>
            <a:r>
              <a:rPr lang="en-US" sz="2000" dirty="0"/>
              <a:t> </a:t>
            </a:r>
            <a:r>
              <a:rPr lang="en-US" sz="2000" dirty="0" err="1"/>
              <a:t>similares</a:t>
            </a:r>
            <a:r>
              <a:rPr lang="en-US" sz="2000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02008" y="4047868"/>
            <a:ext cx="4697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Epitheto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específico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que describe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concreta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organismos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Especie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F8A50D8-D191-2A47-AABE-CAC5B05D6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4500" y="3011465"/>
            <a:ext cx="1156717" cy="6771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9EAF76-BD30-4B46-9C5D-48440D5BD402}"/>
              </a:ext>
            </a:extLst>
          </p:cNvPr>
          <p:cNvSpPr txBox="1"/>
          <p:nvPr/>
        </p:nvSpPr>
        <p:spPr>
          <a:xfrm>
            <a:off x="5426202" y="6159320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Mayúscula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E72A66-11C5-0F47-A816-8A55E103D53A}"/>
              </a:ext>
            </a:extLst>
          </p:cNvPr>
          <p:cNvSpPr txBox="1"/>
          <p:nvPr/>
        </p:nvSpPr>
        <p:spPr>
          <a:xfrm>
            <a:off x="6770662" y="6159320"/>
            <a:ext cx="147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Minúscula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6722118-57E3-E643-A89C-2D99CB560B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634525"/>
      </p:ext>
    </p:extLst>
  </p:cSld>
  <p:clrMapOvr>
    <a:masterClrMapping/>
  </p:clrMapOvr>
  <p:transition spd="slow" advTm="426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8.8|0.8|3.1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3.7|4.9|1.1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5|2.7|2.4|2|1.8|2.2|3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2|0.7|0.5|0.5|0.5|0.5|0.6|0.4|0.3|0.7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3|2.2|2.8|4.4|1.2|1.3|0.9|1.5|0.9|1.4|1.3|2|4.5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3.1|6.8|3.3|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4|5.4|3.2|0.6|8.7|10.7|16.4|0.4|19.2|23.4|8.9|1|9.7|19.3|3.9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6|3.2|10.3|9.2|5.4|4.7|1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1.4|11.2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888</Words>
  <Application>Microsoft Macintosh PowerPoint</Application>
  <PresentationFormat>Panorámica</PresentationFormat>
  <Paragraphs>150</Paragraphs>
  <Slides>19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Wingdings</vt:lpstr>
      <vt:lpstr>Tema de Office</vt:lpstr>
      <vt:lpstr>UNIDAD 1 EVOLUCIÓN Y BIODIVERSIDAD</vt:lpstr>
      <vt:lpstr>¿Qué es Biodiversidad?</vt:lpstr>
      <vt:lpstr>¿Observemos?</vt:lpstr>
      <vt:lpstr>Los seres vivos se clasifican según TAXONOMÍA</vt:lpstr>
      <vt:lpstr>Entendiendo la taxonomía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Surgen los Dominios</vt:lpstr>
      <vt:lpstr>Presentación de PowerPoint</vt:lpstr>
      <vt:lpstr>Árbol filogenético de los seres vivos</vt:lpstr>
      <vt:lpstr>Árbol filogenético  zorzal común</vt:lpstr>
      <vt:lpstr>¿Qué es una especie?</vt:lpstr>
      <vt:lpstr>Links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1: EVOLUCIÓN Y BIODIVERSIDAD</dc:title>
  <dc:creator>Usuario de Microsoft Office</dc:creator>
  <cp:lastModifiedBy>bperezopazo@hotmail.com</cp:lastModifiedBy>
  <cp:revision>298</cp:revision>
  <dcterms:created xsi:type="dcterms:W3CDTF">2020-05-07T20:58:12Z</dcterms:created>
  <dcterms:modified xsi:type="dcterms:W3CDTF">2020-05-16T08:14:03Z</dcterms:modified>
</cp:coreProperties>
</file>