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 Unicode" panose="020B0602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194" autoAdjust="0"/>
  </p:normalViewPr>
  <p:slideViewPr>
    <p:cSldViewPr>
      <p:cViewPr varScale="1">
        <p:scale>
          <a:sx n="73" d="100"/>
          <a:sy n="73" d="100"/>
        </p:scale>
        <p:origin x="1584" y="192"/>
      </p:cViewPr>
      <p:guideLst>
        <p:guide orient="horz" pos="2182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 τρίγωνο">
            <a:extLst>
              <a:ext uri="{FF2B5EF4-FFF2-40B4-BE49-F238E27FC236}">
                <a16:creationId xmlns:a16="http://schemas.microsoft.com/office/drawing/2014/main" xmlns="" id="{95E85231-0A53-3F42-A0C0-AC639FE7978A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grpSp>
        <p:nvGrpSpPr>
          <p:cNvPr id="5" name="1 - Ομάδα">
            <a:extLst>
              <a:ext uri="{FF2B5EF4-FFF2-40B4-BE49-F238E27FC236}">
                <a16:creationId xmlns:a16="http://schemas.microsoft.com/office/drawing/2014/main" xmlns="" id="{14361C82-2C53-9743-A780-D2FA6A3ACFCA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6 - Ελεύθερη σχεδίαση">
              <a:extLst>
                <a:ext uri="{FF2B5EF4-FFF2-40B4-BE49-F238E27FC236}">
                  <a16:creationId xmlns:a16="http://schemas.microsoft.com/office/drawing/2014/main" xmlns="" id="{EDC5FEDB-D3AD-8741-85DB-7307EBEFCF14}"/>
                </a:ext>
              </a:extLst>
            </p:cNvPr>
            <p:cNvSpPr/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defRPr/>
              </a:pPr>
              <a:endParaRPr lang="en-US" noProof="1"/>
            </a:p>
          </p:txBody>
        </p:sp>
        <p:sp>
          <p:nvSpPr>
            <p:cNvPr id="7" name="7 - Ελεύθερη σχεδίαση">
              <a:extLst>
                <a:ext uri="{FF2B5EF4-FFF2-40B4-BE49-F238E27FC236}">
                  <a16:creationId xmlns:a16="http://schemas.microsoft.com/office/drawing/2014/main" xmlns="" id="{D542BEC6-5AD8-7D4C-88C9-EA16BFF3A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1330642500 h 528"/>
                <a:gd name="T6" fmla="*/ 12003212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10 - Ελεύθερη σχεδίαση">
              <a:extLst>
                <a:ext uri="{FF2B5EF4-FFF2-40B4-BE49-F238E27FC236}">
                  <a16:creationId xmlns:a16="http://schemas.microsoft.com/office/drawing/2014/main" xmlns="" id="{9849E450-7FB0-254D-8AC2-B2B46903D832}"/>
                </a:ext>
              </a:extLst>
            </p:cNvPr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en-US" noProof="1"/>
            </a:p>
          </p:txBody>
        </p:sp>
        <p:cxnSp>
          <p:nvCxnSpPr>
            <p:cNvPr id="10" name="11 - Ευθεία γραμμή σύνδεσης">
              <a:extLst>
                <a:ext uri="{FF2B5EF4-FFF2-40B4-BE49-F238E27FC236}">
                  <a16:creationId xmlns:a16="http://schemas.microsoft.com/office/drawing/2014/main" xmlns="" id="{3E070B4B-FF08-9F40-B621-A30DCD9CB02F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>
            <a:scene3d>
              <a:camera prst="orthographicFront"/>
              <a:lightRig rig="soft" dir="t"/>
            </a:scene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MX" noProof="1"/>
              <a:t>Haz clic para editar el estilo de subtítulo del patrón</a:t>
            </a:r>
            <a:endParaRPr lang="en-US" noProof="1"/>
          </a:p>
        </p:txBody>
      </p:sp>
      <p:sp>
        <p:nvSpPr>
          <p:cNvPr id="11" name="29 - Θέση ημερομηνίας">
            <a:extLst>
              <a:ext uri="{FF2B5EF4-FFF2-40B4-BE49-F238E27FC236}">
                <a16:creationId xmlns:a16="http://schemas.microsoft.com/office/drawing/2014/main" xmlns="" id="{C5F52D8E-4D4C-334A-8CED-7966C930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80C260-C475-2740-8923-8A1EAC732260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12" name="18 - Θέση υποσέλιδου">
            <a:extLst>
              <a:ext uri="{FF2B5EF4-FFF2-40B4-BE49-F238E27FC236}">
                <a16:creationId xmlns:a16="http://schemas.microsoft.com/office/drawing/2014/main" xmlns="" id="{97B65825-8875-CF48-9C82-E68A9B11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" name="26 - Θέση αριθμού διαφάνειας">
            <a:extLst>
              <a:ext uri="{FF2B5EF4-FFF2-40B4-BE49-F238E27FC236}">
                <a16:creationId xmlns:a16="http://schemas.microsoft.com/office/drawing/2014/main" xmlns="" id="{17920EA8-E732-BE4F-89B3-9642B173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1B11B3-BCBD-F744-B6CE-339961262A2B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7630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4" name="9 - Θέση ημερομηνίας">
            <a:extLst>
              <a:ext uri="{FF2B5EF4-FFF2-40B4-BE49-F238E27FC236}">
                <a16:creationId xmlns:a16="http://schemas.microsoft.com/office/drawing/2014/main" xmlns="" id="{6CDCB7A8-DCA1-5449-98E7-491AC1C1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17E71-0D33-0B42-834A-77FBD3476FF0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5" name="21 - Θέση υποσέλιδου">
            <a:extLst>
              <a:ext uri="{FF2B5EF4-FFF2-40B4-BE49-F238E27FC236}">
                <a16:creationId xmlns:a16="http://schemas.microsoft.com/office/drawing/2014/main" xmlns="" id="{97A72CF5-CC6E-5E4F-9EBC-F185F964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>
            <a:extLst>
              <a:ext uri="{FF2B5EF4-FFF2-40B4-BE49-F238E27FC236}">
                <a16:creationId xmlns:a16="http://schemas.microsoft.com/office/drawing/2014/main" xmlns="" id="{ACE19C91-C5F5-2646-886C-38667F96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58B4-7E46-E744-AE19-092FA750F46D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0296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4" name="9 - Θέση ημερομηνίας">
            <a:extLst>
              <a:ext uri="{FF2B5EF4-FFF2-40B4-BE49-F238E27FC236}">
                <a16:creationId xmlns:a16="http://schemas.microsoft.com/office/drawing/2014/main" xmlns="" id="{4DBE1534-D9AB-6845-AB95-A1ED693C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5BF4-3DC2-1648-9630-D7BAC8FF18E7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5" name="21 - Θέση υποσέλιδου">
            <a:extLst>
              <a:ext uri="{FF2B5EF4-FFF2-40B4-BE49-F238E27FC236}">
                <a16:creationId xmlns:a16="http://schemas.microsoft.com/office/drawing/2014/main" xmlns="" id="{BF21410D-9343-434C-AF5E-967751EA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>
            <a:extLst>
              <a:ext uri="{FF2B5EF4-FFF2-40B4-BE49-F238E27FC236}">
                <a16:creationId xmlns:a16="http://schemas.microsoft.com/office/drawing/2014/main" xmlns="" id="{1EB214A7-0E7E-E64A-ADE3-1FFF3E56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64541-2A46-8742-8B70-76DFE8A2934A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4153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4" name="9 - Θέση ημερομηνίας">
            <a:extLst>
              <a:ext uri="{FF2B5EF4-FFF2-40B4-BE49-F238E27FC236}">
                <a16:creationId xmlns:a16="http://schemas.microsoft.com/office/drawing/2014/main" xmlns="" id="{BE2ECEE2-3879-1940-A2CF-16B571E0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2B50F-BC32-BF4F-8670-9B4B2C193071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5" name="21 - Θέση υποσέλιδου">
            <a:extLst>
              <a:ext uri="{FF2B5EF4-FFF2-40B4-BE49-F238E27FC236}">
                <a16:creationId xmlns:a16="http://schemas.microsoft.com/office/drawing/2014/main" xmlns="" id="{CD96D0D0-ED60-5142-9A16-EF35203A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17 - Θέση αριθμού διαφάνειας">
            <a:extLst>
              <a:ext uri="{FF2B5EF4-FFF2-40B4-BE49-F238E27FC236}">
                <a16:creationId xmlns:a16="http://schemas.microsoft.com/office/drawing/2014/main" xmlns="" id="{D9C7299A-A570-3D40-B4E8-EB89A372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2A031-99F9-3643-8CB1-BF93A6723F17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7381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- Διάσημα">
            <a:extLst>
              <a:ext uri="{FF2B5EF4-FFF2-40B4-BE49-F238E27FC236}">
                <a16:creationId xmlns:a16="http://schemas.microsoft.com/office/drawing/2014/main" xmlns="" id="{18EEFA0E-B65A-1349-889E-AC9B8C9FFAA2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5" name="7 - Διάσημα">
            <a:extLst>
              <a:ext uri="{FF2B5EF4-FFF2-40B4-BE49-F238E27FC236}">
                <a16:creationId xmlns:a16="http://schemas.microsoft.com/office/drawing/2014/main" xmlns="" id="{BD483403-F9B5-2E4B-B8A8-EB080CE5F97B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>
            <a:scene3d>
              <a:camera prst="orthographicFront"/>
              <a:lightRig rig="soft" dir="t"/>
            </a:scene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</p:txBody>
      </p:sp>
      <p:sp>
        <p:nvSpPr>
          <p:cNvPr id="6" name="3 - Θέση ημερομηνίας">
            <a:extLst>
              <a:ext uri="{FF2B5EF4-FFF2-40B4-BE49-F238E27FC236}">
                <a16:creationId xmlns:a16="http://schemas.microsoft.com/office/drawing/2014/main" xmlns="" id="{95D5169E-6C4F-F146-8A01-B31BE0D8F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8AF9-2C89-3B43-99D0-6153F7899439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7" name="4 - Θέση υποσέλιδου">
            <a:extLst>
              <a:ext uri="{FF2B5EF4-FFF2-40B4-BE49-F238E27FC236}">
                <a16:creationId xmlns:a16="http://schemas.microsoft.com/office/drawing/2014/main" xmlns="" id="{E2C6CE2D-E6D4-B049-AFA3-31EB23AE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>
            <a:extLst>
              <a:ext uri="{FF2B5EF4-FFF2-40B4-BE49-F238E27FC236}">
                <a16:creationId xmlns:a16="http://schemas.microsoft.com/office/drawing/2014/main" xmlns="" id="{6A2F4C41-82EF-9E4B-B6E6-4045F883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DFEA-0589-1648-BB81-A407A15F4A11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438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xmlns="" id="{4D940A00-285C-8546-9DEE-479D82F53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757E6-00F9-E341-9F11-ED6EA0DC8C6D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xmlns="" id="{C443339C-56D5-DE4F-88E4-41594861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xmlns="" id="{C4402330-FFDC-AA45-B55F-36F079F8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1B84-2A05-AD47-B232-A8B3D1A582FF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07316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7" name="6 - Θέση ημερομηνίας">
            <a:extLst>
              <a:ext uri="{FF2B5EF4-FFF2-40B4-BE49-F238E27FC236}">
                <a16:creationId xmlns:a16="http://schemas.microsoft.com/office/drawing/2014/main" xmlns="" id="{3D423B3B-6C67-7C4E-91B0-7C4AEDF35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B2C2C-4AF7-E243-AEB9-6891E6494EDC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8" name="7 - Θέση υποσέλιδου">
            <a:extLst>
              <a:ext uri="{FF2B5EF4-FFF2-40B4-BE49-F238E27FC236}">
                <a16:creationId xmlns:a16="http://schemas.microsoft.com/office/drawing/2014/main" xmlns="" id="{2300F8DC-83F4-EE4F-97A4-6FB6334F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xmlns="" id="{644BF5CC-B0DA-8E4F-A6A0-68F7652B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21FC9-0C36-A04C-AED1-FFB14F17B338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84602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xmlns="" id="{8106AEAF-F5EF-8C46-9976-ED05469E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2EFC-CF09-3F4A-A6CA-505D9F3E4736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4" name="3 - Θέση υποσέλιδου">
            <a:extLst>
              <a:ext uri="{FF2B5EF4-FFF2-40B4-BE49-F238E27FC236}">
                <a16:creationId xmlns:a16="http://schemas.microsoft.com/office/drawing/2014/main" xmlns="" id="{0AD35B71-6F5E-7148-ABB8-095ED714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xmlns="" id="{743CF539-6DC5-EC4B-BBF2-44A8D7C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6ADB1-41A6-AB48-9151-F49CECC8AEB0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9396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- Θέση ημερομηνίας">
            <a:extLst>
              <a:ext uri="{FF2B5EF4-FFF2-40B4-BE49-F238E27FC236}">
                <a16:creationId xmlns:a16="http://schemas.microsoft.com/office/drawing/2014/main" xmlns="" id="{0A25E8FE-EB02-6549-BFE4-DA5C6060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8FCB6-113B-814E-BDD9-3C34024D8942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3" name="21 - Θέση υποσέλιδου">
            <a:extLst>
              <a:ext uri="{FF2B5EF4-FFF2-40B4-BE49-F238E27FC236}">
                <a16:creationId xmlns:a16="http://schemas.microsoft.com/office/drawing/2014/main" xmlns="" id="{9784A5EB-4AF9-CD42-AD2A-8420BDE3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17 - Θέση αριθμού διαφάνειας">
            <a:extLst>
              <a:ext uri="{FF2B5EF4-FFF2-40B4-BE49-F238E27FC236}">
                <a16:creationId xmlns:a16="http://schemas.microsoft.com/office/drawing/2014/main" xmlns="" id="{00324EFA-8126-ED4C-995D-FEFB3C8D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F670-0A74-034A-A914-F794BEFBC350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58884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  <a:p>
            <a:pPr lvl="1"/>
            <a:r>
              <a:rPr lang="es-MX" noProof="1"/>
              <a:t>Segundo nivel</a:t>
            </a:r>
          </a:p>
          <a:p>
            <a:pPr lvl="2"/>
            <a:r>
              <a:rPr lang="es-MX" noProof="1"/>
              <a:t>Tercer nivel</a:t>
            </a:r>
          </a:p>
          <a:p>
            <a:pPr lvl="3"/>
            <a:r>
              <a:rPr lang="es-MX" noProof="1"/>
              <a:t>Cuarto nivel</a:t>
            </a:r>
          </a:p>
          <a:p>
            <a:pPr lvl="4"/>
            <a:r>
              <a:rPr lang="es-MX" noProof="1"/>
              <a:t>Quinto nivel</a:t>
            </a:r>
            <a:endParaRPr lang="en-US" noProof="1"/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xmlns="" id="{81383727-322C-6E48-894E-0C75D036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CE2FB-98F4-9349-9614-8413498DDE92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xmlns="" id="{96F60A21-0006-6349-9F96-718F387A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xmlns="" id="{DF6E8A79-8D2C-D041-BD80-CC1F0936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0A2F0-6C84-3144-BF55-4908873D3FF2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6257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- Ελεύθερη σχεδίαση">
            <a:extLst>
              <a:ext uri="{FF2B5EF4-FFF2-40B4-BE49-F238E27FC236}">
                <a16:creationId xmlns:a16="http://schemas.microsoft.com/office/drawing/2014/main" xmlns="" id="{6122EC4F-8C16-834D-ADF0-D2D7FDA2BE20}"/>
              </a:ext>
            </a:extLst>
          </p:cNvPr>
          <p:cNvSpPr/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6" name="8 - Ελεύθερη σχεδίαση">
            <a:extLst>
              <a:ext uri="{FF2B5EF4-FFF2-40B4-BE49-F238E27FC236}">
                <a16:creationId xmlns:a16="http://schemas.microsoft.com/office/drawing/2014/main" xmlns="" id="{0E00FC6F-CC3A-3249-BC60-370595E4B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1474292200 h 588"/>
              <a:gd name="T4" fmla="*/ 1924089082 w 5591"/>
              <a:gd name="T5" fmla="*/ 1481851875 h 588"/>
              <a:gd name="T6" fmla="*/ 5229764 w 5591"/>
              <a:gd name="T7" fmla="*/ 10080625 h 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9 - Ορθογώνιο τρίγωνο">
            <a:extLst>
              <a:ext uri="{FF2B5EF4-FFF2-40B4-BE49-F238E27FC236}">
                <a16:creationId xmlns:a16="http://schemas.microsoft.com/office/drawing/2014/main" xmlns="" id="{9715F88F-3A77-2744-B607-19A2F92A5FB3}"/>
              </a:ext>
            </a:extLst>
          </p:cNvPr>
          <p:cNvSpPr/>
          <p:nvPr/>
        </p:nvSpPr>
        <p:spPr bwMode="auto">
          <a:xfrm>
            <a:off x="-6042" y="5791253"/>
            <a:ext cx="3402312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cxnSp>
        <p:nvCxnSpPr>
          <p:cNvPr id="8" name="10 - Ευθεία γραμμή σύνδεσης">
            <a:extLst>
              <a:ext uri="{FF2B5EF4-FFF2-40B4-BE49-F238E27FC236}">
                <a16:creationId xmlns:a16="http://schemas.microsoft.com/office/drawing/2014/main" xmlns="" id="{F0A48B8B-B640-5C4A-8A50-0D205433F4F0}"/>
              </a:ext>
            </a:extLst>
          </p:cNvPr>
          <p:cNvCxnSpPr/>
          <p:nvPr/>
        </p:nvCxnSpPr>
        <p:spPr>
          <a:xfrm>
            <a:off x="-9238" y="5787738"/>
            <a:ext cx="3405510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- Διάσημα">
            <a:extLst>
              <a:ext uri="{FF2B5EF4-FFF2-40B4-BE49-F238E27FC236}">
                <a16:creationId xmlns:a16="http://schemas.microsoft.com/office/drawing/2014/main" xmlns="" id="{B270BA59-451D-7A49-82AB-BA7DF4D56508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10" name="12 - Διάσημα">
            <a:extLst>
              <a:ext uri="{FF2B5EF4-FFF2-40B4-BE49-F238E27FC236}">
                <a16:creationId xmlns:a16="http://schemas.microsoft.com/office/drawing/2014/main" xmlns="" id="{4EDD51E6-4A75-EB47-88FF-093576EB5251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MX" noProof="1"/>
              <a:t>Haga clic para modificar los estilos de texto del patrón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s-MX" noProof="1"/>
              <a:t>Haz clic en el icono para agregar una imagen</a:t>
            </a:r>
            <a:endParaRPr lang="en-US" noProof="1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es-MX" noProof="1"/>
              <a:t>Haz clic para modificar el estilo de título del patrón</a:t>
            </a:r>
            <a:endParaRPr lang="en-US" noProof="1"/>
          </a:p>
        </p:txBody>
      </p:sp>
      <p:sp>
        <p:nvSpPr>
          <p:cNvPr id="11" name="4 - Θέση ημερομηνίας">
            <a:extLst>
              <a:ext uri="{FF2B5EF4-FFF2-40B4-BE49-F238E27FC236}">
                <a16:creationId xmlns:a16="http://schemas.microsoft.com/office/drawing/2014/main" xmlns="" id="{6246E01C-44E9-8244-B091-DF838AE6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E05EFE2-C84B-FF45-8118-C289B691A989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12" name="5 - Θέση υποσέλιδου">
            <a:extLst>
              <a:ext uri="{FF2B5EF4-FFF2-40B4-BE49-F238E27FC236}">
                <a16:creationId xmlns:a16="http://schemas.microsoft.com/office/drawing/2014/main" xmlns="" id="{F4BF2164-0154-5F4C-B1E4-B3DA48A2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" name="6 - Θέση αριθμού διαφάνειας">
            <a:extLst>
              <a:ext uri="{FF2B5EF4-FFF2-40B4-BE49-F238E27FC236}">
                <a16:creationId xmlns:a16="http://schemas.microsoft.com/office/drawing/2014/main" xmlns="" id="{484EF0FC-018D-A642-9063-D58F0843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E9224-6AB8-2148-9E17-219AA16E0D40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349153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Ελεύθερη σχεδίαση">
            <a:extLst>
              <a:ext uri="{FF2B5EF4-FFF2-40B4-BE49-F238E27FC236}">
                <a16:creationId xmlns:a16="http://schemas.microsoft.com/office/drawing/2014/main" xmlns="" id="{00489948-F966-FC44-9E8A-D68906DE263D}"/>
              </a:ext>
            </a:extLst>
          </p:cNvPr>
          <p:cNvSpPr/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defRPr/>
            </a:pPr>
            <a:endParaRPr lang="en-US" noProof="1"/>
          </a:p>
        </p:txBody>
      </p:sp>
      <p:sp>
        <p:nvSpPr>
          <p:cNvPr id="1027" name="11 - Ελεύθερη σχεδίαση">
            <a:extLst>
              <a:ext uri="{FF2B5EF4-FFF2-40B4-BE49-F238E27FC236}">
                <a16:creationId xmlns:a16="http://schemas.microsoft.com/office/drawing/2014/main" xmlns="" id="{0E5F6EC9-E963-144E-B379-501077699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1474292200 h 588"/>
              <a:gd name="T4" fmla="*/ 1924089082 w 5591"/>
              <a:gd name="T5" fmla="*/ 1481851875 h 588"/>
              <a:gd name="T6" fmla="*/ 5229764 w 5591"/>
              <a:gd name="T7" fmla="*/ 10080625 h 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13 - Ορθογώνιο τρίγωνο">
            <a:extLst>
              <a:ext uri="{FF2B5EF4-FFF2-40B4-BE49-F238E27FC236}">
                <a16:creationId xmlns:a16="http://schemas.microsoft.com/office/drawing/2014/main" xmlns="" id="{637B1575-DBEE-5746-AF2F-6FD305DD430C}"/>
              </a:ext>
            </a:extLst>
          </p:cNvPr>
          <p:cNvSpPr/>
          <p:nvPr/>
        </p:nvSpPr>
        <p:spPr bwMode="auto">
          <a:xfrm>
            <a:off x="-6042" y="5791253"/>
            <a:ext cx="3402312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noProof="1"/>
          </a:p>
        </p:txBody>
      </p:sp>
      <p:cxnSp>
        <p:nvCxnSpPr>
          <p:cNvPr id="15" name="14 - Ευθεία γραμμή σύνδεσης">
            <a:extLst>
              <a:ext uri="{FF2B5EF4-FFF2-40B4-BE49-F238E27FC236}">
                <a16:creationId xmlns:a16="http://schemas.microsoft.com/office/drawing/2014/main" xmlns="" id="{2795B9D4-10CF-E847-99E1-9345E04F170D}"/>
              </a:ext>
            </a:extLst>
          </p:cNvPr>
          <p:cNvCxnSpPr/>
          <p:nvPr/>
        </p:nvCxnSpPr>
        <p:spPr>
          <a:xfrm>
            <a:off x="-9238" y="5787738"/>
            <a:ext cx="3405510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- Θέση τίτλου">
            <a:extLst>
              <a:ext uri="{FF2B5EF4-FFF2-40B4-BE49-F238E27FC236}">
                <a16:creationId xmlns:a16="http://schemas.microsoft.com/office/drawing/2014/main" xmlns="" id="{BDCB6395-3914-E34E-BAAE-A11B77F78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el-GR" altLang="en-US"/>
              <a:t>Kλικ για επεξεργασία του τίτλου</a:t>
            </a:r>
            <a:endParaRPr lang="en-US" altLang="zh-CN"/>
          </a:p>
        </p:txBody>
      </p:sp>
      <p:sp>
        <p:nvSpPr>
          <p:cNvPr id="1033" name="29 - Θέση κειμένου">
            <a:extLst>
              <a:ext uri="{FF2B5EF4-FFF2-40B4-BE49-F238E27FC236}">
                <a16:creationId xmlns:a16="http://schemas.microsoft.com/office/drawing/2014/main" xmlns="" id="{24B96BF6-57A7-1A44-AB54-F1BFE44148E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  <a:endParaRPr lang="en-US" altLang="zh-CN"/>
          </a:p>
        </p:txBody>
      </p:sp>
      <p:sp>
        <p:nvSpPr>
          <p:cNvPr id="10" name="9 - Θέση ημερομηνίας">
            <a:extLst>
              <a:ext uri="{FF2B5EF4-FFF2-40B4-BE49-F238E27FC236}">
                <a16:creationId xmlns:a16="http://schemas.microsoft.com/office/drawing/2014/main" xmlns="" id="{3D14B229-BBB1-4940-AC52-943AA69FD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defRPr kumimoji="0" sz="1000" noProof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0A804FB-1F9D-154E-A5CD-97B0C36E92EF}" type="datetimeFigureOut">
              <a:rPr lang="el-GR"/>
              <a:pPr>
                <a:defRPr/>
              </a:pPr>
              <a:t>25/5/20</a:t>
            </a:fld>
            <a:endParaRPr lang="el-GR"/>
          </a:p>
        </p:txBody>
      </p:sp>
      <p:sp>
        <p:nvSpPr>
          <p:cNvPr id="22" name="21 - Θέση υποσέλιδου">
            <a:extLst>
              <a:ext uri="{FF2B5EF4-FFF2-40B4-BE49-F238E27FC236}">
                <a16:creationId xmlns:a16="http://schemas.microsoft.com/office/drawing/2014/main" xmlns="" id="{C8B0F500-EF05-AC49-80E1-D1F3E10D7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defRPr kumimoji="0" sz="1000" noProof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17 - Θέση αριθμού διαφάνειας">
            <a:extLst>
              <a:ext uri="{FF2B5EF4-FFF2-40B4-BE49-F238E27FC236}">
                <a16:creationId xmlns:a16="http://schemas.microsoft.com/office/drawing/2014/main" xmlns="" id="{44F5D000-0721-1D49-8FCA-D51C7AFAD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5444ADFB-5515-1744-96A7-44BED8DF805A}" type="slidenum">
              <a:rPr lang="el-GR" altLang="en-US"/>
              <a:pPr>
                <a:defRPr/>
              </a:pPr>
              <a:t>‹Nr.›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4" r:id="rId2"/>
    <p:sldLayoutId id="2147483699" r:id="rId3"/>
    <p:sldLayoutId id="2147483700" r:id="rId4"/>
    <p:sldLayoutId id="2147483701" r:id="rId5"/>
    <p:sldLayoutId id="2147483702" r:id="rId6"/>
    <p:sldLayoutId id="2147483695" r:id="rId7"/>
    <p:sldLayoutId id="2147483703" r:id="rId8"/>
    <p:sldLayoutId id="2147483704" r:id="rId9"/>
    <p:sldLayoutId id="2147483696" r:id="rId10"/>
    <p:sldLayoutId id="21474836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2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2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3.jpeg"/><Relationship Id="rId5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5.jpeg"/><Relationship Id="rId5" Type="http://schemas.openxmlformats.org/officeDocument/2006/relationships/image" Target="../media/image6.gif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gif"/><Relationship Id="rId7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>
            <a:extLst>
              <a:ext uri="{FF2B5EF4-FFF2-40B4-BE49-F238E27FC236}">
                <a16:creationId xmlns:a16="http://schemas.microsoft.com/office/drawing/2014/main" xmlns="" id="{472AECA2-EBCF-2940-BB89-BFF8D22CC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pPr eaLnBrk="1" fontAlgn="auto" hangingPunct="1">
              <a:defRPr/>
            </a:pPr>
            <a:r>
              <a:rPr lang="en-US" sz="5400" noProof="1"/>
              <a:t>PRESENT PERFECT SIMPLE </a:t>
            </a:r>
            <a:endParaRPr lang="el-GR" sz="5400" noProof="1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224E218E-837B-5A41-8498-494368DC9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B7E33F09-DE5A-B04C-A3AF-4AA39976A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n-US" noProof="1"/>
              <a:t>ALREADY/YET</a:t>
            </a:r>
            <a:endParaRPr lang="el-GR" noProof="1"/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E884E58B-F6FD-E84B-9B19-F7E5E3CD8889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57200" y="2492375"/>
            <a:ext cx="3827463" cy="936625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</a:t>
            </a:r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already</a:t>
            </a:r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got</a:t>
            </a:r>
            <a:r>
              <a:rPr lang="en-US" altLang="zh-CN">
                <a:ea typeface="SimSun" panose="02010600030101010101" pitchFamily="2" charset="-122"/>
              </a:rPr>
              <a:t> dressed.</a:t>
            </a:r>
            <a:endParaRPr lang="el-GR" altLang="en-US"/>
          </a:p>
        </p:txBody>
      </p:sp>
      <p:sp>
        <p:nvSpPr>
          <p:cNvPr id="6" name="5 - Θέση περιεχομένου">
            <a:extLst>
              <a:ext uri="{FF2B5EF4-FFF2-40B4-BE49-F238E27FC236}">
                <a16:creationId xmlns:a16="http://schemas.microsoft.com/office/drawing/2014/main" xmlns="" id="{C68AFA77-96D0-A245-A6D9-78BB4452413F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895850" y="2492375"/>
            <a:ext cx="4248150" cy="936625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I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haven’t done</a:t>
            </a:r>
            <a:r>
              <a:rPr lang="en-US" altLang="zh-CN">
                <a:ea typeface="SimSun" panose="02010600030101010101" pitchFamily="2" charset="-122"/>
              </a:rPr>
              <a:t> my homework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yet</a:t>
            </a:r>
            <a:r>
              <a:rPr lang="en-US" altLang="zh-CN">
                <a:ea typeface="SimSun" panose="02010600030101010101" pitchFamily="2" charset="-122"/>
              </a:rPr>
              <a:t>.</a:t>
            </a:r>
            <a:endParaRPr lang="el-GR" altLang="en-US"/>
          </a:p>
        </p:txBody>
      </p:sp>
      <p:pic>
        <p:nvPicPr>
          <p:cNvPr id="7" name="Picture 2" descr="Αποτέλεσμα εικόνας για get dressed clipart">
            <a:extLst>
              <a:ext uri="{FF2B5EF4-FFF2-40B4-BE49-F238E27FC236}">
                <a16:creationId xmlns:a16="http://schemas.microsoft.com/office/drawing/2014/main" xmlns="" id="{E06867CD-EE3C-BA4A-8A75-D88D0517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17240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http://www.myteacuppprayers.org/wp-content/uploads/2013/03/author-girl2.jpg">
            <a:extLst>
              <a:ext uri="{FF2B5EF4-FFF2-40B4-BE49-F238E27FC236}">
                <a16:creationId xmlns:a16="http://schemas.microsoft.com/office/drawing/2014/main" xmlns="" id="{C0DAC092-1BD7-7B40-9AC6-4C07CA4B2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8913"/>
            <a:ext cx="26638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4" descr="data:image/jpeg;base64,/9j/4AAQSkZJRgABAQAAAQABAAD/2wCEAAkGBxISEhQUEhQVFhUWGB8UFxUYGBgdFBYWGxUiIBUfIBYZIDQhGCYpIBgfITEiJSsuLi46HSA1ODQuNyg5Ly0BCgoKDg0OGhAPGzcmICQvNC8wLDY2KzgsNS0vNywuNjctNy8sNy8xLjcsNSwsNTAsLiw0Ly4sLDQ0NDQsNC8sLP/AABEIAHgAWgMBIgACEQEDEQH/xAAcAAABBQEBAQAAAAAAAAAAAAAGAAEEBQcDAgj/xAA/EAACAgAEBAMEBggEBwAAAAABAgMRAAQSIQUTMUEGIlEUMmFxByMzQpGzQ1JiY3OBodE0U5KxJIKio7LB8P/EABoBAAMBAQEBAAAAAAAAAAAAAAADBAIBBQb/xAApEQACAgIBAgUDBQAAAAAAAAAAAQIRAwQSIXExMjNB0RNRoSIkscHw/9oADAMBAAIRAxEAPwDccLCxW8czrxKnLC28gj1PehLBokAgtZFAWNyN8cbpWwLK8UniyNTEpdQ0ayozq26lC2kkg7EAsG3/AFccubnR+kyzfAwyL/USn/bHHPz5uWKSJsvAwkRoyRmHGzKR0MO3X44nexikq5fyb4SQzcP5ILZd+Rp3I65ehudURIAHqVKn448w+M4tK6xbF0jPKZZI/OwGsOKpQSPeAb4HHHjEZaOHKsQ0krRqw7mNGVsw1emlSLO3mA74KZcsjkFlVip1KSASpB2IvocL1ObjbfQ7kqzqMPhhh8WixYi8U5nJk5P2uhuXdVr0+Xr8cSsQeOx6stMusR3Gw5huktTua3267YAKDg0mcadS4zAXmOJFlEYiEPLPK06dy+rRZ/idqwW4zrw3weOLPDT7HE6OzFIWkLKnI0nLrahSuphmCOzE+T7+NEwAPiPxDJpNG8bi1cUaNH4EEbgg7g9qx3Y4E8sTmb58ra+r5ZWKCL9kqtO/pqJpuwAwrLlWNWzsY2S+FTsyEOQzxs0TsKpmQ1q26XsSOxsdseM1Gsk8cchPKMbuVBIV2DoqgkdQNZ26b/DFfxyCSKOMQfVZeMEyiKg6ptWkVVDcsBv6dKMLh2XlaSSKPSZI0WXmStIz5hWkflhZdR5arQs6Ws1tW5g1salk5fgfNtRLXhuZjiInSAQ5V1H1iiKit+V5AF1ou93qIA3NYKYJVcBlIKkWCOhHqD3xVcFljfLRxmrVBE6NWoMgCyAr/wDDceuOPgbJrFk4lUsRRosb7kdf5Xvj1Ccv8LCwsACxXeIVQ5WcSlhHyn1lffC6DdX3rpixxHz4JjcKiyEqQI2NI5rZS1GgehNH5YABLgwUSwIxzLKuYnaOSQQ6XzDRyc1Ty9/Lc1eUAkHc0LNcAPhSzm9HscEJVC8i+0SvLCzWoIjeIDzaQtggEWQTVYPcADnEPP8ADoZgObGrVupI8yn1DDdfmDiYcDuZ428eb0PpWBR5molgSoMbEg+VSda3VXGbO+3G0vECs4txP2KYRgvImlWKu3nGpmC6GotJ7hsN6jzb1iuiymYC5WXL1HJCWUJKPK0JPusRuPKF3F7gYn5k5jMxl6jN6xFKrPE8SFyAbF81Sqhvu9OncRuDvogBXo7vKt3YSSVmS7390jEE+KneMswQ5/pZXIiS8QmzOZLwLy1iLR6NEbEVKrTpZ3VU8/loaehxpORWMRoItPLCgJprTpA8tVtVYF47kjZQxQkFQyVqUkbEAirF3vinjrK7yM0DE7zxbQyMe7JRVWNdGX/mOGw2etSRnJrcX0Zo94fAXl/GAjFyy5eaP/MjkRZB84ixDfNWv9nBjBKGVWHRgCNq2I22PTFMZqStE8ouPie8ReKczkycmubobl30115evxxKxHz7VG3vjarQW4vawB3F3jRkH+GCfnQ0c0V3E/PEYULoNUVF6ten3dq1fDBOMUPAIl8v/GSzyIKkVmUWaolotIKetbYv8ADHFH4pmy0UYlnYoVvQ6GpRfvBfUbWQdtrPTHvxNxc5dFEdGaU6IwfdBq2YgdlG59dh3wD57Ip5ZHt5DJHrlei7LzRYv7q7+6KAxHs7cMTUH1b/AN1BeJbtJLmQUL68sQCXMZSSVT9zSTuvTU1Le4A74nzw6sc/b1MjRqHeRaLqqkldV6bPQXR7+uPXs2cbzRx0OumUqtj0BSyCfU7D0OJ1CcncVR6MZwxe/U6xR0Kw/BITmJhN+hisRH/MkIIdx+yoJUHuSx6AE+oOByy/4oqqH9BGSQw7h5SAWH7KgD1JBwRxqAAAKAFADoB22xTh13F8p+IjNn5dEeTl0vVpXV+tQv8AHEHjfGUyqan3J2C2B0G5JOwA7n5euI3jDjAyuWkcOquVqOyN27kD71DzUNzWM0GayjPzJZ0lku9Tt0I9Adl67d8WIzr4PqPq6QXw+L55RrjWHSbr33Bo174K3uPTBTwbP+0Qxy1p1rZW70t0YX3ogjGPPLAinRLlpKGwZV1sew1qwsk96xrPhfI8jLRxh1etTal9zzSFiBudhqob9sddDNrHjglxVMq+BSyTSRSS89iGfSTDCIQKYAq9cwAjobs7XsawVDAF4fzcftcQQQW8koMEby8/L0rlnkUtpNnY2q0ZFonuejGSMB+Pvrzzk9IYVjT5yEtLXzCRj41im4gwdSUYuG+pZFPmJPQj9R13O9bDfoDi64sP+MzAr7sTfyKsB/VDip4i2XUh5mRXHutq0yD5EHUfkMfNbcv3crv28OyM+5J8D5wpmJWkIuZgjufKxcE8omP9GptlAJu6HcWcwcRid2jVwXUaiB2Hz6HqL9LGM6yjRZzKu6SiWdQ68s/buittpMemQbC9r3G2+PfhDJhswnLg5YibUzgtpVArBY/MgZTrZjos+p60PdxNxilQ5xTt2adhYWFigWV3GeDQ5oKswJCmxTFSDVdRjDvEJMc0scTONMjKN7oByAN7vYY+gsYR4hy+ueeiAebJ1Gx+sPpiXZUUk39/kp17baRZ/RxwYZtpRmGdgq2tHT96u3X0xrXDsikESRRikQBVHXYf7/PAF9FMWmSYCqEaDYUPebBxx2UpA7LKsJWm5jJrVaYEgoCC1jy0CDvtvjeBLhaRjO3ypsqOHyZvmwq4lFPJzmfl8p0Ktywmnc02itthqvfBLgR4HnJ3lhXMyxFgC6q2SlikY6CCY5HlIBF7+W6vYXYLqw8SY19K8zHPoGWNkjiFKQQW1k3bjcgFdhXc+uBvL5yFQR7Po9eWV3+ewJ/njXfHHDoZ2y0boC7v71ecRggMAw3Atxtig8ReAsrEYjGZVEkqow12ApIBrUD64lza/wBR38nr6m7gxY1CUXf3Vf2A6+IMi66WIAXorx7LQ7AjY/HBf4azfEebEiPpRipZJS0p0MbI8x8p0At12tNvMMVfizwZkchmMs2kmNxK8hkfYvEodFHZdW4uv5b4PvBOWBEkxIdyxTUOnQGQ/Mtt8AiD7uF4ddY59GxO1ufVjVfhWFeFhYWLjzhsYjxb/ET/AMWT8w42/GIcW+3n/iyfmHEm55F3+SrU877Bf9Fy+bMH4IP6tgt8S5YSZaQGRYtOmUSPWhGicSKWBItQUF7ja9xgX+i0bZg/FB/Q/wB8HRw3X9NCs/qMCuG8ejzmZyurMZO1ZmjigmMskshgcEm1UxqELmqO9b7bm2A7gfEmSePL+1xyoXdVRcpKraQrso5/MKADTWrTvVdTeDAYcKB7MfWZ9R2jVQPm2tn/APCP8cN4zNIh/VLP/pW//WH4N58zK/xkP/Usa/kN+OPPjUXFX7uY/hAcAFd9JfCo8wmWEt6RMLrrpI84/wBN4v8AwzwKPJQCCMkqGZgTV+dy1bel1/LELxtGHy6/F6HzeNlX+rDF9lJtaI46Mob8ReOV7nbdUdcLCwsdOCxiHFft5/4sn5hxt2MR4r9vP/Fk/MOJNzyLv8lWp532Df6LR9XmD+8Uf9sf3wbnAZ9Fy/UTn99X4Qp/fBTxWRliZlu1ptig2DAt5pPKBQNk9r74dh9OPYTm87BLhCj2jLNySsbPKkJ9oZ3VkWUjXCUpQFaRRTHTqUV6HGAHh3Asu+aAky8RLAzMjLkW8hvSxCLzCNXRh3weqABQ6YaLKPwvk5EVjKpVyFQgkGyoJYgg9C7tWOPjCZFVeYyoCky2xAFmEgCz3OFhYAO/EYWkykRCksphl0j3iEkRm2+QOJnAI2XLQq4IZUCkHrsKF/hhYWACwwsLCwALGKcZgcZie0f7VzehqoyGt6wsLCsuJZFTG4sjg7Qd/RgpGWlsEXOx3BH6NB3+WLzxJw9sxl2jXSWtHCv7jGOVX0tXQNo0k0evQ9MLCxuEeMUjE3cmyCcvNPmMtI8AhWAs5JdWdy0TJoUJ0Xz6iT+qNu4IcPhY0ZP/2Q==">
            <a:extLst>
              <a:ext uri="{FF2B5EF4-FFF2-40B4-BE49-F238E27FC236}">
                <a16:creationId xmlns:a16="http://schemas.microsoft.com/office/drawing/2014/main" xmlns="" id="{94092FA4-727D-8946-9AF1-532F8DABBF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22535" name="AutoShape 6" descr="data:image/jpeg;base64,/9j/4AAQSkZJRgABAQAAAQABAAD/2wCEAAkGBxISEhQUEhQVFhUWGB8UFxUYGBgdFBYWGxUiIBUfIBYZIDQhGCYpIBgfITEiJSsuLi46HSA1ODQuNyg5Ly0BCgoKDg0OGhAPGzcmICQvNC8wLDY2KzgsNS0vNywuNjctNy8sNy8xLjcsNSwsNTAsLiw0Ly4sLDQ0NDQsNC8sLP/AABEIAHgAWgMBIgACEQEDEQH/xAAcAAABBQEBAQAAAAAAAAAAAAAGAAEEBQcDAgj/xAA/EAACAgAEBAMEBggEBwAAAAABAgMRAAQSIQUTMUEGIlEUMmFxByMzQpGzQ1JiY3OBodE0U5KxJIKio7LB8P/EABoBAAMBAQEBAAAAAAAAAAAAAAADBAIBBQb/xAApEQACAgIBAgUDBQAAAAAAAAAAAQIRAwQSIXExMjNB0RNRoSIkscHw/9oADAMBAAIRAxEAPwDccLCxW8czrxKnLC28gj1PehLBokAgtZFAWNyN8cbpWwLK8UniyNTEpdQ0ayozq26lC2kkg7EAsG3/AFccubnR+kyzfAwyL/USn/bHHPz5uWKSJsvAwkRoyRmHGzKR0MO3X44nexikq5fyb4SQzcP5ILZd+Rp3I65ehudURIAHqVKn448w+M4tK6xbF0jPKZZI/OwGsOKpQSPeAb4HHHjEZaOHKsQ0krRqw7mNGVsw1emlSLO3mA74KZcsjkFlVip1KSASpB2IvocL1ObjbfQ7kqzqMPhhh8WixYi8U5nJk5P2uhuXdVr0+Xr8cSsQeOx6stMusR3Gw5huktTua3267YAKDg0mcadS4zAXmOJFlEYiEPLPK06dy+rRZ/idqwW4zrw3weOLPDT7HE6OzFIWkLKnI0nLrahSuphmCOzE+T7+NEwAPiPxDJpNG8bi1cUaNH4EEbgg7g9qx3Y4E8sTmb58ra+r5ZWKCL9kqtO/pqJpuwAwrLlWNWzsY2S+FTsyEOQzxs0TsKpmQ1q26XsSOxsdseM1Gsk8cchPKMbuVBIV2DoqgkdQNZ26b/DFfxyCSKOMQfVZeMEyiKg6ptWkVVDcsBv6dKMLh2XlaSSKPSZI0WXmStIz5hWkflhZdR5arQs6Ws1tW5g1salk5fgfNtRLXhuZjiInSAQ5V1H1iiKit+V5AF1ou93qIA3NYKYJVcBlIKkWCOhHqD3xVcFljfLRxmrVBE6NWoMgCyAr/wDDceuOPgbJrFk4lUsRRosb7kdf5Xvj1Ccv8LCwsACxXeIVQ5WcSlhHyn1lffC6DdX3rpixxHz4JjcKiyEqQI2NI5rZS1GgehNH5YABLgwUSwIxzLKuYnaOSQQ6XzDRyc1Ty9/Lc1eUAkHc0LNcAPhSzm9HscEJVC8i+0SvLCzWoIjeIDzaQtggEWQTVYPcADnEPP8ADoZgObGrVupI8yn1DDdfmDiYcDuZ428eb0PpWBR5molgSoMbEg+VSda3VXGbO+3G0vECs4txP2KYRgvImlWKu3nGpmC6GotJ7hsN6jzb1iuiymYC5WXL1HJCWUJKPK0JPusRuPKF3F7gYn5k5jMxl6jN6xFKrPE8SFyAbF81Sqhvu9OncRuDvogBXo7vKt3YSSVmS7390jEE+KneMswQ5/pZXIiS8QmzOZLwLy1iLR6NEbEVKrTpZ3VU8/loaehxpORWMRoItPLCgJprTpA8tVtVYF47kjZQxQkFQyVqUkbEAirF3vinjrK7yM0DE7zxbQyMe7JRVWNdGX/mOGw2etSRnJrcX0Zo94fAXl/GAjFyy5eaP/MjkRZB84ixDfNWv9nBjBKGVWHRgCNq2I22PTFMZqStE8ouPie8ReKczkycmubobl30115evxxKxHz7VG3vjarQW4vawB3F3jRkH+GCfnQ0c0V3E/PEYULoNUVF6ten3dq1fDBOMUPAIl8v/GSzyIKkVmUWaolotIKetbYv8ADHFH4pmy0UYlnYoVvQ6GpRfvBfUbWQdtrPTHvxNxc5dFEdGaU6IwfdBq2YgdlG59dh3wD57Ip5ZHt5DJHrlei7LzRYv7q7+6KAxHs7cMTUH1b/AN1BeJbtJLmQUL68sQCXMZSSVT9zSTuvTU1Le4A74nzw6sc/b1MjRqHeRaLqqkldV6bPQXR7+uPXs2cbzRx0OumUqtj0BSyCfU7D0OJ1CcncVR6MZwxe/U6xR0Kw/BITmJhN+hisRH/MkIIdx+yoJUHuSx6AE+oOByy/4oqqH9BGSQw7h5SAWH7KgD1JBwRxqAAAKAFADoB22xTh13F8p+IjNn5dEeTl0vVpXV+tQv8AHEHjfGUyqan3J2C2B0G5JOwA7n5euI3jDjAyuWkcOquVqOyN27kD71DzUNzWM0GayjPzJZ0lku9Tt0I9Adl67d8WIzr4PqPq6QXw+L55RrjWHSbr33Bo174K3uPTBTwbP+0Qxy1p1rZW70t0YX3ogjGPPLAinRLlpKGwZV1sew1qwsk96xrPhfI8jLRxh1etTal9zzSFiBudhqob9sddDNrHjglxVMq+BSyTSRSS89iGfSTDCIQKYAq9cwAjobs7XsawVDAF4fzcftcQQQW8koMEby8/L0rlnkUtpNnY2q0ZFonuejGSMB+Pvrzzk9IYVjT5yEtLXzCRj41im4gwdSUYuG+pZFPmJPQj9R13O9bDfoDi64sP+MzAr7sTfyKsB/VDip4i2XUh5mRXHutq0yD5EHUfkMfNbcv3crv28OyM+5J8D5wpmJWkIuZgjufKxcE8omP9GptlAJu6HcWcwcRid2jVwXUaiB2Hz6HqL9LGM6yjRZzKu6SiWdQ68s/buittpMemQbC9r3G2+PfhDJhswnLg5YibUzgtpVArBY/MgZTrZjos+p60PdxNxilQ5xTt2adhYWFigWV3GeDQ5oKswJCmxTFSDVdRjDvEJMc0scTONMjKN7oByAN7vYY+gsYR4hy+ueeiAebJ1Gx+sPpiXZUUk39/kp17baRZ/RxwYZtpRmGdgq2tHT96u3X0xrXDsikESRRikQBVHXYf7/PAF9FMWmSYCqEaDYUPebBxx2UpA7LKsJWm5jJrVaYEgoCC1jy0CDvtvjeBLhaRjO3ypsqOHyZvmwq4lFPJzmfl8p0Ktywmnc02itthqvfBLgR4HnJ3lhXMyxFgC6q2SlikY6CCY5HlIBF7+W6vYXYLqw8SY19K8zHPoGWNkjiFKQQW1k3bjcgFdhXc+uBvL5yFQR7Po9eWV3+ewJ/njXfHHDoZ2y0boC7v71ecRggMAw3Atxtig8ReAsrEYjGZVEkqow12ApIBrUD64lza/wBR38nr6m7gxY1CUXf3Vf2A6+IMi66WIAXorx7LQ7AjY/HBf4azfEebEiPpRipZJS0p0MbI8x8p0At12tNvMMVfizwZkchmMs2kmNxK8hkfYvEodFHZdW4uv5b4PvBOWBEkxIdyxTUOnQGQ/Mtt8AiD7uF4ddY59GxO1ufVjVfhWFeFhYWLjzhsYjxb/ET/AMWT8w42/GIcW+3n/iyfmHEm55F3+SrU877Bf9Fy+bMH4IP6tgt8S5YSZaQGRYtOmUSPWhGicSKWBItQUF7ja9xgX+i0bZg/FB/Q/wB8HRw3X9NCs/qMCuG8ejzmZyurMZO1ZmjigmMskshgcEm1UxqELmqO9b7bm2A7gfEmSePL+1xyoXdVRcpKraQrso5/MKADTWrTvVdTeDAYcKB7MfWZ9R2jVQPm2tn/APCP8cN4zNIh/VLP/pW//WH4N58zK/xkP/Usa/kN+OPPjUXFX7uY/hAcAFd9JfCo8wmWEt6RMLrrpI84/wBN4v8AwzwKPJQCCMkqGZgTV+dy1bel1/LELxtGHy6/F6HzeNlX+rDF9lJtaI46Mob8ReOV7nbdUdcLCwsdOCxiHFft5/4sn5hxt2MR4r9vP/Fk/MOJNzyLv8lWp532Df6LR9XmD+8Uf9sf3wbnAZ9Fy/UTn99X4Qp/fBTxWRliZlu1ptig2DAt5pPKBQNk9r74dh9OPYTm87BLhCj2jLNySsbPKkJ9oZ3VkWUjXCUpQFaRRTHTqUV6HGAHh3Asu+aAky8RLAzMjLkW8hvSxCLzCNXRh3weqABQ6YaLKPwvk5EVjKpVyFQgkGyoJYgg9C7tWOPjCZFVeYyoCky2xAFmEgCz3OFhYAO/EYWkykRCksphl0j3iEkRm2+QOJnAI2XLQq4IZUCkHrsKF/hhYWACwwsLCwALGKcZgcZie0f7VzehqoyGt6wsLCsuJZFTG4sjg7Qd/RgpGWlsEXOx3BH6NB3+WLzxJw9sxl2jXSWtHCv7jGOVX0tXQNo0k0evQ9MLCxuEeMUjE3cmyCcvNPmMtI8AhWAs5JdWdy0TJoUJ0Xz6iT+qNu4IcPhY0ZP/2Q==">
            <a:extLst>
              <a:ext uri="{FF2B5EF4-FFF2-40B4-BE49-F238E27FC236}">
                <a16:creationId xmlns:a16="http://schemas.microsoft.com/office/drawing/2014/main" xmlns="" id="{1EFC8E89-9C60-5640-A9AE-E9B677EB9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107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pic>
        <p:nvPicPr>
          <p:cNvPr id="21511" name="Picture 7" descr="C:\Users\john\Desktop\κατάλογος.jpe">
            <a:extLst>
              <a:ext uri="{FF2B5EF4-FFF2-40B4-BE49-F238E27FC236}">
                <a16:creationId xmlns:a16="http://schemas.microsoft.com/office/drawing/2014/main" xmlns="" id="{C140F636-AA78-594F-8D6D-F6B45458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00438"/>
            <a:ext cx="15128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5 - Θέση περιεχομένου">
            <a:extLst>
              <a:ext uri="{FF2B5EF4-FFF2-40B4-BE49-F238E27FC236}">
                <a16:creationId xmlns:a16="http://schemas.microsoft.com/office/drawing/2014/main" xmlns="" id="{E8F50FF0-0BCE-D841-804B-73C042BC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805488"/>
            <a:ext cx="3889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</a:rPr>
              <a:t>Has</a:t>
            </a:r>
            <a:r>
              <a:rPr lang="en-US" altLang="zh-CN" sz="2400">
                <a:ea typeface="SimSun" panose="02010600030101010101" pitchFamily="2" charset="-122"/>
              </a:rPr>
              <a:t> Sarah </a:t>
            </a: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</a:rPr>
              <a:t>called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ea typeface="SimSun" panose="02010600030101010101" pitchFamily="2" charset="-122"/>
              </a:rPr>
              <a:t>yet</a:t>
            </a:r>
            <a:r>
              <a:rPr lang="en-US" altLang="zh-CN" sz="2400">
                <a:ea typeface="SimSun" panose="02010600030101010101" pitchFamily="2" charset="-122"/>
              </a:rPr>
              <a:t>?</a:t>
            </a:r>
            <a:endParaRPr lang="el-GR" altLang="en-US" sz="2400"/>
          </a:p>
        </p:txBody>
      </p:sp>
      <p:pic>
        <p:nvPicPr>
          <p:cNvPr id="22538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97A43EBA-C690-C04D-9C53-EA93AC4B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EBB613AB-EE20-464C-BE48-CE62EC20E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5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FC01680B-EC21-9F42-A762-B034A78C0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n-US" noProof="1"/>
              <a:t>HAVE GONE TO/HAVE BEEN TO</a:t>
            </a:r>
            <a:endParaRPr lang="el-GR" noProof="1"/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8060239F-B9C1-8A40-9FEB-AC03F9243B9F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3348038" y="5084763"/>
            <a:ext cx="5111750" cy="1512887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“Mary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has gone</a:t>
            </a:r>
            <a:r>
              <a:rPr lang="en-US" altLang="zh-CN">
                <a:ea typeface="SimSun" panose="02010600030101010101" pitchFamily="2" charset="-122"/>
              </a:rPr>
              <a:t> to London. </a:t>
            </a:r>
            <a:br>
              <a:rPr lang="en-US" altLang="zh-CN"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I miss her so much!”</a:t>
            </a:r>
          </a:p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(=she is still there)</a:t>
            </a:r>
            <a:endParaRPr lang="el-GR" altLang="en-US"/>
          </a:p>
        </p:txBody>
      </p:sp>
      <p:pic>
        <p:nvPicPr>
          <p:cNvPr id="1026" name="Picture 2" descr="http://i.ytimg.com/vi/ANDq6sMeKrY/maxresdefault.jpg">
            <a:extLst>
              <a:ext uri="{FF2B5EF4-FFF2-40B4-BE49-F238E27FC236}">
                <a16:creationId xmlns:a16="http://schemas.microsoft.com/office/drawing/2014/main" xmlns="" id="{4891C8F8-152A-584F-8497-CA395CD1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64801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A696E0CD-3AD4-9540-AA7B-F0FC711E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0307FBD4-DBBC-6A47-9B9D-891811655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795" y="482813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3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>
            <a:extLst>
              <a:ext uri="{FF2B5EF4-FFF2-40B4-BE49-F238E27FC236}">
                <a16:creationId xmlns:a16="http://schemas.microsoft.com/office/drawing/2014/main" xmlns="" id="{FEAE0857-B51A-774E-9C90-B3841A2B34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25" y="4941888"/>
            <a:ext cx="3384550" cy="1223962"/>
          </a:xfrm>
        </p:spPr>
        <p:txBody>
          <a:bodyPr>
            <a:normAutofit fontScale="92500" lnSpcReduction="10000"/>
          </a:bodyPr>
          <a:lstStyle/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I have been to= </a:t>
            </a:r>
            <a:r>
              <a:rPr lang="en-US" dirty="0"/>
              <a:t/>
            </a:r>
            <a:br>
              <a:rPr lang="en-US" dirty="0"/>
            </a:br>
            <a:r>
              <a:rPr lang="en-US" noProof="1"/>
              <a:t>I have gone and come back</a:t>
            </a:r>
            <a:endParaRPr lang="el-GR" noProof="1"/>
          </a:p>
        </p:txBody>
      </p:sp>
      <p:pic>
        <p:nvPicPr>
          <p:cNvPr id="4" name="Picture 6" descr="http://cliparts.co/cliparts/Lid/oq7/Lidoq7xdT.jpg">
            <a:extLst>
              <a:ext uri="{FF2B5EF4-FFF2-40B4-BE49-F238E27FC236}">
                <a16:creationId xmlns:a16="http://schemas.microsoft.com/office/drawing/2014/main" xmlns="" id="{5A5471A9-664F-0B48-83E4-594032B4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35290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Επεξήγηση με στρογγυλεμένο παραλληλόγραμμο">
            <a:extLst>
              <a:ext uri="{FF2B5EF4-FFF2-40B4-BE49-F238E27FC236}">
                <a16:creationId xmlns:a16="http://schemas.microsoft.com/office/drawing/2014/main" xmlns="" id="{B20E2123-CDCB-6F4B-B8EB-9385513BBB72}"/>
              </a:ext>
            </a:extLst>
          </p:cNvPr>
          <p:cNvSpPr/>
          <p:nvPr/>
        </p:nvSpPr>
        <p:spPr>
          <a:xfrm>
            <a:off x="611560" y="332656"/>
            <a:ext cx="2304256" cy="1800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Have you ever been to London?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- Επεξήγηση με σύννεφο">
            <a:extLst>
              <a:ext uri="{FF2B5EF4-FFF2-40B4-BE49-F238E27FC236}">
                <a16:creationId xmlns:a16="http://schemas.microsoft.com/office/drawing/2014/main" xmlns="" id="{5E1FD6BF-233E-B949-A198-3F57310AADC5}"/>
              </a:ext>
            </a:extLst>
          </p:cNvPr>
          <p:cNvSpPr/>
          <p:nvPr/>
        </p:nvSpPr>
        <p:spPr>
          <a:xfrm>
            <a:off x="4211960" y="-1"/>
            <a:ext cx="2664296" cy="223224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course, I’ve been to London a lot of times. It’s such an amazing city!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6 - Επεξήγηση με σύννεφο">
            <a:extLst>
              <a:ext uri="{FF2B5EF4-FFF2-40B4-BE49-F238E27FC236}">
                <a16:creationId xmlns:a16="http://schemas.microsoft.com/office/drawing/2014/main" xmlns="" id="{7E973164-5437-5C4B-9BFF-D6B75BAE7BFB}"/>
              </a:ext>
            </a:extLst>
          </p:cNvPr>
          <p:cNvSpPr/>
          <p:nvPr/>
        </p:nvSpPr>
        <p:spPr>
          <a:xfrm rot="3354354">
            <a:off x="5422107" y="2302669"/>
            <a:ext cx="1657350" cy="13668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pic>
        <p:nvPicPr>
          <p:cNvPr id="8" name="Picture 4" descr="https://cafodpolicy.files.wordpress.com/2012/02/0-7-big-ben1.jpg">
            <a:extLst>
              <a:ext uri="{FF2B5EF4-FFF2-40B4-BE49-F238E27FC236}">
                <a16:creationId xmlns:a16="http://schemas.microsoft.com/office/drawing/2014/main" xmlns="" id="{540B0E8F-EC33-FF4D-8EF9-169260E4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92375"/>
            <a:ext cx="6889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7819E329-7ECB-EC4D-B9EF-74B3ED14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019EF656-CA19-DA4F-8210-08D833BDD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65" y="535305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4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C602D637-BD2F-5948-A33C-43B77F93D1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pPr eaLnBrk="1" fontAlgn="auto" hangingPunct="1">
              <a:defRPr/>
            </a:pPr>
            <a:r>
              <a:rPr lang="en-US" sz="9600" noProof="1">
                <a:solidFill>
                  <a:schemeClr val="accent2">
                    <a:lumMod val="75000"/>
                  </a:schemeClr>
                </a:solidFill>
              </a:rPr>
              <a:t>THE END</a:t>
            </a:r>
            <a:endParaRPr lang="el-GR" sz="9600" noProof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1A082766-B5A3-4743-AAA8-65AD685C3730}"/>
              </a:ext>
            </a:extLst>
          </p:cNvPr>
          <p:cNvSpPr txBox="1"/>
          <p:nvPr/>
        </p:nvSpPr>
        <p:spPr>
          <a:xfrm>
            <a:off x="685800" y="3482975"/>
            <a:ext cx="7661275" cy="27070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altLang="en-US" b="1" noProof="1">
                <a:latin typeface="Lucida Sans Unicode" panose="020B0602030504020204" charset="0"/>
              </a:rPr>
              <a:t>Remember:  </a:t>
            </a:r>
            <a:endParaRPr lang="es-CL" altLang="en-US" b="1" noProof="1"/>
          </a:p>
          <a:p>
            <a:pPr eaLnBrk="1" hangingPunct="1">
              <a:defRPr/>
            </a:pPr>
            <a:r>
              <a:rPr lang="es-CL" altLang="en-US" noProof="1">
                <a:latin typeface="Lucida Sans Unicode" panose="020B0602030504020204" charset="0"/>
              </a:rPr>
              <a:t> </a:t>
            </a:r>
            <a:endParaRPr lang="en-US" noProof="1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L" altLang="en-US" sz="2800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charset="0"/>
              </a:rPr>
              <a:t>Stay at home</a:t>
            </a:r>
            <a:endParaRPr lang="en-US" sz="2800" noProof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charset="0"/>
              </a:rPr>
              <a:t>Wash, wash, wash your hands</a:t>
            </a:r>
            <a:endParaRPr lang="en-US" sz="2800" noProof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L" altLang="en-US" sz="2800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charset="0"/>
              </a:rPr>
              <a:t>Keep your distance</a:t>
            </a:r>
            <a:endParaRPr lang="es-CL" altLang="en-US" sz="2800" noProof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L" altLang="en-US" sz="2800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charset="0"/>
              </a:rPr>
              <a:t>Take care of you and your fam</a:t>
            </a:r>
            <a:r>
              <a:rPr lang="es-CL" altLang="en-US" sz="3200" noProof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Sans Unicode" panose="020B0602030504020204" charset="0"/>
              </a:rPr>
              <a:t>ily!</a:t>
            </a:r>
            <a:r>
              <a:rPr lang="es-CL" altLang="en-US" noProof="1">
                <a:latin typeface="Lucida Sans Unicode" panose="020B0602030504020204" charset="0"/>
              </a:rPr>
              <a:t>!</a:t>
            </a:r>
            <a:endParaRPr lang="es-CL" altLang="en-US" noProof="1"/>
          </a:p>
          <a:p>
            <a:pPr marL="285750" indent="-285750" eaLnBrk="1" hangingPunct="1">
              <a:defRPr/>
            </a:pPr>
            <a:r>
              <a:rPr lang="en-US" noProof="1">
                <a:latin typeface="Lucida Sans Unicode" panose="020B0602030504020204" charset="0"/>
              </a:rPr>
              <a:t> </a:t>
            </a:r>
            <a:endParaRPr lang="en-US" noProof="1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xmlns="" id="{A4FB0078-9946-2E48-9A19-DDF7D6526666}"/>
              </a:ext>
            </a:extLst>
          </p:cNvPr>
          <p:cNvSpPr/>
          <p:nvPr/>
        </p:nvSpPr>
        <p:spPr>
          <a:xfrm>
            <a:off x="7092950" y="3644900"/>
            <a:ext cx="1511300" cy="1511300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noProof="1"/>
          </a:p>
        </p:txBody>
      </p:sp>
      <p:pic>
        <p:nvPicPr>
          <p:cNvPr id="2560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C2F751AB-5E4B-9D49-B430-8C66B0CC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48FE2555-B7E1-474F-A166-22F1F8B2E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750" y="134620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61B50A-3EBE-D340-8376-F63E42490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496695"/>
            <a:ext cx="8229600" cy="801370"/>
          </a:xfrm>
          <a:solidFill>
            <a:schemeClr val="bg2"/>
          </a:solidFill>
        </p:spPr>
        <p:txBody>
          <a:bodyPr>
            <a:normAutofit fontScale="90000"/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s-CL" altLang="en-US">
                <a:ln/>
                <a:solidFill>
                  <a:schemeClr val="accent4"/>
                </a:solidFill>
              </a:rPr>
              <a:t/>
            </a:r>
            <a:br>
              <a:rPr lang="es-CL" altLang="en-US">
                <a:ln/>
                <a:solidFill>
                  <a:schemeClr val="accent4"/>
                </a:solidFill>
              </a:rPr>
            </a:br>
            <a:r>
              <a:rPr lang="es-CL" altLang="en-US" noProof="1">
                <a:ln/>
                <a:solidFill>
                  <a:schemeClr val="accent4"/>
                </a:solidFill>
              </a:rPr>
              <a:t>   </a:t>
            </a:r>
            <a:r>
              <a:rPr lang="es-CL" altLang="en-US" noProof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s-CL" altLang="en-US" sz="4400" noProof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Have/has </a:t>
            </a:r>
            <a:r>
              <a:rPr lang="es-CL" altLang="en-US" sz="4400" noProof="1">
                <a:ln/>
                <a:solidFill>
                  <a:schemeClr val="accent4"/>
                </a:solidFill>
              </a:rPr>
              <a:t>+ </a:t>
            </a:r>
            <a:r>
              <a:rPr lang="es-CL" altLang="en-US" sz="4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past participle</a:t>
            </a:r>
          </a:p>
        </p:txBody>
      </p:sp>
      <p:sp>
        <p:nvSpPr>
          <p:cNvPr id="14338" name="Content Placeholder 4">
            <a:extLst>
              <a:ext uri="{FF2B5EF4-FFF2-40B4-BE49-F238E27FC236}">
                <a16:creationId xmlns:a16="http://schemas.microsoft.com/office/drawing/2014/main" xmlns="" id="{21F14B2D-BE45-474D-81A1-97074C8CB82F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57200" y="2511425"/>
            <a:ext cx="4040188" cy="2874963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CL" altLang="en-US"/>
              <a:t>Regular verbs</a:t>
            </a:r>
          </a:p>
        </p:txBody>
      </p:sp>
      <p:sp>
        <p:nvSpPr>
          <p:cNvPr id="14339" name="Content Placeholder 5">
            <a:extLst>
              <a:ext uri="{FF2B5EF4-FFF2-40B4-BE49-F238E27FC236}">
                <a16:creationId xmlns:a16="http://schemas.microsoft.com/office/drawing/2014/main" xmlns="" id="{7160F4E9-6472-9A42-8ABB-89269E14650B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645025" y="2511425"/>
            <a:ext cx="4041775" cy="2874963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CL" altLang="en-US"/>
              <a:t>Irregular verbs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3AA99F0-E3E5-7F4A-8522-AFDE7A176C66}"/>
              </a:ext>
            </a:extLst>
          </p:cNvPr>
          <p:cNvGraphicFramePr/>
          <p:nvPr/>
        </p:nvGraphicFramePr>
        <p:xfrm>
          <a:off x="542925" y="3095625"/>
          <a:ext cx="3398838" cy="2000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5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5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Base form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Past </a:t>
                      </a:r>
                    </a:p>
                    <a:p>
                      <a:pPr>
                        <a:buNone/>
                      </a:pPr>
                      <a:r>
                        <a:rPr lang="es-CL" altLang="en-US" sz="1400"/>
                        <a:t>simple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Past participle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8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Like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Liked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>
                          <a:sym typeface="+mn-ea"/>
                        </a:rPr>
                        <a:t>Liked</a:t>
                      </a:r>
                      <a:endParaRPr lang="en-US" sz="1800"/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28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Hate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Hated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Hated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8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Work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Worked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Worked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CED02FC-4786-4E42-8F6A-750C5335B405}"/>
              </a:ext>
            </a:extLst>
          </p:cNvPr>
          <p:cNvGraphicFramePr/>
          <p:nvPr/>
        </p:nvGraphicFramePr>
        <p:xfrm>
          <a:off x="4829175" y="3095625"/>
          <a:ext cx="3398838" cy="200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50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4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Base form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Past </a:t>
                      </a:r>
                    </a:p>
                    <a:p>
                      <a:pPr>
                        <a:buNone/>
                      </a:pPr>
                      <a:r>
                        <a:rPr lang="es-CL" altLang="en-US" sz="1400"/>
                        <a:t>simple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400"/>
                        <a:t>Past participle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9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drive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drove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driven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19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cut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cut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cut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19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build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built</a:t>
                      </a:r>
                    </a:p>
                  </a:txBody>
                  <a:tcPr marL="91449" marR="91449" marT="45735" marB="45735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altLang="en-US" sz="1800"/>
                        <a:t>built</a:t>
                      </a:r>
                    </a:p>
                  </a:txBody>
                  <a:tcPr marL="91449" marR="91449" marT="45735" marB="4573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BFFA7425-EEDE-364C-907D-C1D9C5E34E89}"/>
              </a:ext>
            </a:extLst>
          </p:cNvPr>
          <p:cNvSpPr txBox="1"/>
          <p:nvPr/>
        </p:nvSpPr>
        <p:spPr>
          <a:xfrm>
            <a:off x="1305560" y="568325"/>
            <a:ext cx="65786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L" altLang="en-US" sz="360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Lucida Sans Unicode" panose="020B0602030504020204" charset="0"/>
              </a:rPr>
              <a:t>Present Perfect</a:t>
            </a:r>
            <a:r>
              <a:rPr lang="es-CL" altLang="en-US" noProof="1">
                <a:latin typeface="Lucida Sans Unicode" panose="020B0602030504020204" charset="0"/>
              </a:rPr>
              <a:t>  </a:t>
            </a:r>
            <a:endParaRPr lang="es-CL" altLang="en-US" noProof="1"/>
          </a:p>
          <a:p>
            <a:pPr eaLnBrk="1" hangingPunct="1">
              <a:defRPr/>
            </a:pPr>
            <a:r>
              <a:rPr lang="es-CL" altLang="en-US" sz="2800" b="1" noProof="1">
                <a:latin typeface="Lucida Sans Unicode" panose="020B0602030504020204" charset="0"/>
              </a:rPr>
              <a:t>Form:</a:t>
            </a:r>
            <a:endParaRPr lang="es-CL" altLang="en-US" sz="2800" b="1" noProof="1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CD53DD9-11A9-D04B-B74A-DFB6194A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92FB4C2A-1CD9-B042-8919-D56B0F356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404812"/>
            <a:ext cx="2174875" cy="792163"/>
          </a:xfrm>
        </p:spPr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n-US" noProof="1"/>
              <a:t>FORM</a:t>
            </a:r>
            <a:endParaRPr lang="el-GR" noProof="1"/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xmlns="" id="{9F234084-3E77-B643-8B3A-15C4841BD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4041775" cy="457200"/>
          </a:xfrm>
          <a:ln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Affirmative</a:t>
            </a:r>
            <a:endParaRPr lang="el-GR" altLang="en-US"/>
          </a:p>
        </p:txBody>
      </p:sp>
      <p:sp>
        <p:nvSpPr>
          <p:cNvPr id="4" name="3 - Θέση κειμένου">
            <a:extLst>
              <a:ext uri="{FF2B5EF4-FFF2-40B4-BE49-F238E27FC236}">
                <a16:creationId xmlns:a16="http://schemas.microsoft.com/office/drawing/2014/main" xmlns="" id="{6973EEEB-2A15-2D49-97D7-797B9C0C0F18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4787900" y="1628775"/>
            <a:ext cx="4041775" cy="457200"/>
          </a:xfrm>
          <a:ln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Interrogative</a:t>
            </a:r>
            <a:endParaRPr lang="el-GR" altLang="en-US"/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4B43A9EE-049F-AE42-B8EB-8137E4DBDDE0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457200" y="2349500"/>
            <a:ext cx="4040188" cy="3036888"/>
          </a:xfrm>
        </p:spPr>
        <p:txBody>
          <a:bodyPr>
            <a:normAutofit fontScale="92500" lnSpcReduction="10000"/>
          </a:bodyPr>
          <a:lstStyle/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I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You		have work</a:t>
            </a:r>
            <a:r>
              <a:rPr lang="en-US" noProof="1">
                <a:solidFill>
                  <a:srgbClr val="FF0000"/>
                </a:solidFill>
              </a:rPr>
              <a:t>ed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We		have written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They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None/>
              <a:defRPr/>
            </a:pPr>
            <a:endParaRPr lang="en-US" noProof="1"/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He 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She		has work</a:t>
            </a:r>
            <a:r>
              <a:rPr lang="en-US" noProof="1">
                <a:solidFill>
                  <a:srgbClr val="FF0000"/>
                </a:solidFill>
              </a:rPr>
              <a:t>ed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It		has written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None/>
              <a:defRPr/>
            </a:pPr>
            <a:endParaRPr lang="el-GR" noProof="1"/>
          </a:p>
        </p:txBody>
      </p:sp>
      <p:sp>
        <p:nvSpPr>
          <p:cNvPr id="6" name="5 - Θέση περιεχομένου">
            <a:extLst>
              <a:ext uri="{FF2B5EF4-FFF2-40B4-BE49-F238E27FC236}">
                <a16:creationId xmlns:a16="http://schemas.microsoft.com/office/drawing/2014/main" xmlns="" id="{A65B35EC-7F37-8940-B017-28DC41343ECD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787900" y="2349500"/>
            <a:ext cx="4176713" cy="1727200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2000">
                <a:ea typeface="SimSun" panose="02010600030101010101" pitchFamily="2" charset="-122"/>
              </a:rPr>
              <a:t>Have I/you/we/they work</a:t>
            </a:r>
            <a:r>
              <a:rPr lang="en-US" altLang="zh-CN" sz="2000">
                <a:solidFill>
                  <a:srgbClr val="FF0000"/>
                </a:solidFill>
                <a:ea typeface="SimSun" panose="02010600030101010101" pitchFamily="2" charset="-122"/>
              </a:rPr>
              <a:t>ed</a:t>
            </a:r>
            <a:r>
              <a:rPr lang="en-US" altLang="zh-CN" sz="2000">
                <a:ea typeface="SimSun" panose="02010600030101010101" pitchFamily="2" charset="-122"/>
              </a:rPr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>
                <a:ea typeface="SimSun" panose="02010600030101010101" pitchFamily="2" charset="-122"/>
              </a:rPr>
              <a:t>Have I/you/we/they written?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>
                <a:ea typeface="SimSun" panose="02010600030101010101" pitchFamily="2" charset="-122"/>
              </a:rPr>
              <a:t>Has he/she/it work</a:t>
            </a:r>
            <a:r>
              <a:rPr lang="en-US" altLang="zh-CN" sz="2000">
                <a:solidFill>
                  <a:srgbClr val="FF0000"/>
                </a:solidFill>
                <a:ea typeface="SimSun" panose="02010600030101010101" pitchFamily="2" charset="-122"/>
              </a:rPr>
              <a:t>ed</a:t>
            </a:r>
            <a:r>
              <a:rPr lang="en-US" altLang="zh-CN" sz="2000">
                <a:ea typeface="SimSun" panose="02010600030101010101" pitchFamily="2" charset="-122"/>
              </a:rPr>
              <a:t>?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>
                <a:ea typeface="SimSun" panose="02010600030101010101" pitchFamily="2" charset="-122"/>
              </a:rPr>
              <a:t>Has he/she/it written?</a:t>
            </a:r>
            <a:endParaRPr lang="el-GR" altLang="en-US" sz="2000"/>
          </a:p>
        </p:txBody>
      </p:sp>
      <p:sp>
        <p:nvSpPr>
          <p:cNvPr id="7" name="6 - Δεξιό άγκιστρο">
            <a:extLst>
              <a:ext uri="{FF2B5EF4-FFF2-40B4-BE49-F238E27FC236}">
                <a16:creationId xmlns:a16="http://schemas.microsoft.com/office/drawing/2014/main" xmlns="" id="{3340003F-7C40-F644-879D-480263B1EAB7}"/>
              </a:ext>
            </a:extLst>
          </p:cNvPr>
          <p:cNvSpPr/>
          <p:nvPr/>
        </p:nvSpPr>
        <p:spPr>
          <a:xfrm>
            <a:off x="1692275" y="2420938"/>
            <a:ext cx="358775" cy="13684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sp>
        <p:nvSpPr>
          <p:cNvPr id="8" name="7 - Δεξιό άγκιστρο">
            <a:extLst>
              <a:ext uri="{FF2B5EF4-FFF2-40B4-BE49-F238E27FC236}">
                <a16:creationId xmlns:a16="http://schemas.microsoft.com/office/drawing/2014/main" xmlns="" id="{649E89B3-2EF4-AF48-B5D0-F5D59F0A36E4}"/>
              </a:ext>
            </a:extLst>
          </p:cNvPr>
          <p:cNvSpPr/>
          <p:nvPr/>
        </p:nvSpPr>
        <p:spPr>
          <a:xfrm>
            <a:off x="1835150" y="4149725"/>
            <a:ext cx="360363" cy="11509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sp>
        <p:nvSpPr>
          <p:cNvPr id="10" name="5 - Θέση περιεχομένου">
            <a:extLst>
              <a:ext uri="{FF2B5EF4-FFF2-40B4-BE49-F238E27FC236}">
                <a16:creationId xmlns:a16="http://schemas.microsoft.com/office/drawing/2014/main" xmlns="" id="{D43044F8-0148-6F4F-BAF2-7C6A8BBB2DC3}"/>
              </a:ext>
            </a:extLst>
          </p:cNvPr>
          <p:cNvSpPr txBox="1"/>
          <p:nvPr/>
        </p:nvSpPr>
        <p:spPr>
          <a:xfrm>
            <a:off x="4716463" y="4724400"/>
            <a:ext cx="4041775" cy="158432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65760" indent="-255905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latin typeface="+mn-lt"/>
              </a:rPr>
              <a:t>I/you/we/they haven’t work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ed</a:t>
            </a:r>
          </a:p>
          <a:p>
            <a:pPr marL="365760" indent="-255905" eaLnBrk="1" fontAlgn="auto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600" noProof="1">
                <a:latin typeface="+mn-lt"/>
              </a:rPr>
              <a:t>I/you/we/they haven’t written</a:t>
            </a:r>
            <a:endParaRPr lang="en-US" sz="2600" dirty="0">
              <a:latin typeface="+mn-lt"/>
            </a:endParaRPr>
          </a:p>
          <a:p>
            <a:pPr marL="365760" indent="-255905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latin typeface="+mn-lt"/>
              </a:rPr>
              <a:t>He/she/it hasn’t work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ed</a:t>
            </a:r>
          </a:p>
          <a:p>
            <a:pPr marL="365760" indent="-255905" eaLnBrk="1" fontAlgn="auto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Ø"/>
              <a:defRPr/>
            </a:pPr>
            <a:r>
              <a:rPr lang="en-US" sz="2600" noProof="1">
                <a:latin typeface="+mn-lt"/>
              </a:rPr>
              <a:t>He/she/it hasn’t written</a:t>
            </a:r>
            <a:endParaRPr lang="el-GR" sz="2600" noProof="1"/>
          </a:p>
          <a:p>
            <a:pPr marL="365760" indent="-255905" eaLnBrk="1" fontAlgn="auto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el-GR" sz="2000" dirty="0">
              <a:latin typeface="+mn-lt"/>
            </a:endParaRPr>
          </a:p>
        </p:txBody>
      </p:sp>
      <p:sp>
        <p:nvSpPr>
          <p:cNvPr id="11" name="3 - Θέση κειμένου">
            <a:extLst>
              <a:ext uri="{FF2B5EF4-FFF2-40B4-BE49-F238E27FC236}">
                <a16:creationId xmlns:a16="http://schemas.microsoft.com/office/drawing/2014/main" xmlns="" id="{54C034D8-B03C-9640-A2E3-944039E6F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005263"/>
            <a:ext cx="4041775" cy="4572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  <p:txBody>
          <a:bodyPr lIns="182880" anchor="ctr"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2" charset="2"/>
              <a:buNone/>
            </a:pPr>
            <a:r>
              <a:rPr lang="en-US" altLang="zh-CN" sz="2400">
                <a:solidFill>
                  <a:schemeClr val="bg1"/>
                </a:solidFill>
                <a:ea typeface="SimSun" panose="02010600030101010101" pitchFamily="2" charset="-122"/>
              </a:rPr>
              <a:t>Negative</a:t>
            </a:r>
            <a:endParaRPr lang="el-GR" altLang="en-US" sz="2400">
              <a:solidFill>
                <a:schemeClr val="bg1"/>
              </a:solidFill>
            </a:endParaRPr>
          </a:p>
        </p:txBody>
      </p:sp>
      <p:pic>
        <p:nvPicPr>
          <p:cNvPr id="9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CFFB638E-1858-964D-AE47-EA7463FB8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91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 animBg="1"/>
      <p:bldP spid="4" grpId="0" build="p" animBg="1"/>
      <p:bldP spid="7" grpId="0" animBg="1"/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D252B508-1232-DB42-811D-746E11146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970" y="549275"/>
            <a:ext cx="3490595" cy="718820"/>
          </a:xfrm>
        </p:spPr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s-CL" altLang="en-US" noProof="1"/>
              <a:t>You use:</a:t>
            </a:r>
            <a:endParaRPr lang="el-GR" noProof="1"/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xmlns="" id="{184D2444-3908-B944-AFBC-364B942579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196750"/>
            <a:ext cx="8151440" cy="864096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For an action that happened in the past but whose results are obvious in the PRESENT.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6350A67E-4239-BD41-8E40-77609AD1AC26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611188" y="4652963"/>
            <a:ext cx="4465637" cy="1439862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John’s car is dirty.</a:t>
            </a:r>
          </a:p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He washes the car.</a:t>
            </a:r>
          </a:p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He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has washed </a:t>
            </a:r>
            <a:r>
              <a:rPr lang="en-US" altLang="zh-CN">
                <a:ea typeface="SimSun" panose="02010600030101010101" pitchFamily="2" charset="-122"/>
              </a:rPr>
              <a:t>the car. </a:t>
            </a:r>
          </a:p>
          <a:p>
            <a:pPr eaLnBrk="1" hangingPunct="1"/>
            <a:endParaRPr lang="el-GR" altLang="en-US"/>
          </a:p>
        </p:txBody>
      </p:sp>
      <p:pic>
        <p:nvPicPr>
          <p:cNvPr id="1026" name="Picture 2" descr="C:\Users\john\Desktop\dirty-car-26711535.jpg">
            <a:extLst>
              <a:ext uri="{FF2B5EF4-FFF2-40B4-BE49-F238E27FC236}">
                <a16:creationId xmlns:a16="http://schemas.microsoft.com/office/drawing/2014/main" xmlns="" id="{6C096737-4A2D-3C42-8E1C-C8B03ECE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44792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- Δεξιό βέλος">
            <a:extLst>
              <a:ext uri="{FF2B5EF4-FFF2-40B4-BE49-F238E27FC236}">
                <a16:creationId xmlns:a16="http://schemas.microsoft.com/office/drawing/2014/main" xmlns="" id="{F2E5D3A1-60AD-A641-BCA0-0FA1126795A6}"/>
              </a:ext>
            </a:extLst>
          </p:cNvPr>
          <p:cNvSpPr/>
          <p:nvPr/>
        </p:nvSpPr>
        <p:spPr>
          <a:xfrm>
            <a:off x="2700338" y="3500438"/>
            <a:ext cx="576262" cy="4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pic>
        <p:nvPicPr>
          <p:cNvPr id="1028" name="Picture 4" descr="http://emanuelcountylive.com/wp-content/uploads/2015/03/car-wash.gif">
            <a:extLst>
              <a:ext uri="{FF2B5EF4-FFF2-40B4-BE49-F238E27FC236}">
                <a16:creationId xmlns:a16="http://schemas.microsoft.com/office/drawing/2014/main" xmlns="" id="{F10913CC-214F-4742-B9E1-6B336B29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81300"/>
            <a:ext cx="22320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- Δεξιό βέλος">
            <a:extLst>
              <a:ext uri="{FF2B5EF4-FFF2-40B4-BE49-F238E27FC236}">
                <a16:creationId xmlns:a16="http://schemas.microsoft.com/office/drawing/2014/main" xmlns="" id="{BEA18D81-7579-254E-B18A-6D2592EBA548}"/>
              </a:ext>
            </a:extLst>
          </p:cNvPr>
          <p:cNvSpPr/>
          <p:nvPr/>
        </p:nvSpPr>
        <p:spPr>
          <a:xfrm>
            <a:off x="5867400" y="3500438"/>
            <a:ext cx="576263" cy="4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pic>
        <p:nvPicPr>
          <p:cNvPr id="1030" name="Picture 6" descr="http://www.clker.com/cliparts/j/8/o/j/V/t/soft-green-car-hi.png">
            <a:extLst>
              <a:ext uri="{FF2B5EF4-FFF2-40B4-BE49-F238E27FC236}">
                <a16:creationId xmlns:a16="http://schemas.microsoft.com/office/drawing/2014/main" xmlns="" id="{A31A6BA2-D852-474D-AF25-C8F8ED23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97200"/>
            <a:ext cx="19669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36D6A94A-66EB-8747-9075-EC5DBEFF3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κειμένου">
            <a:extLst>
              <a:ext uri="{FF2B5EF4-FFF2-40B4-BE49-F238E27FC236}">
                <a16:creationId xmlns:a16="http://schemas.microsoft.com/office/drawing/2014/main" xmlns="" id="{1F1E0F18-A572-A347-8E8B-0BE545B445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552" y="404664"/>
            <a:ext cx="7920880" cy="7620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For an action that has JUST finished.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- Θέση κειμένου">
            <a:extLst>
              <a:ext uri="{FF2B5EF4-FFF2-40B4-BE49-F238E27FC236}">
                <a16:creationId xmlns:a16="http://schemas.microsoft.com/office/drawing/2014/main" xmlns="" id="{FAD07EB1-75D7-C04F-8953-08624B1D2F20}"/>
              </a:ext>
            </a:extLst>
          </p:cNvPr>
          <p:cNvSpPr>
            <a:spLocks noGrp="1"/>
          </p:cNvSpPr>
          <p:nvPr>
            <p:ph type="body" sz="half" idx="3" hasCustomPrompt="1"/>
          </p:nvPr>
        </p:nvSpPr>
        <p:spPr>
          <a:xfrm>
            <a:off x="5436094" y="4869160"/>
            <a:ext cx="2952328" cy="1015008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Time expression:</a:t>
            </a:r>
          </a:p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just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6 - Θέση περιεχομένου">
            <a:extLst>
              <a:ext uri="{FF2B5EF4-FFF2-40B4-BE49-F238E27FC236}">
                <a16:creationId xmlns:a16="http://schemas.microsoft.com/office/drawing/2014/main" xmlns="" id="{F815FA77-6A97-E54F-B04A-AB2203C4B7EC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468313" y="4868863"/>
            <a:ext cx="4895850" cy="1296987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Marc is having lunch.</a:t>
            </a:r>
          </a:p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He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has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just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had </a:t>
            </a:r>
            <a:r>
              <a:rPr lang="en-US" altLang="zh-CN">
                <a:ea typeface="SimSun" panose="02010600030101010101" pitchFamily="2" charset="-122"/>
              </a:rPr>
              <a:t>lunch.</a:t>
            </a:r>
            <a:endParaRPr lang="el-GR" altLang="en-US"/>
          </a:p>
        </p:txBody>
      </p:sp>
      <p:pic>
        <p:nvPicPr>
          <p:cNvPr id="16386" name="Picture 2" descr="https://rctmoodle.org/treorchyprimary/file.php/33/dinner-4-clipart1227032048.png">
            <a:extLst>
              <a:ext uri="{FF2B5EF4-FFF2-40B4-BE49-F238E27FC236}">
                <a16:creationId xmlns:a16="http://schemas.microsoft.com/office/drawing/2014/main" xmlns="" id="{7A435EB5-346F-A347-907C-8F33397DF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29654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- Δεξιό βέλος">
            <a:extLst>
              <a:ext uri="{FF2B5EF4-FFF2-40B4-BE49-F238E27FC236}">
                <a16:creationId xmlns:a16="http://schemas.microsoft.com/office/drawing/2014/main" xmlns="" id="{6903164F-2C79-1347-9949-61D4163DCA59}"/>
              </a:ext>
            </a:extLst>
          </p:cNvPr>
          <p:cNvSpPr/>
          <p:nvPr/>
        </p:nvSpPr>
        <p:spPr>
          <a:xfrm>
            <a:off x="4211638" y="2708275"/>
            <a:ext cx="865187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pic>
        <p:nvPicPr>
          <p:cNvPr id="16387" name="Picture 3" descr="C:\Users\john\Desktop\dinner-4-clipart1227032048.png">
            <a:extLst>
              <a:ext uri="{FF2B5EF4-FFF2-40B4-BE49-F238E27FC236}">
                <a16:creationId xmlns:a16="http://schemas.microsoft.com/office/drawing/2014/main" xmlns="" id="{9883D38D-50A1-3E4F-97E7-88FF1D61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29305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AB21A3BF-E67B-2C4D-81C6-065DF0FF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A4010A23-BE5F-1F41-AE79-23613B5BE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xmlns="" id="{56353F38-916C-9F40-B89E-42C45C311B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7542" y="404664"/>
            <a:ext cx="8136904" cy="7620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For an action that started in the past and hasn’t          finished. 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- Θέση περιεχομένου">
            <a:extLst>
              <a:ext uri="{FF2B5EF4-FFF2-40B4-BE49-F238E27FC236}">
                <a16:creationId xmlns:a16="http://schemas.microsoft.com/office/drawing/2014/main" xmlns="" id="{89C540DA-82A7-DC4E-BA8F-788546542C34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68313" y="5013325"/>
            <a:ext cx="7056437" cy="1511300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We bought the house in 2000.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We still live in the neighborhood.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We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 lived </a:t>
            </a:r>
            <a:r>
              <a:rPr lang="en-US" altLang="zh-CN">
                <a:ea typeface="SimSun" panose="02010600030101010101" pitchFamily="2" charset="-122"/>
              </a:rPr>
              <a:t>here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for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15 years</a:t>
            </a:r>
            <a:r>
              <a:rPr lang="en-US" altLang="zh-CN">
                <a:ea typeface="SimSun" panose="02010600030101010101" pitchFamily="2" charset="-122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We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 lived</a:t>
            </a:r>
            <a:r>
              <a:rPr lang="en-US" altLang="zh-CN">
                <a:ea typeface="SimSun" panose="02010600030101010101" pitchFamily="2" charset="-122"/>
              </a:rPr>
              <a:t> here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since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2000</a:t>
            </a:r>
            <a:r>
              <a:rPr lang="en-US" altLang="zh-CN">
                <a:ea typeface="SimSun" panose="02010600030101010101" pitchFamily="2" charset="-122"/>
              </a:rPr>
              <a:t>.</a:t>
            </a:r>
            <a:endParaRPr lang="el-GR" altLang="en-US"/>
          </a:p>
        </p:txBody>
      </p:sp>
      <p:pic>
        <p:nvPicPr>
          <p:cNvPr id="17410" name="Picture 2" descr="http://www.chicagosuburbshomes.com/images/yellowsoldhome_305.jpg">
            <a:extLst>
              <a:ext uri="{FF2B5EF4-FFF2-40B4-BE49-F238E27FC236}">
                <a16:creationId xmlns:a16="http://schemas.microsoft.com/office/drawing/2014/main" xmlns="" id="{71F79DC2-BB15-0D47-806C-C5E76BBD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29051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www.cliparthut.com/clip-arts/645/buy-clip-art-645050.jpg">
            <a:extLst>
              <a:ext uri="{FF2B5EF4-FFF2-40B4-BE49-F238E27FC236}">
                <a16:creationId xmlns:a16="http://schemas.microsoft.com/office/drawing/2014/main" xmlns="" id="{1177442B-C178-1449-9E30-F15A684B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13100"/>
            <a:ext cx="152558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www.clipartbest.com/cliparts/RcG/BzE/RcGBzEXcL.gif">
            <a:extLst>
              <a:ext uri="{FF2B5EF4-FFF2-40B4-BE49-F238E27FC236}">
                <a16:creationId xmlns:a16="http://schemas.microsoft.com/office/drawing/2014/main" xmlns="" id="{6117E733-B036-A544-ADFF-28E5DD14C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15436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- Σύννεφο">
            <a:extLst>
              <a:ext uri="{FF2B5EF4-FFF2-40B4-BE49-F238E27FC236}">
                <a16:creationId xmlns:a16="http://schemas.microsoft.com/office/drawing/2014/main" xmlns="" id="{1914D627-82F0-F44E-8093-822F93824915}"/>
              </a:ext>
            </a:extLst>
          </p:cNvPr>
          <p:cNvSpPr/>
          <p:nvPr/>
        </p:nvSpPr>
        <p:spPr>
          <a:xfrm>
            <a:off x="899592" y="3933056"/>
            <a:ext cx="1656184" cy="6480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2000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1 - Σύννεφο">
            <a:extLst>
              <a:ext uri="{FF2B5EF4-FFF2-40B4-BE49-F238E27FC236}">
                <a16:creationId xmlns:a16="http://schemas.microsoft.com/office/drawing/2014/main" xmlns="" id="{64F01F8A-8C0A-EF4B-89E8-9135C4743015}"/>
              </a:ext>
            </a:extLst>
          </p:cNvPr>
          <p:cNvSpPr/>
          <p:nvPr/>
        </p:nvSpPr>
        <p:spPr>
          <a:xfrm>
            <a:off x="6300192" y="3933056"/>
            <a:ext cx="1656184" cy="64807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2015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7 - Θέση κειμένου">
            <a:extLst>
              <a:ext uri="{FF2B5EF4-FFF2-40B4-BE49-F238E27FC236}">
                <a16:creationId xmlns:a16="http://schemas.microsoft.com/office/drawing/2014/main" xmlns="" id="{05FC159C-CB43-2B42-8787-E307448ACE75}"/>
              </a:ext>
            </a:extLst>
          </p:cNvPr>
          <p:cNvSpPr>
            <a:spLocks noGrp="1"/>
          </p:cNvSpPr>
          <p:nvPr>
            <p:ph type="body" sz="half" idx="3" hasCustomPrompt="1"/>
          </p:nvPr>
        </p:nvSpPr>
        <p:spPr>
          <a:xfrm>
            <a:off x="6660232" y="5445224"/>
            <a:ext cx="2088232" cy="1015008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sz="180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Time expressions: for, since</a:t>
            </a:r>
            <a:endParaRPr lang="el-GR" sz="180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6D5896C-00F3-894F-9704-0A67EE08B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64" y="589410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8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xmlns="" id="{4F5D68F7-5F63-CE4F-B85B-84009698A2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5536" y="332656"/>
            <a:ext cx="6696744" cy="76200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For experiences we have/haven’t lived.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- Θέση περιεχομένου">
            <a:extLst>
              <a:ext uri="{FF2B5EF4-FFF2-40B4-BE49-F238E27FC236}">
                <a16:creationId xmlns:a16="http://schemas.microsoft.com/office/drawing/2014/main" xmlns="" id="{07E7E75B-CCE8-5E47-BC19-11C72A690B1D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611188" y="4652963"/>
            <a:ext cx="7561262" cy="1709737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He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has flown </a:t>
            </a:r>
            <a:r>
              <a:rPr lang="en-US" altLang="zh-CN">
                <a:ea typeface="SimSun" panose="02010600030101010101" pitchFamily="2" charset="-122"/>
              </a:rPr>
              <a:t>a plane but he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has</a:t>
            </a:r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never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tried </a:t>
            </a:r>
            <a:r>
              <a:rPr lang="en-US" altLang="zh-CN">
                <a:ea typeface="SimSun" panose="02010600030101010101" pitchFamily="2" charset="-122"/>
              </a:rPr>
              <a:t>bungee jumping.</a:t>
            </a:r>
          </a:p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 </a:t>
            </a:r>
            <a:r>
              <a:rPr lang="en-US" altLang="zh-CN">
                <a:ea typeface="SimSun" panose="02010600030101010101" pitchFamily="2" charset="-122"/>
              </a:rPr>
              <a:t>you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ea typeface="SimSun" panose="02010600030101010101" pitchFamily="2" charset="-122"/>
              </a:rPr>
              <a:t>ever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 travelled </a:t>
            </a:r>
            <a:r>
              <a:rPr lang="en-US" altLang="zh-CN">
                <a:ea typeface="SimSun" panose="02010600030101010101" pitchFamily="2" charset="-122"/>
              </a:rPr>
              <a:t>by plane?</a:t>
            </a:r>
            <a:endParaRPr lang="el-GR" altLang="en-US"/>
          </a:p>
        </p:txBody>
      </p:sp>
      <p:pic>
        <p:nvPicPr>
          <p:cNvPr id="18434" name="Picture 2" descr="Αποτέλεσμα εικόνας για fly a plane clipart">
            <a:extLst>
              <a:ext uri="{FF2B5EF4-FFF2-40B4-BE49-F238E27FC236}">
                <a16:creationId xmlns:a16="http://schemas.microsoft.com/office/drawing/2014/main" xmlns="" id="{0D58E4C3-9CE8-274A-BC87-2E089CD9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495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previews.123rf.com/images/antonbrand/antonbrand1105/antonbrand110500086/9630652-Cartoon-bungee-jumper-falling-in-fear-Blue-sky-behind-Stock-Vector.jpg">
            <a:extLst>
              <a:ext uri="{FF2B5EF4-FFF2-40B4-BE49-F238E27FC236}">
                <a16:creationId xmlns:a16="http://schemas.microsoft.com/office/drawing/2014/main" xmlns="" id="{83D5487D-D2F2-7547-90C6-54D5ECCC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23590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http://www.clker.com/cliparts/G/O/F/A/r/v/nab-tick-hi.png">
            <a:extLst>
              <a:ext uri="{FF2B5EF4-FFF2-40B4-BE49-F238E27FC236}">
                <a16:creationId xmlns:a16="http://schemas.microsoft.com/office/drawing/2014/main" xmlns="" id="{484772A2-2F44-C14F-95B8-C6D3ECB3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84538"/>
            <a:ext cx="846137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http://cliparts.co/cliparts/BTa/rj6/BTarj64yc.png">
            <a:extLst>
              <a:ext uri="{FF2B5EF4-FFF2-40B4-BE49-F238E27FC236}">
                <a16:creationId xmlns:a16="http://schemas.microsoft.com/office/drawing/2014/main" xmlns="" id="{B9C87A5D-2F6D-B14E-B8A9-1B4E85F8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500438"/>
            <a:ext cx="7747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- Θέση κειμένου">
            <a:extLst>
              <a:ext uri="{FF2B5EF4-FFF2-40B4-BE49-F238E27FC236}">
                <a16:creationId xmlns:a16="http://schemas.microsoft.com/office/drawing/2014/main" xmlns="" id="{BABBF82E-9567-D443-A8C3-D648B239A517}"/>
              </a:ext>
            </a:extLst>
          </p:cNvPr>
          <p:cNvSpPr>
            <a:spLocks noGrp="1"/>
          </p:cNvSpPr>
          <p:nvPr>
            <p:ph type="body" sz="half" idx="3" hasCustomPrompt="1"/>
          </p:nvPr>
        </p:nvSpPr>
        <p:spPr>
          <a:xfrm>
            <a:off x="6660232" y="5445224"/>
            <a:ext cx="2088232" cy="1015008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sz="180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Time expressions: ever, never</a:t>
            </a:r>
            <a:endParaRPr lang="el-GR" sz="180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8C233374-B4AE-3245-806A-6C804A625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902" y="593204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8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xmlns="" id="{8232D061-A916-4F4A-8EB6-94A2437D23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7542" y="404664"/>
            <a:ext cx="8136904" cy="7620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For an action that happened in unspecified time.</a:t>
            </a:r>
            <a:endParaRPr lang="el-GR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- Θέση περιεχομένου">
            <a:extLst>
              <a:ext uri="{FF2B5EF4-FFF2-40B4-BE49-F238E27FC236}">
                <a16:creationId xmlns:a16="http://schemas.microsoft.com/office/drawing/2014/main" xmlns="" id="{6AA53CB5-AD41-9C42-8FD3-97EA7A923C95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827088" y="5157788"/>
            <a:ext cx="6624637" cy="1079500"/>
          </a:xfrm>
          <a:ln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>
                <a:ea typeface="SimSun" panose="02010600030101010101" pitchFamily="2" charset="-122"/>
              </a:rPr>
              <a:t>The children </a:t>
            </a:r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have tidied </a:t>
            </a:r>
            <a:r>
              <a:rPr lang="en-US" altLang="zh-CN">
                <a:ea typeface="SimSun" panose="02010600030101010101" pitchFamily="2" charset="-122"/>
              </a:rPr>
              <a:t>their room.</a:t>
            </a:r>
            <a:endParaRPr lang="el-GR" altLang="en-US"/>
          </a:p>
        </p:txBody>
      </p:sp>
      <p:sp>
        <p:nvSpPr>
          <p:cNvPr id="20483" name="AutoShape 2" descr="Αποτέλεσμα εικόνας για tidy room clipart">
            <a:extLst>
              <a:ext uri="{FF2B5EF4-FFF2-40B4-BE49-F238E27FC236}">
                <a16:creationId xmlns:a16="http://schemas.microsoft.com/office/drawing/2014/main" xmlns="" id="{F1B10776-6AE8-F14F-A4CE-39849C83A1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sp>
        <p:nvSpPr>
          <p:cNvPr id="20484" name="AutoShape 4" descr="Αποτέλεσμα εικόνας για tidy room clipart">
            <a:extLst>
              <a:ext uri="{FF2B5EF4-FFF2-40B4-BE49-F238E27FC236}">
                <a16:creationId xmlns:a16="http://schemas.microsoft.com/office/drawing/2014/main" xmlns="" id="{291BF0B9-6E6F-6F4A-9110-0F22B9C2D0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/>
            <a:endParaRPr lang="el-GR" altLang="en-US"/>
          </a:p>
        </p:txBody>
      </p:sp>
      <p:pic>
        <p:nvPicPr>
          <p:cNvPr id="19461" name="Picture 5" descr="C:\Users\john\Desktop\κατάλογος.jpe">
            <a:extLst>
              <a:ext uri="{FF2B5EF4-FFF2-40B4-BE49-F238E27FC236}">
                <a16:creationId xmlns:a16="http://schemas.microsoft.com/office/drawing/2014/main" xmlns="" id="{7A1585C6-9127-864B-85E3-E0348325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76475"/>
            <a:ext cx="2087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- Δεξιό βέλος">
            <a:extLst>
              <a:ext uri="{FF2B5EF4-FFF2-40B4-BE49-F238E27FC236}">
                <a16:creationId xmlns:a16="http://schemas.microsoft.com/office/drawing/2014/main" xmlns="" id="{1BA8FC8F-A044-9949-A3C1-3E4C3A70AF16}"/>
              </a:ext>
            </a:extLst>
          </p:cNvPr>
          <p:cNvSpPr/>
          <p:nvPr/>
        </p:nvSpPr>
        <p:spPr>
          <a:xfrm>
            <a:off x="2771775" y="3357563"/>
            <a:ext cx="6477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pic>
        <p:nvPicPr>
          <p:cNvPr id="19462" name="Picture 6" descr="C:\Users\john\Desktop\images.png">
            <a:extLst>
              <a:ext uri="{FF2B5EF4-FFF2-40B4-BE49-F238E27FC236}">
                <a16:creationId xmlns:a16="http://schemas.microsoft.com/office/drawing/2014/main" xmlns="" id="{E351322E-BFEE-2543-B097-1CC04304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20938"/>
            <a:ext cx="17113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C:\Users\john\Desktop\κατάλογος.png">
            <a:extLst>
              <a:ext uri="{FF2B5EF4-FFF2-40B4-BE49-F238E27FC236}">
                <a16:creationId xmlns:a16="http://schemas.microsoft.com/office/drawing/2014/main" xmlns="" id="{C5B4BC31-74AE-1241-B3B3-B0E9ACB3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89138"/>
            <a:ext cx="21796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- Δεξιό βέλος">
            <a:extLst>
              <a:ext uri="{FF2B5EF4-FFF2-40B4-BE49-F238E27FC236}">
                <a16:creationId xmlns:a16="http://schemas.microsoft.com/office/drawing/2014/main" xmlns="" id="{4C586BFD-4B16-2149-8D30-798D80F03529}"/>
              </a:ext>
            </a:extLst>
          </p:cNvPr>
          <p:cNvSpPr/>
          <p:nvPr/>
        </p:nvSpPr>
        <p:spPr>
          <a:xfrm>
            <a:off x="5580063" y="3284538"/>
            <a:ext cx="576262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l-GR" noProof="1"/>
          </a:p>
        </p:txBody>
      </p:sp>
      <p:sp>
        <p:nvSpPr>
          <p:cNvPr id="11" name="10 - Σύννεφο">
            <a:extLst>
              <a:ext uri="{FF2B5EF4-FFF2-40B4-BE49-F238E27FC236}">
                <a16:creationId xmlns:a16="http://schemas.microsoft.com/office/drawing/2014/main" xmlns="" id="{8CA30D4B-F769-2640-B6DD-AE267D7DD40D}"/>
              </a:ext>
            </a:extLst>
          </p:cNvPr>
          <p:cNvSpPr/>
          <p:nvPr/>
        </p:nvSpPr>
        <p:spPr>
          <a:xfrm>
            <a:off x="6804025" y="5229225"/>
            <a:ext cx="2056765" cy="13684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en-US" sz="280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defRPr/>
            </a:pPr>
            <a:r>
              <a:rPr lang="en-US" sz="240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WHEN???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61D211EB-2DB9-0A43-8CD1-8E3FB7F8B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688" y="542448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>
            <a:extLst>
              <a:ext uri="{FF2B5EF4-FFF2-40B4-BE49-F238E27FC236}">
                <a16:creationId xmlns:a16="http://schemas.microsoft.com/office/drawing/2014/main" xmlns="" id="{27FEC741-A09B-AF49-AFA2-3B362F75B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scene3d>
              <a:camera prst="orthographicFront"/>
              <a:lightRig rig="soft" dir="t"/>
            </a:scene3d>
          </a:bodyPr>
          <a:lstStyle/>
          <a:p>
            <a:pPr eaLnBrk="1" fontAlgn="auto" hangingPunct="1">
              <a:defRPr/>
            </a:pPr>
            <a:r>
              <a:rPr lang="en-US" noProof="1"/>
              <a:t>Time expressions</a:t>
            </a:r>
            <a:endParaRPr lang="el-GR" noProof="1"/>
          </a:p>
        </p:txBody>
      </p:sp>
      <p:sp>
        <p:nvSpPr>
          <p:cNvPr id="7" name="6 - Θέση περιεχομένου">
            <a:extLst>
              <a:ext uri="{FF2B5EF4-FFF2-40B4-BE49-F238E27FC236}">
                <a16:creationId xmlns:a16="http://schemas.microsoft.com/office/drawing/2014/main" xmlns="" id="{8BEC7974-155B-AD43-9123-3DB03CD3A738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457200" y="1444625"/>
            <a:ext cx="2746375" cy="3941763"/>
          </a:xfrm>
        </p:spPr>
        <p:txBody>
          <a:bodyPr>
            <a:normAutofit fontScale="92500" lnSpcReduction="10000"/>
          </a:bodyPr>
          <a:lstStyle/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Ever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Never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Just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Already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Yet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For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Since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How long…?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So far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Lately/recently</a:t>
            </a:r>
          </a:p>
          <a:p>
            <a:pPr marL="365760" indent="-255905" eaLnBrk="1" fontAlgn="auto" hangingPunct="1">
              <a:spcAft>
                <a:spcPts val="0"/>
              </a:spcAft>
              <a:buFont typeface="Wingdings 3" panose="05040102010807070707"/>
              <a:buChar char=""/>
              <a:defRPr/>
            </a:pPr>
            <a:r>
              <a:rPr lang="en-US" noProof="1"/>
              <a:t>always</a:t>
            </a:r>
            <a:endParaRPr lang="el-GR" noProof="1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9575DF82-A703-0D4C-BD8D-4106FECDC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160" y="371702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υγκέντρωση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Συγκέντρωση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Συγκέντρωσ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Ροή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65</TotalTime>
  <Words>346</Words>
  <Application>Microsoft Macintosh PowerPoint</Application>
  <PresentationFormat>Presentación en pantalla (4:3)</PresentationFormat>
  <Paragraphs>108</Paragraphs>
  <Slides>13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Lucida Sans Unicode</vt:lpstr>
      <vt:lpstr>SimSun</vt:lpstr>
      <vt:lpstr>Verdana</vt:lpstr>
      <vt:lpstr>Wingdings</vt:lpstr>
      <vt:lpstr>Wingdings 2</vt:lpstr>
      <vt:lpstr>Wingdings 3</vt:lpstr>
      <vt:lpstr>黑体</vt:lpstr>
      <vt:lpstr>Arial</vt:lpstr>
      <vt:lpstr>Συγκέντρωση</vt:lpstr>
      <vt:lpstr>PRESENT PERFECT SIMPLE </vt:lpstr>
      <vt:lpstr>     Have/has + past participle</vt:lpstr>
      <vt:lpstr>FORM</vt:lpstr>
      <vt:lpstr>You use:</vt:lpstr>
      <vt:lpstr>Presentación de PowerPoint</vt:lpstr>
      <vt:lpstr>Presentación de PowerPoint</vt:lpstr>
      <vt:lpstr>Presentación de PowerPoint</vt:lpstr>
      <vt:lpstr>Presentación de PowerPoint</vt:lpstr>
      <vt:lpstr>Time expressions</vt:lpstr>
      <vt:lpstr>ALREADY/YET</vt:lpstr>
      <vt:lpstr>HAVE GONE TO/HAVE BEEN TO</vt:lpstr>
      <vt:lpstr>Presentación de PowerPoint</vt:lpstr>
      <vt:lpstr>THE END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PERFECT SIMPLE</dc:title>
  <dc:creator>john ks</dc:creator>
  <cp:lastModifiedBy>Andrea Céspedes</cp:lastModifiedBy>
  <cp:revision>37</cp:revision>
  <dcterms:created xsi:type="dcterms:W3CDTF">2015-10-20T21:25:00Z</dcterms:created>
  <dcterms:modified xsi:type="dcterms:W3CDTF">2020-05-25T21:12:50Z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