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60" r:id="rId5"/>
    <p:sldId id="266" r:id="rId6"/>
    <p:sldId id="262" r:id="rId7"/>
    <p:sldId id="267" r:id="rId8"/>
    <p:sldId id="268" r:id="rId9"/>
    <p:sldId id="269" r:id="rId10"/>
    <p:sldId id="270" r:id="rId11"/>
    <p:sldId id="271" r:id="rId12"/>
    <p:sldId id="272" r:id="rId13"/>
    <p:sldId id="275" r:id="rId14"/>
    <p:sldId id="276" r:id="rId15"/>
    <p:sldId id="277" r:id="rId16"/>
    <p:sldId id="278" r:id="rId17"/>
    <p:sldId id="286" r:id="rId18"/>
    <p:sldId id="285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50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5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08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17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77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0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59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0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4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16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85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95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62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15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7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10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85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931E26-36AF-400D-B7A4-63BC7009860A}" type="datetimeFigureOut">
              <a:rPr lang="pt-BR" smtClean="0"/>
              <a:pPr/>
              <a:t>14/05/2020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88D269A-1C6F-46C9-AC5D-AD5B22A64B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8596" y="1285860"/>
            <a:ext cx="8458200" cy="1470025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SUPERLATIVES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Esta PPT contiene la información para desarrollar tu guía de ejercicios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C:\Users\Lennon\Downloads\lazy-man-560x372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9233" y="948553"/>
            <a:ext cx="5334000" cy="35433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061528" y="5013176"/>
            <a:ext cx="691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My</a:t>
            </a:r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uncle</a:t>
            </a:r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800" b="1" dirty="0" smtClean="0">
                <a:solidFill>
                  <a:srgbClr val="00B050"/>
                </a:solidFill>
                <a:latin typeface="Arial Rounded MT Bold" pitchFamily="34" charset="0"/>
              </a:rPr>
              <a:t>is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7030A0"/>
                </a:solidFill>
                <a:latin typeface="Arial Rounded MT Bold" pitchFamily="34" charset="0"/>
              </a:rPr>
              <a:t>laz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iest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man</a:t>
            </a:r>
            <a:r>
              <a:rPr lang="pt-BR" sz="2800" b="1" dirty="0" smtClean="0">
                <a:latin typeface="Arial Rounded MT Bold" pitchFamily="34" charset="0"/>
              </a:rPr>
              <a:t> in </a:t>
            </a:r>
            <a:r>
              <a:rPr lang="pt-BR" sz="2800" b="1" dirty="0" err="1" smtClean="0">
                <a:latin typeface="Arial Rounded MT Bold" pitchFamily="34" charset="0"/>
              </a:rPr>
              <a:t>the</a:t>
            </a:r>
            <a:r>
              <a:rPr lang="pt-BR" sz="2800" b="1" dirty="0" smtClean="0">
                <a:latin typeface="Arial Rounded MT Bold" pitchFamily="34" charset="0"/>
              </a:rPr>
              <a:t> world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3" name="My unc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y uncle.wav"/>
          </p:stSnd>
        </p:sndAc>
      </p:transition>
    </mc:Choice>
    <mc:Fallback xmlns="">
      <p:transition spd="slow">
        <p:sndAc>
          <p:stSnd>
            <p:snd r:embed="rId7" name="My unc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3477" y="836712"/>
            <a:ext cx="6798736" cy="3444997"/>
          </a:xfrm>
        </p:spPr>
        <p:txBody>
          <a:bodyPr>
            <a:normAutofit/>
          </a:bodyPr>
          <a:lstStyle/>
          <a:p>
            <a:pPr algn="just"/>
            <a:r>
              <a:rPr lang="pt-BR" sz="3000" dirty="0" err="1" smtClean="0"/>
              <a:t>When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</a:t>
            </a:r>
            <a:r>
              <a:rPr lang="pt-BR" sz="3000" dirty="0" smtClean="0"/>
              <a:t>  is </a:t>
            </a:r>
            <a:r>
              <a:rPr lang="pt-BR" sz="3000" b="1" dirty="0" smtClean="0">
                <a:solidFill>
                  <a:srgbClr val="FF0000"/>
                </a:solidFill>
              </a:rPr>
              <a:t>C-V-C</a:t>
            </a:r>
            <a:r>
              <a:rPr lang="pt-BR" sz="3000" dirty="0" smtClean="0"/>
              <a:t> (</a:t>
            </a:r>
            <a:r>
              <a:rPr lang="pt-BR" sz="3000" dirty="0" err="1" smtClean="0"/>
              <a:t>consonant</a:t>
            </a:r>
            <a:r>
              <a:rPr lang="pt-BR" sz="3000" dirty="0" smtClean="0"/>
              <a:t>- </a:t>
            </a:r>
            <a:r>
              <a:rPr lang="pt-BR" sz="3000" dirty="0" err="1" smtClean="0"/>
              <a:t>vowel-consoant</a:t>
            </a:r>
            <a:r>
              <a:rPr lang="pt-BR" sz="3000" dirty="0" smtClean="0"/>
              <a:t>), </a:t>
            </a:r>
            <a:r>
              <a:rPr lang="pt-BR" sz="3000" dirty="0" err="1" smtClean="0"/>
              <a:t>we</a:t>
            </a:r>
            <a:r>
              <a:rPr lang="pt-BR" sz="3000" dirty="0" smtClean="0"/>
              <a:t> </a:t>
            </a:r>
            <a:r>
              <a:rPr lang="pt-BR" sz="3000" dirty="0" err="1" smtClean="0"/>
              <a:t>doubled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last</a:t>
            </a:r>
            <a:r>
              <a:rPr lang="pt-BR" sz="3000" dirty="0" smtClean="0"/>
              <a:t> </a:t>
            </a:r>
            <a:r>
              <a:rPr lang="pt-BR" sz="3000" dirty="0" err="1" smtClean="0"/>
              <a:t>letter</a:t>
            </a:r>
            <a:r>
              <a:rPr lang="pt-BR" sz="3000" dirty="0" smtClean="0"/>
              <a:t> </a:t>
            </a:r>
            <a:r>
              <a:rPr lang="pt-BR" sz="3000" dirty="0" err="1" smtClean="0"/>
              <a:t>and</a:t>
            </a:r>
            <a:r>
              <a:rPr lang="pt-BR" sz="3000" dirty="0" smtClean="0"/>
              <a:t> </a:t>
            </a:r>
            <a:r>
              <a:rPr lang="pt-BR" sz="3000" dirty="0" err="1" smtClean="0"/>
              <a:t>we</a:t>
            </a:r>
            <a:r>
              <a:rPr lang="pt-BR" sz="3000" dirty="0" smtClean="0"/>
              <a:t> </a:t>
            </a:r>
            <a:r>
              <a:rPr lang="pt-BR" sz="3000" dirty="0" err="1" smtClean="0"/>
              <a:t>add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group</a:t>
            </a:r>
            <a:r>
              <a:rPr lang="pt-BR" sz="3000" dirty="0" smtClean="0"/>
              <a:t> </a:t>
            </a:r>
            <a:r>
              <a:rPr lang="pt-BR" sz="3000" b="1" dirty="0" smtClean="0">
                <a:solidFill>
                  <a:srgbClr val="FF0000"/>
                </a:solidFill>
              </a:rPr>
              <a:t>EST</a:t>
            </a:r>
            <a:r>
              <a:rPr lang="pt-BR" sz="3000" b="1" dirty="0" smtClean="0"/>
              <a:t>.</a:t>
            </a:r>
          </a:p>
          <a:p>
            <a:endParaRPr lang="pt-BR" sz="30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937459"/>
              </p:ext>
            </p:extLst>
          </p:nvPr>
        </p:nvGraphicFramePr>
        <p:xfrm>
          <a:off x="1304845" y="2899815"/>
          <a:ext cx="6096000" cy="1371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BIG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 THE</a:t>
                      </a:r>
                      <a:r>
                        <a:rPr lang="pt-BR" sz="2400" b="1" baseline="0" dirty="0" smtClean="0">
                          <a:solidFill>
                            <a:srgbClr val="FF0000"/>
                          </a:solidFill>
                        </a:rPr>
                        <a:t> BIGGEST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HOT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HOTTEST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FAT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FATTEST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677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non\Downloads\sao-paulo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 bwMode="auto">
          <a:xfrm>
            <a:off x="2599531" y="2632075"/>
            <a:ext cx="3952875" cy="31623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259632" y="908720"/>
            <a:ext cx="6553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São Paulo </a:t>
            </a:r>
            <a:r>
              <a:rPr lang="pt-BR" sz="2800" b="1" dirty="0" smtClean="0">
                <a:solidFill>
                  <a:srgbClr val="00B050"/>
                </a:solidFill>
                <a:latin typeface="Arial Rounded MT Bold" pitchFamily="34" charset="0"/>
              </a:rPr>
              <a:t>is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7030A0"/>
                </a:solidFill>
                <a:latin typeface="Arial Rounded MT Bold" pitchFamily="34" charset="0"/>
              </a:rPr>
              <a:t>big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gest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smtClean="0">
                <a:latin typeface="Arial Rounded MT Bold" pitchFamily="34" charset="0"/>
              </a:rPr>
              <a:t>city in </a:t>
            </a:r>
            <a:r>
              <a:rPr lang="pt-BR" sz="2800" b="1" dirty="0" err="1" smtClean="0">
                <a:latin typeface="Arial Rounded MT Bold" pitchFamily="34" charset="0"/>
              </a:rPr>
              <a:t>Brazil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2" name="Sao Pau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032" y="54895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ao Paulo.wav"/>
          </p:stSnd>
        </p:sndAc>
      </p:transition>
    </mc:Choice>
    <mc:Fallback xmlns="">
      <p:transition spd="slow">
        <p:sndAc>
          <p:stSnd>
            <p:snd r:embed="rId7" name="Sao Paul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 SHORT ADJECTIVES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1176338" y="2490788"/>
          <a:ext cx="6799262" cy="914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99631"/>
                <a:gridCol w="33996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GOOD</a:t>
                      </a:r>
                      <a:endParaRPr lang="pt-BR" sz="2400" b="1" dirty="0"/>
                    </a:p>
                  </a:txBody>
                  <a:tcPr marL="75548" marR="755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BEST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75548" marR="75548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BAD</a:t>
                      </a:r>
                      <a:endParaRPr lang="pt-BR" sz="2400" b="1" dirty="0"/>
                    </a:p>
                  </a:txBody>
                  <a:tcPr marL="75548" marR="755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WORST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75548" marR="75548"/>
                </a:tc>
              </a:tr>
            </a:tbl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73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C:\Users\Lennon\Downloads\anderson-silva-1279147233921_300x400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483768" y="620688"/>
            <a:ext cx="2857500" cy="38100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971600" y="4843932"/>
            <a:ext cx="755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Anderson Silva </a:t>
            </a:r>
            <a:r>
              <a:rPr lang="pt-BR" sz="2800" b="1" dirty="0" err="1" smtClean="0">
                <a:solidFill>
                  <a:srgbClr val="00B050"/>
                </a:solidFill>
                <a:latin typeface="Arial Rounded MT Bold" pitchFamily="34" charset="0"/>
              </a:rPr>
              <a:t>was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>
                <a:solidFill>
                  <a:srgbClr val="FF0000"/>
                </a:solidFill>
                <a:latin typeface="Arial Rounded MT Bold" pitchFamily="34" charset="0"/>
              </a:rPr>
              <a:t>b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est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fighter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of</a:t>
            </a:r>
            <a:r>
              <a:rPr lang="pt-BR" sz="2800" b="1" dirty="0" smtClean="0">
                <a:latin typeface="Arial Rounded MT Bold" pitchFamily="34" charset="0"/>
              </a:rPr>
              <a:t> UFC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3" name="Ander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0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nderson.wav"/>
          </p:stSnd>
        </p:sndAc>
      </p:transition>
    </mc:Choice>
    <mc:Fallback xmlns="">
      <p:transition spd="slow">
        <p:sndAc>
          <p:stSnd>
            <p:snd r:embed="rId7" name="Anders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ADJECTIVES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3000" dirty="0" err="1" smtClean="0"/>
              <a:t>When</a:t>
            </a:r>
            <a:r>
              <a:rPr lang="pt-BR" sz="3000" dirty="0" smtClean="0"/>
              <a:t> </a:t>
            </a:r>
            <a:r>
              <a:rPr lang="pt-BR" sz="3000" dirty="0" err="1" smtClean="0"/>
              <a:t>we</a:t>
            </a:r>
            <a:r>
              <a:rPr lang="pt-BR" sz="3000" dirty="0" smtClean="0"/>
              <a:t> </a:t>
            </a:r>
            <a:r>
              <a:rPr lang="pt-BR" sz="3000" dirty="0" err="1" smtClean="0"/>
              <a:t>have</a:t>
            </a:r>
            <a:r>
              <a:rPr lang="pt-BR" sz="3000" dirty="0" smtClean="0"/>
              <a:t> </a:t>
            </a:r>
            <a:r>
              <a:rPr lang="pt-BR" sz="3000" dirty="0" err="1" smtClean="0"/>
              <a:t>long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adjectives</a:t>
            </a:r>
            <a:r>
              <a:rPr lang="pt-BR" sz="3000" dirty="0" smtClean="0"/>
              <a:t>, </a:t>
            </a:r>
            <a:r>
              <a:rPr lang="pt-BR" sz="3000" dirty="0" err="1" smtClean="0"/>
              <a:t>we</a:t>
            </a:r>
            <a:r>
              <a:rPr lang="pt-BR" sz="3000" dirty="0" smtClean="0"/>
              <a:t> use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structure</a:t>
            </a:r>
            <a:r>
              <a:rPr lang="pt-BR" sz="3000" dirty="0" smtClean="0"/>
              <a:t> </a:t>
            </a:r>
            <a:r>
              <a:rPr lang="pt-BR" sz="3000" b="1" dirty="0" smtClean="0">
                <a:solidFill>
                  <a:srgbClr val="FF0000"/>
                </a:solidFill>
              </a:rPr>
              <a:t>THE MOST.....</a:t>
            </a:r>
            <a:endParaRPr lang="pt-BR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C:\Users\Lennon\Downloads\the_avengers_movie_2012-HD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000108"/>
            <a:ext cx="7929618" cy="392909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203019" y="5301208"/>
            <a:ext cx="8788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The </a:t>
            </a:r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Avengers</a:t>
            </a:r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00B050"/>
                </a:solidFill>
                <a:latin typeface="Arial Rounded MT Bold" pitchFamily="34" charset="0"/>
              </a:rPr>
              <a:t>was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most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smtClean="0">
                <a:solidFill>
                  <a:srgbClr val="7030A0"/>
                </a:solidFill>
                <a:latin typeface="Arial Rounded MT Bold" pitchFamily="34" charset="0"/>
              </a:rPr>
              <a:t>popular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movie</a:t>
            </a:r>
            <a:r>
              <a:rPr lang="pt-BR" sz="2800" b="1" dirty="0" smtClean="0">
                <a:latin typeface="Arial Rounded MT Bold" pitchFamily="34" charset="0"/>
              </a:rPr>
              <a:t> in 2012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3" name="The Aveng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55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he Avengers.wav"/>
          </p:stSnd>
        </p:sndAc>
      </p:transition>
    </mc:Choice>
    <mc:Fallback xmlns="">
      <p:transition spd="slow">
        <p:sndAc>
          <p:stSnd>
            <p:snd r:embed="rId7" name="The Avenger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11560" y="404664"/>
            <a:ext cx="7920880" cy="6192688"/>
          </a:xfrm>
        </p:spPr>
        <p:txBody>
          <a:bodyPr>
            <a:normAutofit fontScale="92500" lnSpcReduction="10000"/>
          </a:bodyPr>
          <a:lstStyle/>
          <a:p>
            <a:r>
              <a:rPr lang="es-CL" sz="2800" dirty="0" smtClean="0"/>
              <a:t>RESUMEN</a:t>
            </a:r>
          </a:p>
          <a:p>
            <a:r>
              <a:rPr lang="es-CL" sz="2800" dirty="0" smtClean="0"/>
              <a:t>Igual </a:t>
            </a:r>
            <a:r>
              <a:rPr lang="es-CL" sz="2800" dirty="0"/>
              <a:t>que los comparativos, los superlativos se forman de </a:t>
            </a:r>
            <a:r>
              <a:rPr lang="es-CL" sz="2800" dirty="0" smtClean="0"/>
              <a:t>acuerdo número </a:t>
            </a:r>
            <a:r>
              <a:rPr lang="es-CL" sz="2800" dirty="0"/>
              <a:t>de sílabas que tenga el adjetivo, pero poniéndoles siempre </a:t>
            </a:r>
            <a:r>
              <a:rPr lang="es-CL" sz="2800" b="1" dirty="0" err="1"/>
              <a:t>the</a:t>
            </a:r>
            <a:r>
              <a:rPr lang="es-CL" sz="2800" b="1" dirty="0"/>
              <a:t> </a:t>
            </a:r>
            <a:r>
              <a:rPr lang="es-CL" sz="2800" dirty="0"/>
              <a:t>delante. </a:t>
            </a:r>
            <a:r>
              <a:rPr lang="es-CL" sz="2800" dirty="0" smtClean="0"/>
              <a:t>Mira</a:t>
            </a:r>
            <a:r>
              <a:rPr lang="es-CL" sz="2800" dirty="0"/>
              <a:t>: </a:t>
            </a:r>
          </a:p>
          <a:p>
            <a:r>
              <a:rPr lang="es-CL" sz="2800" dirty="0"/>
              <a:t>Si tiene una sílaba, le añadimos </a:t>
            </a:r>
            <a:r>
              <a:rPr lang="es-CL" sz="2800" b="1" dirty="0"/>
              <a:t>-</a:t>
            </a:r>
            <a:r>
              <a:rPr lang="es-CL" sz="2800" b="1" dirty="0" err="1"/>
              <a:t>est</a:t>
            </a:r>
            <a:r>
              <a:rPr lang="es-CL" sz="2800" dirty="0"/>
              <a:t>: </a:t>
            </a:r>
            <a:r>
              <a:rPr lang="es-CL" sz="2800" b="1" dirty="0" err="1"/>
              <a:t>cheap</a:t>
            </a:r>
            <a:r>
              <a:rPr lang="es-CL" sz="2800" b="1" dirty="0"/>
              <a:t> &gt; </a:t>
            </a:r>
            <a:r>
              <a:rPr lang="es-CL" sz="2800" b="1" dirty="0" err="1"/>
              <a:t>the</a:t>
            </a:r>
            <a:r>
              <a:rPr lang="es-CL" sz="2800" b="1" dirty="0"/>
              <a:t> </a:t>
            </a:r>
            <a:r>
              <a:rPr lang="es-CL" sz="2800" b="1" dirty="0" err="1"/>
              <a:t>cheapest</a:t>
            </a:r>
            <a:r>
              <a:rPr lang="es-CL" sz="2800" dirty="0"/>
              <a:t> </a:t>
            </a:r>
          </a:p>
          <a:p>
            <a:r>
              <a:rPr lang="es-CL" sz="2800" dirty="0"/>
              <a:t>Si tiene dos sílabas pero </a:t>
            </a:r>
            <a:r>
              <a:rPr lang="es-CL" sz="2800" dirty="0" smtClean="0"/>
              <a:t>termina en</a:t>
            </a:r>
            <a:r>
              <a:rPr lang="es-CL" sz="2800" dirty="0"/>
              <a:t> </a:t>
            </a:r>
            <a:r>
              <a:rPr lang="es-CL" sz="2800" b="1" dirty="0"/>
              <a:t>y</a:t>
            </a:r>
            <a:r>
              <a:rPr lang="es-CL" sz="2800" dirty="0"/>
              <a:t>, le añadimos </a:t>
            </a:r>
            <a:r>
              <a:rPr lang="es-CL" sz="2800" b="1" dirty="0"/>
              <a:t>-</a:t>
            </a:r>
            <a:r>
              <a:rPr lang="es-CL" sz="2800" b="1" dirty="0" err="1"/>
              <a:t>est</a:t>
            </a:r>
            <a:r>
              <a:rPr lang="es-CL" sz="2800" dirty="0"/>
              <a:t> y esa </a:t>
            </a:r>
            <a:r>
              <a:rPr lang="es-CL" sz="2800" b="1" dirty="0"/>
              <a:t>y </a:t>
            </a:r>
            <a:r>
              <a:rPr lang="es-CL" sz="2800" dirty="0"/>
              <a:t>se transforma en </a:t>
            </a:r>
            <a:r>
              <a:rPr lang="es-CL" sz="2800" b="1" dirty="0"/>
              <a:t>i</a:t>
            </a:r>
            <a:r>
              <a:rPr lang="es-CL" sz="2800" dirty="0"/>
              <a:t>: </a:t>
            </a:r>
            <a:r>
              <a:rPr lang="es-CL" sz="2800" b="1" dirty="0" err="1"/>
              <a:t>easy</a:t>
            </a:r>
            <a:r>
              <a:rPr lang="es-CL" sz="2800" b="1" dirty="0"/>
              <a:t> &gt; </a:t>
            </a:r>
            <a:r>
              <a:rPr lang="es-CL" sz="2800" b="1" dirty="0" err="1"/>
              <a:t>the</a:t>
            </a:r>
            <a:r>
              <a:rPr lang="es-CL" sz="2800" b="1" dirty="0"/>
              <a:t> </a:t>
            </a:r>
            <a:r>
              <a:rPr lang="es-CL" sz="2800" b="1" dirty="0" err="1"/>
              <a:t>easiest</a:t>
            </a:r>
            <a:r>
              <a:rPr lang="es-CL" sz="2800" dirty="0"/>
              <a:t> </a:t>
            </a:r>
          </a:p>
          <a:p>
            <a:r>
              <a:rPr lang="es-CL" sz="2800" dirty="0"/>
              <a:t>Si tiene dos sílabas y no acaba en </a:t>
            </a:r>
            <a:r>
              <a:rPr lang="es-CL" sz="2800" b="1" dirty="0"/>
              <a:t>y</a:t>
            </a:r>
            <a:r>
              <a:rPr lang="es-CL" sz="2800" dirty="0"/>
              <a:t>, ponemos </a:t>
            </a:r>
            <a:r>
              <a:rPr lang="es-CL" sz="2800" b="1" dirty="0" err="1"/>
              <a:t>most</a:t>
            </a:r>
            <a:r>
              <a:rPr lang="es-CL" sz="2800" dirty="0"/>
              <a:t> delante del adjetivo: </a:t>
            </a:r>
            <a:r>
              <a:rPr lang="es-CL" sz="2800" b="1" dirty="0" err="1"/>
              <a:t>boring</a:t>
            </a:r>
            <a:r>
              <a:rPr lang="es-CL" sz="2800" b="1" dirty="0"/>
              <a:t> &gt; </a:t>
            </a:r>
            <a:r>
              <a:rPr lang="es-CL" sz="2800" b="1" dirty="0" err="1"/>
              <a:t>the</a:t>
            </a:r>
            <a:r>
              <a:rPr lang="es-CL" sz="2800" b="1" dirty="0"/>
              <a:t> </a:t>
            </a:r>
            <a:r>
              <a:rPr lang="es-CL" sz="2800" b="1" dirty="0" err="1"/>
              <a:t>most</a:t>
            </a:r>
            <a:r>
              <a:rPr lang="es-CL" sz="2800" b="1" dirty="0"/>
              <a:t> </a:t>
            </a:r>
            <a:r>
              <a:rPr lang="es-CL" sz="2800" b="1" dirty="0" err="1"/>
              <a:t>boring</a:t>
            </a:r>
            <a:endParaRPr lang="es-CL" sz="2800" dirty="0"/>
          </a:p>
          <a:p>
            <a:r>
              <a:rPr lang="es-CL" sz="2800" dirty="0"/>
              <a:t>Si tiene tres o más sílabas, también ponemos </a:t>
            </a:r>
            <a:r>
              <a:rPr lang="es-CL" sz="2800" b="1" dirty="0" err="1"/>
              <a:t>most</a:t>
            </a:r>
            <a:r>
              <a:rPr lang="es-CL" sz="2800" dirty="0"/>
              <a:t> delante del adjetivo: </a:t>
            </a:r>
            <a:r>
              <a:rPr lang="es-CL" sz="2800" b="1" dirty="0" err="1"/>
              <a:t>expensive</a:t>
            </a:r>
            <a:r>
              <a:rPr lang="es-CL" sz="2800" b="1" dirty="0"/>
              <a:t> &gt; </a:t>
            </a:r>
            <a:r>
              <a:rPr lang="es-CL" sz="2800" b="1" dirty="0" err="1"/>
              <a:t>the</a:t>
            </a:r>
            <a:r>
              <a:rPr lang="es-CL" sz="2800" b="1" dirty="0"/>
              <a:t> </a:t>
            </a:r>
            <a:r>
              <a:rPr lang="es-CL" sz="2800" b="1" dirty="0" err="1"/>
              <a:t>most</a:t>
            </a:r>
            <a:r>
              <a:rPr lang="es-CL" sz="2800" b="1" dirty="0"/>
              <a:t> </a:t>
            </a:r>
            <a:r>
              <a:rPr lang="es-CL" sz="2800" b="1" dirty="0" err="1"/>
              <a:t>expensive</a:t>
            </a:r>
            <a:endParaRPr lang="es-CL" sz="28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414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TIME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WHO IS THE MOST IMPORTANT PERSON IN YOUR LIFE?</a:t>
            </a:r>
          </a:p>
          <a:p>
            <a:pPr algn="just"/>
            <a:r>
              <a:rPr lang="pt-BR" dirty="0" smtClean="0"/>
              <a:t>WHAT IS THE BEST PLACE OF THE WORLD?</a:t>
            </a:r>
          </a:p>
          <a:p>
            <a:pPr algn="just"/>
            <a:r>
              <a:rPr lang="pt-BR" dirty="0" smtClean="0"/>
              <a:t>WHAT IS THE WORST SINGER OR BAND IN YOUR OPINION?</a:t>
            </a:r>
          </a:p>
          <a:p>
            <a:pPr algn="just"/>
            <a:r>
              <a:rPr lang="pt-BR" dirty="0" smtClean="0"/>
              <a:t>WHO IS THE MOST GENEROUS PERSON IN YOUR CLASSROOM?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SUPERLATIVES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sz="3200" dirty="0"/>
              <a:t>Lo más de lo </a:t>
            </a:r>
            <a:r>
              <a:rPr lang="es-CL" sz="3200" dirty="0" smtClean="0"/>
              <a:t>más</a:t>
            </a:r>
            <a:r>
              <a:rPr lang="es-CL" sz="3200" dirty="0"/>
              <a:t>!</a:t>
            </a:r>
            <a:endParaRPr lang="es-CL" sz="3200" dirty="0" smtClean="0"/>
          </a:p>
          <a:p>
            <a:pPr algn="just"/>
            <a:r>
              <a:rPr lang="es-CL" sz="3200" dirty="0" smtClean="0"/>
              <a:t>Los </a:t>
            </a:r>
            <a:r>
              <a:rPr lang="es-CL" sz="3200" dirty="0"/>
              <a:t>superlativos son la forma más exagerada de describir algo. </a:t>
            </a:r>
            <a:endParaRPr lang="pt-B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Users\Lennon\Downloads\carlos-slim-helu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987824" y="663551"/>
            <a:ext cx="3371597" cy="438943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755576" y="5294598"/>
            <a:ext cx="743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</a:rPr>
              <a:t>Carlos Slim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smtClean="0">
                <a:solidFill>
                  <a:srgbClr val="00B050"/>
                </a:solidFill>
                <a:latin typeface="Arial Rounded MT Bold" pitchFamily="34" charset="0"/>
              </a:rPr>
              <a:t>is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7030A0"/>
                </a:solidFill>
                <a:latin typeface="Arial Rounded MT Bold" pitchFamily="34" charset="0"/>
              </a:rPr>
              <a:t>rich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est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man</a:t>
            </a:r>
            <a:r>
              <a:rPr lang="pt-BR" sz="2800" b="1" dirty="0" smtClean="0">
                <a:latin typeface="Arial Rounded MT Bold" pitchFamily="34" charset="0"/>
              </a:rPr>
              <a:t> in </a:t>
            </a:r>
            <a:r>
              <a:rPr lang="pt-BR" sz="2800" b="1" dirty="0" err="1" smtClean="0">
                <a:latin typeface="Arial Rounded MT Bold" pitchFamily="34" charset="0"/>
              </a:rPr>
              <a:t>the</a:t>
            </a:r>
            <a:r>
              <a:rPr lang="pt-BR" sz="2800" b="1" dirty="0" smtClean="0">
                <a:latin typeface="Arial Rounded MT Bold" pitchFamily="34" charset="0"/>
              </a:rPr>
              <a:t> world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2" name="Carlos 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776" y="605942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rlos S.wav"/>
          </p:stSnd>
        </p:sndAc>
      </p:transition>
    </mc:Choice>
    <mc:Fallback xmlns="">
      <p:transition spd="slow">
        <p:sndAc>
          <p:stSnd>
            <p:snd r:embed="rId7" name="Carlos 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2348880"/>
            <a:ext cx="3456384" cy="3444997"/>
          </a:xfrm>
        </p:spPr>
        <p:txBody>
          <a:bodyPr>
            <a:normAutofit/>
          </a:bodyPr>
          <a:lstStyle/>
          <a:p>
            <a:pPr algn="just"/>
            <a:r>
              <a:rPr lang="pt-BR" sz="3000" dirty="0" err="1" smtClean="0"/>
              <a:t>So</a:t>
            </a:r>
            <a:r>
              <a:rPr lang="pt-BR" sz="3000" dirty="0" smtClean="0"/>
              <a:t>, </a:t>
            </a:r>
            <a:r>
              <a:rPr lang="pt-BR" sz="3000" dirty="0" err="1" smtClean="0"/>
              <a:t>there</a:t>
            </a:r>
            <a:r>
              <a:rPr lang="pt-BR" sz="3000" dirty="0" smtClean="0"/>
              <a:t> are </a:t>
            </a:r>
            <a:r>
              <a:rPr lang="pt-BR" sz="3000" dirty="0" err="1" smtClean="0"/>
              <a:t>many</a:t>
            </a:r>
            <a:r>
              <a:rPr lang="pt-BR" sz="3000" dirty="0" smtClean="0"/>
              <a:t> </a:t>
            </a:r>
            <a:r>
              <a:rPr lang="pt-BR" sz="3000" dirty="0" err="1" smtClean="0"/>
              <a:t>rich</a:t>
            </a:r>
            <a:r>
              <a:rPr lang="pt-BR" sz="3000" dirty="0" smtClean="0"/>
              <a:t> </a:t>
            </a:r>
            <a:r>
              <a:rPr lang="pt-BR" sz="3000" dirty="0" err="1" smtClean="0"/>
              <a:t>men</a:t>
            </a:r>
            <a:r>
              <a:rPr lang="pt-BR" sz="3000" dirty="0" smtClean="0"/>
              <a:t> in </a:t>
            </a:r>
            <a:r>
              <a:rPr lang="pt-BR" sz="3000" dirty="0" err="1" smtClean="0"/>
              <a:t>the</a:t>
            </a:r>
            <a:r>
              <a:rPr lang="pt-BR" sz="3000" dirty="0" smtClean="0"/>
              <a:t> world, </a:t>
            </a:r>
            <a:r>
              <a:rPr lang="pt-BR" sz="3000" dirty="0" err="1" smtClean="0"/>
              <a:t>but</a:t>
            </a:r>
            <a:r>
              <a:rPr lang="pt-BR" sz="3000" dirty="0" smtClean="0"/>
              <a:t> Carlos Slim is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richest</a:t>
            </a:r>
            <a:r>
              <a:rPr lang="pt-BR" sz="3000" dirty="0" smtClean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374727" cy="5062091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0428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 descr="C:\Users\Lennon\Downloads\Sultan Kosen world's tallest living man 2012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1720" y="459446"/>
            <a:ext cx="4896544" cy="402740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20049" y="4970723"/>
            <a:ext cx="771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Sultan</a:t>
            </a:r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 </a:t>
            </a:r>
            <a:r>
              <a:rPr lang="pt-BR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Kosen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smtClean="0">
                <a:solidFill>
                  <a:srgbClr val="00B050"/>
                </a:solidFill>
                <a:latin typeface="Arial Rounded MT Bold" pitchFamily="34" charset="0"/>
              </a:rPr>
              <a:t>is</a:t>
            </a:r>
            <a:r>
              <a:rPr lang="pt-BR" sz="2800" b="1" dirty="0" smtClean="0"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solidFill>
                  <a:srgbClr val="7030A0"/>
                </a:solidFill>
                <a:latin typeface="Arial Rounded MT Bold" pitchFamily="34" charset="0"/>
              </a:rPr>
              <a:t>tall</a:t>
            </a:r>
            <a:r>
              <a:rPr lang="pt-BR" sz="2800" b="1" dirty="0" err="1" smtClean="0">
                <a:solidFill>
                  <a:srgbClr val="FF0000"/>
                </a:solidFill>
                <a:latin typeface="Arial Rounded MT Bold" pitchFamily="34" charset="0"/>
              </a:rPr>
              <a:t>est</a:t>
            </a:r>
            <a:r>
              <a:rPr lang="pt-BR" sz="2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800" b="1" dirty="0" err="1" smtClean="0">
                <a:latin typeface="Arial Rounded MT Bold" pitchFamily="34" charset="0"/>
              </a:rPr>
              <a:t>man</a:t>
            </a:r>
            <a:r>
              <a:rPr lang="pt-BR" sz="2800" b="1" dirty="0" smtClean="0">
                <a:latin typeface="Arial Rounded MT Bold" pitchFamily="34" charset="0"/>
              </a:rPr>
              <a:t> in </a:t>
            </a:r>
            <a:r>
              <a:rPr lang="pt-BR" sz="2800" b="1" dirty="0" err="1" smtClean="0">
                <a:latin typeface="Arial Rounded MT Bold" pitchFamily="34" charset="0"/>
              </a:rPr>
              <a:t>the</a:t>
            </a:r>
            <a:r>
              <a:rPr lang="pt-BR" sz="2800" b="1" dirty="0" smtClean="0">
                <a:latin typeface="Arial Rounded MT Bold" pitchFamily="34" charset="0"/>
              </a:rPr>
              <a:t> world</a:t>
            </a:r>
            <a:endParaRPr lang="pt-BR" sz="2800" b="1" dirty="0">
              <a:latin typeface="Arial Rounded MT Bold" pitchFamily="34" charset="0"/>
            </a:endParaRPr>
          </a:p>
        </p:txBody>
      </p:sp>
      <p:pic>
        <p:nvPicPr>
          <p:cNvPr id="3" name="Su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249" y="62186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Sultan.wav"/>
          </p:stSnd>
        </p:sndAc>
      </p:transition>
    </mc:Choice>
    <mc:Fallback xmlns="">
      <p:transition spd="slow">
        <p:sndAc>
          <p:stSnd>
            <p:snd r:embed="rId7" name="Sulta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Short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 err="1" smtClean="0"/>
              <a:t>long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sz="3000" b="1" dirty="0" err="1" smtClean="0">
                <a:solidFill>
                  <a:srgbClr val="FF0000"/>
                </a:solidFill>
              </a:rPr>
              <a:t>What</a:t>
            </a:r>
            <a:r>
              <a:rPr lang="pt-BR" sz="3000" b="1" dirty="0" smtClean="0">
                <a:solidFill>
                  <a:srgbClr val="FF0000"/>
                </a:solidFill>
              </a:rPr>
              <a:t> is a short </a:t>
            </a:r>
            <a:r>
              <a:rPr lang="pt-BR" sz="3000" b="1" dirty="0" err="1" smtClean="0">
                <a:solidFill>
                  <a:srgbClr val="FF0000"/>
                </a:solidFill>
              </a:rPr>
              <a:t>adjective</a:t>
            </a:r>
            <a:r>
              <a:rPr lang="pt-BR" sz="3000" b="1" dirty="0" smtClean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pt-BR" sz="3000" dirty="0" err="1" smtClean="0"/>
              <a:t>This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</a:t>
            </a:r>
            <a:r>
              <a:rPr lang="pt-BR" sz="3000" dirty="0" smtClean="0"/>
              <a:t> </a:t>
            </a:r>
            <a:r>
              <a:rPr lang="pt-BR" sz="3000" dirty="0" err="1" smtClean="0"/>
              <a:t>has</a:t>
            </a:r>
            <a:r>
              <a:rPr lang="pt-BR" sz="3000" dirty="0" smtClean="0"/>
              <a:t> </a:t>
            </a:r>
            <a:r>
              <a:rPr lang="pt-BR" sz="3000" dirty="0" err="1" smtClean="0"/>
              <a:t>one</a:t>
            </a:r>
            <a:r>
              <a:rPr lang="pt-BR" sz="3000" dirty="0" smtClean="0"/>
              <a:t> </a:t>
            </a:r>
            <a:r>
              <a:rPr lang="pt-BR" sz="3000" dirty="0" err="1" smtClean="0"/>
              <a:t>or</a:t>
            </a:r>
            <a:r>
              <a:rPr lang="pt-BR" sz="3000" dirty="0" smtClean="0"/>
              <a:t> </a:t>
            </a:r>
            <a:r>
              <a:rPr lang="pt-BR" sz="3000" dirty="0" err="1" smtClean="0"/>
              <a:t>two</a:t>
            </a:r>
            <a:r>
              <a:rPr lang="pt-BR" sz="3000" dirty="0" smtClean="0"/>
              <a:t> </a:t>
            </a:r>
            <a:r>
              <a:rPr lang="pt-BR" sz="3000" dirty="0" err="1" smtClean="0"/>
              <a:t>syllables</a:t>
            </a:r>
            <a:r>
              <a:rPr lang="pt-BR" sz="3000" dirty="0" smtClean="0"/>
              <a:t>.</a:t>
            </a:r>
          </a:p>
          <a:p>
            <a:pPr algn="ctr"/>
            <a:r>
              <a:rPr lang="pt-BR" sz="3000" dirty="0" smtClean="0"/>
              <a:t>WET – HOT - NICE</a:t>
            </a:r>
          </a:p>
          <a:p>
            <a:pPr algn="just"/>
            <a:endParaRPr lang="pt-BR" sz="3000" dirty="0" smtClean="0"/>
          </a:p>
          <a:p>
            <a:pPr algn="just"/>
            <a:r>
              <a:rPr lang="pt-BR" sz="3000" b="1" dirty="0" err="1" smtClean="0">
                <a:solidFill>
                  <a:srgbClr val="FF0000"/>
                </a:solidFill>
              </a:rPr>
              <a:t>What</a:t>
            </a:r>
            <a:r>
              <a:rPr lang="pt-BR" sz="3000" b="1" dirty="0" smtClean="0">
                <a:solidFill>
                  <a:srgbClr val="FF0000"/>
                </a:solidFill>
              </a:rPr>
              <a:t> is a </a:t>
            </a:r>
            <a:r>
              <a:rPr lang="pt-BR" sz="3000" b="1" dirty="0" err="1" smtClean="0">
                <a:solidFill>
                  <a:srgbClr val="FF0000"/>
                </a:solidFill>
              </a:rPr>
              <a:t>long</a:t>
            </a:r>
            <a:r>
              <a:rPr lang="pt-BR" sz="3000" b="1" dirty="0" smtClean="0">
                <a:solidFill>
                  <a:srgbClr val="FF0000"/>
                </a:solidFill>
              </a:rPr>
              <a:t> </a:t>
            </a:r>
            <a:r>
              <a:rPr lang="pt-BR" sz="3000" b="1" dirty="0" err="1" smtClean="0">
                <a:solidFill>
                  <a:srgbClr val="FF0000"/>
                </a:solidFill>
              </a:rPr>
              <a:t>adjective</a:t>
            </a:r>
            <a:r>
              <a:rPr lang="pt-BR" sz="3000" b="1" dirty="0" smtClean="0">
                <a:solidFill>
                  <a:srgbClr val="FF0000"/>
                </a:solidFill>
              </a:rPr>
              <a:t>?</a:t>
            </a:r>
          </a:p>
          <a:p>
            <a:pPr algn="just"/>
            <a:r>
              <a:rPr lang="pt-BR" sz="3000" dirty="0" err="1" smtClean="0"/>
              <a:t>This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</a:t>
            </a:r>
            <a:r>
              <a:rPr lang="pt-BR" sz="3000" dirty="0" smtClean="0"/>
              <a:t> </a:t>
            </a:r>
            <a:r>
              <a:rPr lang="pt-BR" sz="3000" dirty="0" err="1" smtClean="0"/>
              <a:t>has</a:t>
            </a:r>
            <a:r>
              <a:rPr lang="pt-BR" sz="3000" dirty="0" smtClean="0"/>
              <a:t> more </a:t>
            </a:r>
            <a:r>
              <a:rPr lang="pt-BR" sz="3000" dirty="0" err="1" smtClean="0"/>
              <a:t>than</a:t>
            </a:r>
            <a:r>
              <a:rPr lang="pt-BR" sz="3000" dirty="0" smtClean="0"/>
              <a:t> </a:t>
            </a:r>
            <a:r>
              <a:rPr lang="pt-BR" sz="3000" dirty="0" err="1" smtClean="0"/>
              <a:t>two</a:t>
            </a:r>
            <a:r>
              <a:rPr lang="pt-BR" sz="3000" dirty="0" smtClean="0"/>
              <a:t> </a:t>
            </a:r>
            <a:r>
              <a:rPr lang="pt-BR" sz="3000" dirty="0" err="1" smtClean="0"/>
              <a:t>syllables</a:t>
            </a:r>
            <a:r>
              <a:rPr lang="pt-BR" sz="3000" dirty="0" smtClean="0"/>
              <a:t>.</a:t>
            </a:r>
          </a:p>
          <a:p>
            <a:pPr algn="ctr"/>
            <a:r>
              <a:rPr lang="pt-BR" sz="3000" dirty="0" smtClean="0"/>
              <a:t>BEAUTIFUL – AMAZING </a:t>
            </a:r>
            <a:endParaRPr lang="pt-BR" dirty="0"/>
          </a:p>
        </p:txBody>
      </p:sp>
      <p:pic>
        <p:nvPicPr>
          <p:cNvPr id="4" name="Wet hot n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0800" y="2629782"/>
            <a:ext cx="609600" cy="609600"/>
          </a:xfrm>
          <a:prstGeom prst="rect">
            <a:avLst/>
          </a:prstGeom>
        </p:spPr>
      </p:pic>
      <p:pic>
        <p:nvPicPr>
          <p:cNvPr id="5" name="Beautiful amaz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5600" y="4869160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9712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ADJECTIVE RULES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2492897"/>
            <a:ext cx="7076009" cy="3442236"/>
          </a:xfrm>
        </p:spPr>
        <p:txBody>
          <a:bodyPr/>
          <a:lstStyle/>
          <a:p>
            <a:pPr algn="just"/>
            <a:r>
              <a:rPr lang="pt-BR" sz="3000" dirty="0" err="1" smtClean="0"/>
              <a:t>When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</a:t>
            </a:r>
            <a:r>
              <a:rPr lang="pt-BR" sz="3000" dirty="0" smtClean="0"/>
              <a:t> </a:t>
            </a:r>
            <a:r>
              <a:rPr lang="pt-BR" sz="3000" dirty="0" err="1" smtClean="0"/>
              <a:t>finishes</a:t>
            </a:r>
            <a:r>
              <a:rPr lang="pt-BR" sz="3000" dirty="0" smtClean="0"/>
              <a:t> </a:t>
            </a:r>
            <a:r>
              <a:rPr lang="pt-BR" sz="3000" dirty="0" err="1" smtClean="0"/>
              <a:t>with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letter</a:t>
            </a:r>
            <a:r>
              <a:rPr lang="pt-BR" sz="3000" dirty="0" smtClean="0"/>
              <a:t> </a:t>
            </a:r>
            <a:r>
              <a:rPr lang="pt-BR" sz="3000" b="1" dirty="0" smtClean="0">
                <a:solidFill>
                  <a:srgbClr val="FF0000"/>
                </a:solidFill>
              </a:rPr>
              <a:t>E</a:t>
            </a:r>
            <a:r>
              <a:rPr lang="pt-BR" sz="3000" dirty="0" smtClean="0"/>
              <a:t>, </a:t>
            </a:r>
            <a:r>
              <a:rPr lang="pt-BR" sz="3000" dirty="0" err="1" smtClean="0"/>
              <a:t>we</a:t>
            </a:r>
            <a:r>
              <a:rPr lang="pt-BR" sz="3000" dirty="0" smtClean="0"/>
              <a:t> </a:t>
            </a:r>
            <a:r>
              <a:rPr lang="pt-BR" sz="3000" dirty="0" err="1" smtClean="0"/>
              <a:t>have</a:t>
            </a:r>
            <a:r>
              <a:rPr lang="pt-BR" sz="3000" dirty="0" smtClean="0"/>
              <a:t> to </a:t>
            </a:r>
            <a:r>
              <a:rPr lang="pt-BR" sz="3000" dirty="0" err="1" smtClean="0"/>
              <a:t>add</a:t>
            </a:r>
            <a:r>
              <a:rPr lang="pt-BR" sz="3000" dirty="0" smtClean="0"/>
              <a:t> </a:t>
            </a:r>
            <a:r>
              <a:rPr lang="pt-BR" sz="3000" dirty="0" err="1" smtClean="0"/>
              <a:t>only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letter</a:t>
            </a:r>
            <a:r>
              <a:rPr lang="pt-BR" sz="3000" dirty="0" smtClean="0"/>
              <a:t> </a:t>
            </a:r>
            <a:r>
              <a:rPr lang="pt-BR" sz="3000" b="1" dirty="0" smtClean="0">
                <a:solidFill>
                  <a:srgbClr val="FF0000"/>
                </a:solidFill>
              </a:rPr>
              <a:t>ST</a:t>
            </a:r>
            <a:r>
              <a:rPr lang="pt-BR" sz="3000" dirty="0" smtClean="0"/>
              <a:t>.</a:t>
            </a:r>
          </a:p>
          <a:p>
            <a:pPr algn="just"/>
            <a:r>
              <a:rPr lang="pt-BR" sz="3000" dirty="0" smtClean="0"/>
              <a:t>For </a:t>
            </a:r>
            <a:r>
              <a:rPr lang="pt-BR" sz="3000" dirty="0" err="1" smtClean="0"/>
              <a:t>example</a:t>
            </a:r>
            <a:r>
              <a:rPr lang="pt-BR" sz="3000" dirty="0" smtClean="0"/>
              <a:t>:</a:t>
            </a:r>
          </a:p>
          <a:p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43042" y="4357694"/>
          <a:ext cx="6096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NICE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 THE NICEST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LARGE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LARGEST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SAFE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 THE SAFEST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CUTE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CUTEST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917" y="6021288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085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non\Downloads\Christmas Baby 23 (9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2468563"/>
            <a:ext cx="5016499" cy="438943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899592" y="908720"/>
            <a:ext cx="7579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My</a:t>
            </a:r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son</a:t>
            </a:r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3200" b="1" dirty="0" smtClean="0">
                <a:solidFill>
                  <a:srgbClr val="00B050"/>
                </a:solidFill>
                <a:latin typeface="Arial Rounded MT Bold" pitchFamily="34" charset="0"/>
              </a:rPr>
              <a:t>is</a:t>
            </a:r>
            <a:r>
              <a:rPr lang="pt-BR" sz="3200" b="1" dirty="0" smtClean="0">
                <a:latin typeface="Arial Rounded MT Bold" pitchFamily="34" charset="0"/>
              </a:rPr>
              <a:t> </a:t>
            </a:r>
            <a:r>
              <a:rPr lang="pt-BR" sz="3200" b="1" dirty="0" err="1" smtClean="0">
                <a:solidFill>
                  <a:srgbClr val="FF0000"/>
                </a:solidFill>
                <a:latin typeface="Arial Rounded MT Bold" pitchFamily="34" charset="0"/>
              </a:rPr>
              <a:t>the</a:t>
            </a:r>
            <a:r>
              <a:rPr lang="pt-BR" sz="32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3200" b="1" dirty="0" err="1" smtClean="0">
                <a:solidFill>
                  <a:srgbClr val="7030A0"/>
                </a:solidFill>
                <a:latin typeface="Arial Rounded MT Bold" pitchFamily="34" charset="0"/>
              </a:rPr>
              <a:t>cut</a:t>
            </a:r>
            <a:r>
              <a:rPr lang="pt-BR" sz="3200" b="1" dirty="0" err="1">
                <a:solidFill>
                  <a:srgbClr val="7030A0"/>
                </a:solidFill>
                <a:latin typeface="Arial Rounded MT Bold" pitchFamily="34" charset="0"/>
              </a:rPr>
              <a:t>e</a:t>
            </a:r>
            <a:r>
              <a:rPr lang="pt-BR" sz="3200" b="1" dirty="0" err="1" smtClean="0">
                <a:solidFill>
                  <a:srgbClr val="FF0000"/>
                </a:solidFill>
                <a:latin typeface="Arial Rounded MT Bold" pitchFamily="34" charset="0"/>
              </a:rPr>
              <a:t>st</a:t>
            </a:r>
            <a:r>
              <a:rPr lang="pt-BR" sz="32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3200" b="1" dirty="0" smtClean="0">
                <a:latin typeface="Arial Rounded MT Bold" pitchFamily="34" charset="0"/>
              </a:rPr>
              <a:t>baby in </a:t>
            </a:r>
            <a:r>
              <a:rPr lang="pt-BR" sz="3200" b="1" dirty="0" err="1" smtClean="0">
                <a:latin typeface="Arial Rounded MT Bold" pitchFamily="34" charset="0"/>
              </a:rPr>
              <a:t>the</a:t>
            </a:r>
            <a:r>
              <a:rPr lang="pt-BR" sz="3200" b="1" dirty="0" smtClean="0">
                <a:latin typeface="Arial Rounded MT Bold" pitchFamily="34" charset="0"/>
              </a:rPr>
              <a:t> world</a:t>
            </a:r>
            <a:endParaRPr lang="pt-BR" sz="3200" b="1" dirty="0">
              <a:latin typeface="Arial Rounded MT Bold" pitchFamily="34" charset="0"/>
            </a:endParaRPr>
          </a:p>
        </p:txBody>
      </p:sp>
      <p:pic>
        <p:nvPicPr>
          <p:cNvPr id="2" name="My 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8589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y son.wav"/>
          </p:stSnd>
        </p:sndAc>
      </p:transition>
    </mc:Choice>
    <mc:Fallback xmlns="">
      <p:transition spd="slow">
        <p:sndAc>
          <p:stSnd>
            <p:snd r:embed="rId7" name="My s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15616" y="1196752"/>
            <a:ext cx="6798736" cy="3514244"/>
          </a:xfrm>
        </p:spPr>
        <p:txBody>
          <a:bodyPr/>
          <a:lstStyle/>
          <a:p>
            <a:pPr algn="just"/>
            <a:r>
              <a:rPr lang="pt-BR" sz="3000" dirty="0" err="1" smtClean="0"/>
              <a:t>When</a:t>
            </a:r>
            <a:r>
              <a:rPr lang="pt-BR" sz="3000" dirty="0" smtClean="0"/>
              <a:t> </a:t>
            </a:r>
            <a:r>
              <a:rPr lang="pt-BR" sz="3000" dirty="0" err="1" smtClean="0"/>
              <a:t>the</a:t>
            </a:r>
            <a:r>
              <a:rPr lang="pt-BR" sz="3000" dirty="0" smtClean="0"/>
              <a:t> </a:t>
            </a:r>
            <a:r>
              <a:rPr lang="pt-BR" sz="3000" dirty="0" err="1" smtClean="0"/>
              <a:t>adjective</a:t>
            </a:r>
            <a:r>
              <a:rPr lang="pt-BR" sz="3000" dirty="0" smtClean="0"/>
              <a:t> </a:t>
            </a:r>
            <a:r>
              <a:rPr lang="pt-BR" sz="3000" dirty="0" err="1" smtClean="0"/>
              <a:t>finishes</a:t>
            </a:r>
            <a:r>
              <a:rPr lang="pt-BR" sz="3000" dirty="0" smtClean="0"/>
              <a:t> </a:t>
            </a:r>
            <a:r>
              <a:rPr lang="pt-BR" sz="3000" dirty="0" err="1" smtClean="0"/>
              <a:t>with</a:t>
            </a:r>
            <a:r>
              <a:rPr lang="pt-BR" sz="3000" dirty="0"/>
              <a:t> </a:t>
            </a:r>
            <a:endParaRPr lang="pt-BR" sz="3000" dirty="0" smtClean="0"/>
          </a:p>
          <a:p>
            <a:pPr marL="0" indent="0" algn="just">
              <a:buNone/>
            </a:pPr>
            <a:r>
              <a:rPr lang="pt-BR" sz="3000" b="1" dirty="0" smtClean="0">
                <a:solidFill>
                  <a:srgbClr val="FF0000"/>
                </a:solidFill>
              </a:rPr>
              <a:t>Y</a:t>
            </a:r>
            <a:r>
              <a:rPr lang="pt-BR" sz="3000" dirty="0" smtClean="0"/>
              <a:t> </a:t>
            </a:r>
            <a:r>
              <a:rPr lang="pt-BR" sz="3000" dirty="0" smtClean="0">
                <a:sym typeface="Wingdings" panose="05000000000000000000" pitchFamily="2" charset="2"/>
              </a:rPr>
              <a:t> </a:t>
            </a:r>
            <a:r>
              <a:rPr lang="pt-BR" sz="3000" b="1" dirty="0" smtClean="0">
                <a:solidFill>
                  <a:srgbClr val="FF0000"/>
                </a:solidFill>
              </a:rPr>
              <a:t>IEST</a:t>
            </a:r>
            <a:r>
              <a:rPr lang="pt-BR" sz="3000" dirty="0" smtClean="0"/>
              <a:t>.</a:t>
            </a:r>
          </a:p>
          <a:p>
            <a:r>
              <a:rPr lang="pt-BR" sz="3000" dirty="0" smtClean="0"/>
              <a:t>For </a:t>
            </a:r>
            <a:r>
              <a:rPr lang="pt-BR" sz="3000" dirty="0" err="1" smtClean="0"/>
              <a:t>example</a:t>
            </a:r>
            <a:r>
              <a:rPr lang="pt-BR" sz="3000" dirty="0" smtClean="0"/>
              <a:t>:</a:t>
            </a:r>
          </a:p>
          <a:p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13983"/>
              </p:ext>
            </p:extLst>
          </p:nvPr>
        </p:nvGraphicFramePr>
        <p:xfrm>
          <a:off x="1259632" y="3429000"/>
          <a:ext cx="6096000" cy="1828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FUNNY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 THE</a:t>
                      </a:r>
                      <a:r>
                        <a:rPr lang="pt-BR" sz="2400" b="1" baseline="0" dirty="0" smtClean="0">
                          <a:solidFill>
                            <a:srgbClr val="FF0000"/>
                          </a:solidFill>
                        </a:rPr>
                        <a:t> FUNNIEST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PRETTY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PRETTIEST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UGLY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 THE UGLIEST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LAZY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rgbClr val="FF0000"/>
                          </a:solidFill>
                        </a:rPr>
                        <a:t>THE LAZIEST</a:t>
                      </a:r>
                      <a:endParaRPr lang="pt-B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456</TotalTime>
  <Words>333</Words>
  <Application>Microsoft Office PowerPoint</Application>
  <PresentationFormat>Presentación en pantalla (4:3)</PresentationFormat>
  <Paragraphs>68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Arial Rounded MT Bold</vt:lpstr>
      <vt:lpstr>Garamond</vt:lpstr>
      <vt:lpstr>Wingdings</vt:lpstr>
      <vt:lpstr>Orgánico</vt:lpstr>
      <vt:lpstr>SUPERLATIVES</vt:lpstr>
      <vt:lpstr>SUPERLATIVES</vt:lpstr>
      <vt:lpstr>Presentación de PowerPoint</vt:lpstr>
      <vt:lpstr>Presentación de PowerPoint</vt:lpstr>
      <vt:lpstr>Presentación de PowerPoint</vt:lpstr>
      <vt:lpstr>Short or long?</vt:lpstr>
      <vt:lpstr>SHORT ADJECTIVE RULES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IRREGULAR SHORT ADJECTIVES</vt:lpstr>
      <vt:lpstr>Presentación de PowerPoint</vt:lpstr>
      <vt:lpstr>LONG ADJECTIVES</vt:lpstr>
      <vt:lpstr>Presentación de PowerPoint</vt:lpstr>
      <vt:lpstr>Presentación de PowerPoint</vt:lpstr>
      <vt:lpstr>TALKING TIME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SUPERLATIVES</dc:title>
  <dc:creator>Lennon</dc:creator>
  <cp:lastModifiedBy>Camila Pizarro Fernández</cp:lastModifiedBy>
  <cp:revision>40</cp:revision>
  <dcterms:created xsi:type="dcterms:W3CDTF">2013-05-05T17:46:04Z</dcterms:created>
  <dcterms:modified xsi:type="dcterms:W3CDTF">2020-05-14T19:18:17Z</dcterms:modified>
</cp:coreProperties>
</file>