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0E8AD-73EB-44B8-88F9-4209FF21E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F470BE-B257-476F-9FD5-36562E252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F3FCDE-CCD6-4A45-A057-C2295339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0CEB80-C4F1-445D-A928-72A3C4CA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1FA382-4F69-41F7-88FE-88C80292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49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A348F-1228-4A68-BA03-CF00C251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BAEDFF-45F7-4CE5-97EB-BD0A317D4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DAAD61-B419-46C3-9070-94C42BE6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E41976-F75F-4B82-A25A-AAA6E9EE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A7343D-DD4D-4535-929F-AC89022F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078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3E8B21-BE9E-4FBE-AB03-DADFDE287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00A141-158F-4EAB-AA3C-3362FD4BF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90574D-F9A6-4E54-9061-F62DB0A0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466-1B01-4D3E-8C4B-850E4DC5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2FA3DB-6CAA-4EDB-BC5F-28027128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95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CE258-C873-4140-A8DF-76AA3A02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E74BDC-02D2-48AB-A4D0-AF56C3489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445EDC-1CA8-4555-8341-9FBD6658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FF999C-AA4E-4494-9905-4C990DF7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7A4FC1-58A8-4D0D-82C7-FD0D6D6D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163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1794B-F4B7-49BA-AF08-8786227C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2362B6-17D0-4037-9F25-AEE71DC0B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62A5FE-1376-49B4-AD09-BEB984EB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D0F77B-728F-4E55-9369-2140F80A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1A070-3EDC-4E69-9E48-8EE85621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002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1D127-72D7-474B-BFD9-20AC667F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E586BD-BBE2-4AED-A743-521C5477F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55922B-1B94-4459-BDC8-F4F17C40F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26365B-78C6-4291-938F-C336011B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90EDC3-A597-427D-B613-B7A77BFA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D520DD-342B-4C6C-B559-64849B98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342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CB84F-26BB-459B-A655-CCACF358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F10CAF-3CDC-4D67-8E30-E0C74FB41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2F27A2-2BD7-41D8-B283-5F453D45B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B0AD3C-EF9B-4ACC-90C9-BDEC921FB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4E194D-B516-4A50-AB3D-C586F4FF7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ACE15F1-C44D-4C05-8F4E-25707EFC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0FF0687-5F95-4401-AC26-A4EE8620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01DF5A-BDD6-4845-AEF4-FF75E295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346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A1CDD-5076-4F77-93C6-739F5B51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8E2B79-2EE2-4150-BCB6-A9033CBC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E5CDAE-6EB7-4B33-B365-816C1B25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09B54A-3475-4394-A7F2-BF8AA2BB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831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676F38-5615-4A7A-99B5-988F5824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ADCF41-4BAC-4B7F-B1B1-E70B4FE7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63B91D-8C70-4CE3-BE93-C0D57481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961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30BA7-3933-487F-ADE4-A099643D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50EF0-4F6E-45DF-9432-C5FCC1C30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B1E247-D29A-40D1-BB84-99A5A8FD0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39290C-A37A-4D48-9FB3-BE8723DD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0E386C-64E3-47A5-A7F0-4C2D06D7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3354E0-A645-4012-B485-3E840893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15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2F3C0-81F6-4E22-856F-A7F5C997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64D7EE-6B55-4410-9C46-8458ECC26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8F3F52-1249-40D0-83E8-F1EF935E1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14EDFF-A0E2-4845-AC70-CB90D459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D72BC7-A859-4E30-9BC3-FDAD4ACC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8F21F8-768E-4044-8041-A8872B7E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664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DCC559-61DC-489B-96FD-A6D35EC3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9C344A-F0FA-4C64-88AA-B75CAD3E1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48660B-71FB-423D-927A-904864A5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9E6F7-88A2-409B-8F40-BFD12B98843D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CD9841-5262-4465-A1CC-82D3BA68F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043B09-5930-4090-A035-7ACCD5F23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E02B0-5B3C-43D2-9405-1E322703D2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703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F352C7EF-130A-4261-8F22-CBD0FAD66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1"/>
          <a:stretch/>
        </p:blipFill>
        <p:spPr>
          <a:xfrm>
            <a:off x="-3047" y="13262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8F6600-3F3D-4966-9D8D-4EFC3C144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366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br>
              <a:rPr lang="es-CL" sz="3600" dirty="0"/>
            </a:br>
            <a:br>
              <a:rPr lang="es-CL" sz="3600" dirty="0"/>
            </a:br>
            <a:br>
              <a:rPr lang="es-CL" sz="3600" dirty="0"/>
            </a:br>
            <a:br>
              <a:rPr lang="es-CL" sz="3600" dirty="0"/>
            </a:br>
            <a:r>
              <a:rPr lang="es-CL" sz="3600" b="1" dirty="0"/>
              <a:t>CLASE N°2:</a:t>
            </a:r>
            <a:br>
              <a:rPr lang="es-CL" sz="3600" dirty="0"/>
            </a:br>
            <a:r>
              <a:rPr lang="es-CL" sz="3600" dirty="0"/>
              <a:t>“EQUILIBRIO ECUACIONES REDOX POR EL MÉTODO IÓN-  ELECTRÓN: EN MEDIO ÁCIDO Y BÁSICO”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825DC6-497A-4DCA-A25E-F2D669245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158915"/>
            <a:ext cx="10058400" cy="1817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CL" b="1" dirty="0"/>
              <a:t>TERCERO MEDIO PLAN DIFERENCIADO</a:t>
            </a:r>
          </a:p>
          <a:p>
            <a:pPr algn="ctr"/>
            <a:r>
              <a:rPr lang="es-CL" b="1" dirty="0"/>
              <a:t>LICEO N°1 JAVIERA CARRERA</a:t>
            </a:r>
          </a:p>
          <a:p>
            <a:pPr algn="ctr"/>
            <a:endParaRPr lang="es-CL" b="1" dirty="0"/>
          </a:p>
          <a:p>
            <a:pPr algn="ctr"/>
            <a:r>
              <a:rPr lang="es-CL" sz="1800" b="1" dirty="0"/>
              <a:t>Profesora Clara Brito Seguel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12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F352C7EF-130A-4261-8F22-CBD0FAD66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1"/>
          <a:stretch/>
        </p:blipFill>
        <p:spPr>
          <a:xfrm>
            <a:off x="-3047" y="13262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8F6600-3F3D-4966-9D8D-4EFC3C144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366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s-CL" sz="3600" dirty="0"/>
              <a:t>EQUILIBRIO ECUACIONES REDOX POR EL MÉTODO IÓN-  ELECTRÓN EN MEDIO ÁCIDO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825DC6-497A-4DCA-A25E-F2D669245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158916"/>
            <a:ext cx="10058400" cy="11958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s-CL" sz="1800" b="1" dirty="0"/>
              <a:t>Profesora Clara Brito Seguel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E5274C-FE51-4596-BDF6-A56E0661D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16774-AA44-41E4-8A35-FE6D20E7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4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s-MX" b="1" dirty="0"/>
            </a:br>
            <a:br>
              <a:rPr lang="es-MX" b="1" dirty="0"/>
            </a:br>
            <a:r>
              <a:rPr lang="es-ES" dirty="0"/>
              <a:t> </a:t>
            </a:r>
            <a:r>
              <a:rPr lang="es-MX" sz="3600" b="1" dirty="0"/>
              <a:t> </a:t>
            </a: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r>
              <a:rPr lang="es-MX" sz="3600" b="1" dirty="0"/>
              <a:t> </a:t>
            </a:r>
            <a:br>
              <a:rPr lang="es-MX" sz="3600" b="1" dirty="0"/>
            </a:br>
            <a:br>
              <a:rPr lang="es-MX" b="1" dirty="0"/>
            </a:br>
            <a:r>
              <a:rPr lang="es-MX" b="1" dirty="0"/>
              <a:t> </a:t>
            </a:r>
            <a:br>
              <a:rPr lang="es-MX" b="1" dirty="0"/>
            </a:br>
            <a:r>
              <a:rPr lang="es-MX" sz="3100" b="1" dirty="0"/>
              <a:t>Tenemos una ecuación en forma iónica que no está equilibrada</a:t>
            </a:r>
            <a:br>
              <a:rPr lang="es-MX" b="1" dirty="0"/>
            </a:br>
            <a:r>
              <a:rPr lang="es-ES" sz="3100" b="1" dirty="0"/>
              <a:t>Fe</a:t>
            </a:r>
            <a:r>
              <a:rPr lang="es-ES" sz="3100" b="1" baseline="30000" dirty="0"/>
              <a:t>+2</a:t>
            </a:r>
            <a:r>
              <a:rPr lang="es-ES" sz="3100" b="1" dirty="0"/>
              <a:t>  +  </a:t>
            </a:r>
            <a:r>
              <a:rPr lang="es-MX" sz="3100" b="1" dirty="0"/>
              <a:t>NO</a:t>
            </a:r>
            <a:r>
              <a:rPr lang="es-MX" sz="3100" b="1" baseline="-25000" dirty="0"/>
              <a:t>3</a:t>
            </a:r>
            <a:r>
              <a:rPr lang="es-MX" sz="3100" b="1" baseline="30000" dirty="0"/>
              <a:t>-</a:t>
            </a:r>
            <a:r>
              <a:rPr lang="es-MX" sz="3100" b="1" dirty="0"/>
              <a:t>    +      H</a:t>
            </a:r>
            <a:r>
              <a:rPr lang="es-MX" sz="3100" b="1" baseline="30000" dirty="0"/>
              <a:t>+</a:t>
            </a:r>
            <a:r>
              <a:rPr lang="es-MX" sz="3100" b="1" dirty="0"/>
              <a:t>                   </a:t>
            </a:r>
            <a:r>
              <a:rPr lang="es-ES" sz="3100" b="1" dirty="0"/>
              <a:t> Fe</a:t>
            </a:r>
            <a:r>
              <a:rPr lang="es-ES" sz="3100" b="1" baseline="30000" dirty="0"/>
              <a:t>+3</a:t>
            </a:r>
            <a:r>
              <a:rPr lang="es-ES" sz="3100" b="1" dirty="0"/>
              <a:t>  +  </a:t>
            </a:r>
            <a:r>
              <a:rPr lang="es-MX" sz="3100" b="1" dirty="0"/>
              <a:t>  NO</a:t>
            </a:r>
            <a:r>
              <a:rPr lang="es-MX" sz="3100" b="1" baseline="30000" dirty="0"/>
              <a:t> </a:t>
            </a:r>
            <a:r>
              <a:rPr lang="es-MX" sz="3100" b="1" dirty="0"/>
              <a:t>   +     H</a:t>
            </a:r>
            <a:r>
              <a:rPr lang="es-MX" sz="3100" b="1" baseline="-25000" dirty="0"/>
              <a:t>2</a:t>
            </a:r>
            <a:r>
              <a:rPr lang="es-MX" sz="3100" b="1" dirty="0"/>
              <a:t>O    </a:t>
            </a:r>
            <a:br>
              <a:rPr lang="es-CL" sz="3100" dirty="0"/>
            </a:br>
            <a:br>
              <a:rPr lang="es-MX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CL" sz="3600" b="1" dirty="0"/>
            </a:br>
            <a:br>
              <a:rPr lang="es-MX" sz="3600" b="1" dirty="0"/>
            </a:br>
            <a:br>
              <a:rPr lang="es-MX" sz="3600" b="1" dirty="0"/>
            </a:br>
            <a:br>
              <a:rPr lang="es-MX" sz="3600" b="1" dirty="0"/>
            </a:br>
            <a:r>
              <a:rPr lang="es-CL" sz="3600" b="1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31C077-F81D-4979-8CDA-094CF64F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643" y="173520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Los pasos para equilibrarla son los siguientes:</a:t>
            </a:r>
          </a:p>
          <a:p>
            <a:pPr marL="0" indent="0" algn="just">
              <a:buNone/>
            </a:pPr>
            <a:r>
              <a:rPr lang="es-CL" dirty="0"/>
              <a:t>1.- Determinar los estados de oxidación de cada átomo que forman cada sustancia.</a:t>
            </a:r>
          </a:p>
          <a:p>
            <a:pPr marL="0" indent="0">
              <a:buNone/>
            </a:pPr>
            <a:r>
              <a:rPr lang="es-ES" b="1" dirty="0"/>
              <a:t>            Fe</a:t>
            </a:r>
            <a:r>
              <a:rPr lang="es-ES" b="1" baseline="30000" dirty="0"/>
              <a:t>+2</a:t>
            </a:r>
            <a:r>
              <a:rPr lang="es-ES" b="1" dirty="0"/>
              <a:t>  +  </a:t>
            </a:r>
            <a:r>
              <a:rPr lang="es-MX" b="1" dirty="0"/>
              <a:t>NO</a:t>
            </a:r>
            <a:r>
              <a:rPr lang="es-MX" b="1" baseline="-25000" dirty="0"/>
              <a:t>3</a:t>
            </a:r>
            <a:r>
              <a:rPr lang="es-MX" b="1" baseline="30000" dirty="0"/>
              <a:t>-</a:t>
            </a:r>
            <a:r>
              <a:rPr lang="es-MX" b="1" dirty="0"/>
              <a:t>    +      H</a:t>
            </a:r>
            <a:r>
              <a:rPr lang="es-MX" b="1" baseline="30000" dirty="0"/>
              <a:t>+</a:t>
            </a:r>
            <a:r>
              <a:rPr lang="es-MX" b="1" dirty="0"/>
              <a:t>                   </a:t>
            </a:r>
            <a:r>
              <a:rPr lang="es-ES" b="1" dirty="0"/>
              <a:t> Fe</a:t>
            </a:r>
            <a:r>
              <a:rPr lang="es-ES" b="1" baseline="30000" dirty="0"/>
              <a:t>+3</a:t>
            </a:r>
            <a:r>
              <a:rPr lang="es-ES" b="1" dirty="0"/>
              <a:t>  +  </a:t>
            </a:r>
            <a:r>
              <a:rPr lang="es-MX" b="1" dirty="0"/>
              <a:t>  NO</a:t>
            </a:r>
            <a:r>
              <a:rPr lang="es-MX" b="1" baseline="30000" dirty="0"/>
              <a:t> </a:t>
            </a:r>
            <a:r>
              <a:rPr lang="es-MX" b="1" dirty="0"/>
              <a:t>   +     H</a:t>
            </a:r>
            <a:r>
              <a:rPr lang="es-MX" b="1" baseline="-25000" dirty="0"/>
              <a:t>2</a:t>
            </a:r>
            <a:r>
              <a:rPr lang="es-MX" b="1" dirty="0"/>
              <a:t>O</a:t>
            </a:r>
          </a:p>
          <a:p>
            <a:pPr marL="0" indent="0">
              <a:buNone/>
            </a:pPr>
            <a:r>
              <a:rPr lang="es-MX" b="1" dirty="0"/>
              <a:t>            </a:t>
            </a:r>
            <a:r>
              <a:rPr lang="es-MX" sz="2000" b="1" dirty="0">
                <a:solidFill>
                  <a:srgbClr val="FF0000"/>
                </a:solidFill>
              </a:rPr>
              <a:t>(+2)</a:t>
            </a:r>
            <a:r>
              <a:rPr lang="es-MX" sz="2000" b="1" dirty="0"/>
              <a:t>         </a:t>
            </a:r>
            <a:r>
              <a:rPr lang="es-MX" sz="2000" b="1" dirty="0">
                <a:solidFill>
                  <a:srgbClr val="FF0000"/>
                </a:solidFill>
              </a:rPr>
              <a:t>(+5)(-2)                (+1)                               (+3)         (+2)(-2)          (+1)(-2)</a:t>
            </a:r>
          </a:p>
          <a:p>
            <a:pPr marL="0" indent="0">
              <a:buNone/>
            </a:pPr>
            <a:r>
              <a:rPr lang="es-MX" dirty="0"/>
              <a:t>2) Identificar los átomos que cambian su estado de oxidación en reactantes y productos . Escribir como semirreacciones de oxidación y reducción . Colocar tantos electrones cedidos o ganados, según sea el caso.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4203F67F-663B-41E9-B889-B2EDD46673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0408" y="1435722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7D68D25E-D936-48F7-BEC3-99AE74CFEF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2112" y="3619329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77C08A8-67DB-4B6E-A0B9-60CD3323C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E2E12-A863-472F-8110-1A5D5115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800" b="1" dirty="0"/>
              <a:t>               </a:t>
            </a:r>
            <a:br>
              <a:rPr lang="es-ES" sz="2800" b="1" dirty="0"/>
            </a:br>
            <a:r>
              <a:rPr lang="es-ES" sz="2800" b="1" dirty="0"/>
              <a:t>                         </a:t>
            </a:r>
            <a:br>
              <a:rPr lang="es-ES" sz="2800" b="1" dirty="0"/>
            </a:br>
            <a:r>
              <a:rPr lang="es-ES" sz="2800" b="1" dirty="0"/>
              <a:t>                    </a:t>
            </a:r>
            <a:br>
              <a:rPr lang="es-ES" sz="2800" b="1" dirty="0"/>
            </a:br>
            <a:br>
              <a:rPr lang="es-ES" sz="2800" b="1" dirty="0"/>
            </a:br>
            <a:r>
              <a:rPr lang="es-ES" sz="2800" b="1" dirty="0"/>
              <a:t>                         Fe</a:t>
            </a:r>
            <a:r>
              <a:rPr lang="es-ES" sz="2800" b="1" baseline="30000" dirty="0"/>
              <a:t>+2                      </a:t>
            </a:r>
            <a:r>
              <a:rPr lang="es-ES" sz="2800" b="1" dirty="0"/>
              <a:t>Fe</a:t>
            </a:r>
            <a:r>
              <a:rPr lang="es-ES" sz="2800" b="1" baseline="30000" dirty="0"/>
              <a:t>+3  </a:t>
            </a:r>
            <a:r>
              <a:rPr lang="es-ES" sz="2800" b="1" dirty="0"/>
              <a:t> + </a:t>
            </a:r>
            <a:r>
              <a:rPr lang="es-ES" sz="2800" dirty="0">
                <a:solidFill>
                  <a:srgbClr val="FF0000"/>
                </a:solidFill>
              </a:rPr>
              <a:t>é</a:t>
            </a:r>
            <a:r>
              <a:rPr lang="es-ES" sz="2800" b="1" dirty="0"/>
              <a:t>            </a:t>
            </a:r>
            <a:r>
              <a:rPr lang="es-ES" sz="2000" dirty="0"/>
              <a:t>semirreacción de oxidación</a:t>
            </a:r>
            <a:br>
              <a:rPr lang="es-CL" sz="2800" dirty="0"/>
            </a:br>
            <a:r>
              <a:rPr lang="es-CL" sz="2800" dirty="0"/>
              <a:t>          </a:t>
            </a:r>
            <a:r>
              <a:rPr lang="es-CL" sz="2800" dirty="0">
                <a:solidFill>
                  <a:srgbClr val="FF0000"/>
                </a:solidFill>
              </a:rPr>
              <a:t>3é</a:t>
            </a:r>
            <a:r>
              <a:rPr lang="es-CL" sz="2800" dirty="0"/>
              <a:t>  +      </a:t>
            </a:r>
            <a:r>
              <a:rPr lang="es-MX" sz="2800" b="1" dirty="0"/>
              <a:t>NO</a:t>
            </a:r>
            <a:r>
              <a:rPr lang="es-MX" sz="2800" b="1" baseline="-25000" dirty="0"/>
              <a:t>3</a:t>
            </a:r>
            <a:r>
              <a:rPr lang="es-MX" sz="2800" b="1" baseline="30000" dirty="0"/>
              <a:t>-                   </a:t>
            </a:r>
            <a:r>
              <a:rPr lang="es-MX" sz="2800" b="1" dirty="0"/>
              <a:t>NO</a:t>
            </a:r>
            <a:r>
              <a:rPr lang="es-MX" sz="2800" b="1" baseline="30000" dirty="0"/>
              <a:t>                                  </a:t>
            </a:r>
            <a:r>
              <a:rPr lang="es-MX" sz="2000" dirty="0"/>
              <a:t>semirreacción de reducción</a:t>
            </a:r>
            <a:br>
              <a:rPr lang="es-MX" sz="2000" dirty="0"/>
            </a:br>
            <a:br>
              <a:rPr lang="es-MX" sz="2000" dirty="0"/>
            </a:br>
            <a:r>
              <a:rPr lang="es-MX" sz="3100" dirty="0"/>
              <a:t>3</a:t>
            </a:r>
            <a:r>
              <a:rPr lang="es-MX" sz="2700" dirty="0"/>
              <a:t>) </a:t>
            </a:r>
            <a:r>
              <a:rPr lang="es-MX" sz="2400" dirty="0"/>
              <a:t>Colocar tantas moléculas de agua , como átomos de oxígeno falten en  las semirreacciones donde exista este elemento y al otro lado la cantidad de iones H</a:t>
            </a:r>
            <a:r>
              <a:rPr lang="es-MX" sz="2400" baseline="30000" dirty="0"/>
              <a:t>+</a:t>
            </a:r>
            <a:r>
              <a:rPr lang="es-MX" sz="2400" dirty="0"/>
              <a:t> para igualarlos.  </a:t>
            </a:r>
            <a:endParaRPr lang="es-CL" sz="2400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BCF36A62-FC00-4A9C-9088-D68242CCF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9868" y="1329706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3AA0321E-D793-4FE4-8FE8-D3642CD99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8668" y="918888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620837-FADD-467D-9111-A3F3EA295CF1}"/>
              </a:ext>
            </a:extLst>
          </p:cNvPr>
          <p:cNvSpPr txBox="1"/>
          <p:nvPr/>
        </p:nvSpPr>
        <p:spPr>
          <a:xfrm>
            <a:off x="3233530" y="3829878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  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0AF3742-8EF7-4D4E-86A2-5B8D170FCDC4}"/>
              </a:ext>
            </a:extLst>
          </p:cNvPr>
          <p:cNvSpPr/>
          <p:nvPr/>
        </p:nvSpPr>
        <p:spPr>
          <a:xfrm>
            <a:off x="954158" y="2822713"/>
            <a:ext cx="1051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                        Fe</a:t>
            </a:r>
            <a:r>
              <a:rPr lang="es-ES" sz="2800" b="1" baseline="30000" dirty="0"/>
              <a:t>+2           </a:t>
            </a:r>
            <a:r>
              <a:rPr lang="es-ES" sz="2800" b="1" dirty="0"/>
              <a:t>Fe</a:t>
            </a:r>
            <a:r>
              <a:rPr lang="es-ES" sz="2800" b="1" baseline="30000" dirty="0"/>
              <a:t>+3  </a:t>
            </a:r>
            <a:r>
              <a:rPr lang="es-ES" sz="2800" b="1" dirty="0"/>
              <a:t> + </a:t>
            </a:r>
            <a:r>
              <a:rPr lang="es-ES" sz="2800" dirty="0">
                <a:solidFill>
                  <a:srgbClr val="FF0000"/>
                </a:solidFill>
              </a:rPr>
              <a:t>é</a:t>
            </a:r>
            <a:r>
              <a:rPr lang="es-ES" sz="1600" b="1" dirty="0"/>
              <a:t>  (no se colocan moléculas de H</a:t>
            </a:r>
            <a:r>
              <a:rPr lang="es-ES" sz="1600" b="1" baseline="-25000" dirty="0"/>
              <a:t>2</a:t>
            </a:r>
            <a:r>
              <a:rPr lang="es-ES" sz="1600" b="1" dirty="0"/>
              <a:t>0 porque no hay átomos de oxígeno )       </a:t>
            </a:r>
            <a:r>
              <a:rPr lang="es-ES" sz="1600" dirty="0"/>
              <a:t> </a:t>
            </a:r>
            <a:endParaRPr lang="es-CL" sz="1600" dirty="0"/>
          </a:p>
          <a:p>
            <a:r>
              <a:rPr lang="es-CL" sz="2800" dirty="0">
                <a:solidFill>
                  <a:srgbClr val="FF0000"/>
                </a:solidFill>
              </a:rPr>
              <a:t> 4H</a:t>
            </a:r>
            <a:r>
              <a:rPr lang="es-CL" sz="2800" baseline="30000" dirty="0">
                <a:solidFill>
                  <a:srgbClr val="FF0000"/>
                </a:solidFill>
              </a:rPr>
              <a:t>+</a:t>
            </a:r>
            <a:r>
              <a:rPr lang="es-CL" sz="2800" dirty="0">
                <a:solidFill>
                  <a:srgbClr val="FF0000"/>
                </a:solidFill>
              </a:rPr>
              <a:t> + 3é</a:t>
            </a:r>
            <a:r>
              <a:rPr lang="es-CL" sz="2800" dirty="0"/>
              <a:t>  +    </a:t>
            </a:r>
            <a:r>
              <a:rPr lang="es-MX" sz="2800" b="1" dirty="0"/>
              <a:t>NO</a:t>
            </a:r>
            <a:r>
              <a:rPr lang="es-MX" sz="2800" b="1" baseline="-25000" dirty="0"/>
              <a:t>3</a:t>
            </a:r>
            <a:r>
              <a:rPr lang="es-MX" sz="2800" b="1" baseline="30000" dirty="0"/>
              <a:t>-                   </a:t>
            </a:r>
            <a:r>
              <a:rPr lang="es-MX" sz="2800" b="1" dirty="0"/>
              <a:t>NO</a:t>
            </a:r>
            <a:r>
              <a:rPr lang="es-MX" sz="2800" b="1" baseline="30000" dirty="0"/>
              <a:t>    </a:t>
            </a:r>
            <a:r>
              <a:rPr lang="es-MX" sz="2800" b="1" dirty="0"/>
              <a:t>+</a:t>
            </a:r>
            <a:r>
              <a:rPr lang="es-MX" sz="2800" b="1" baseline="30000" dirty="0"/>
              <a:t>   </a:t>
            </a:r>
            <a:r>
              <a:rPr lang="es-MX" sz="2800" b="1" dirty="0">
                <a:solidFill>
                  <a:srgbClr val="FF0000"/>
                </a:solidFill>
              </a:rPr>
              <a:t>2H</a:t>
            </a:r>
            <a:r>
              <a:rPr lang="es-MX" sz="2800" b="1" baseline="-25000" dirty="0">
                <a:solidFill>
                  <a:srgbClr val="FF0000"/>
                </a:solidFill>
              </a:rPr>
              <a:t>2</a:t>
            </a:r>
            <a:r>
              <a:rPr lang="es-MX" sz="2800" b="1" dirty="0">
                <a:solidFill>
                  <a:srgbClr val="FF0000"/>
                </a:solidFill>
              </a:rPr>
              <a:t>0</a:t>
            </a:r>
          </a:p>
          <a:p>
            <a:endParaRPr lang="es-MX" sz="3200" dirty="0"/>
          </a:p>
          <a:p>
            <a:pPr algn="just"/>
            <a:r>
              <a:rPr lang="es-MX" sz="3200" dirty="0"/>
              <a:t>4</a:t>
            </a:r>
            <a:r>
              <a:rPr lang="es-MX" sz="2800" dirty="0"/>
              <a:t>) Igualar el número de electrones intercambiados en las 2  </a:t>
            </a:r>
            <a:r>
              <a:rPr lang="es-MX" sz="2800" dirty="0" err="1"/>
              <a:t>semirreac</a:t>
            </a:r>
            <a:r>
              <a:rPr lang="es-MX" sz="2800" dirty="0"/>
              <a:t>-     </a:t>
            </a:r>
            <a:r>
              <a:rPr lang="es-MX" sz="2800" dirty="0" err="1"/>
              <a:t>ciones</a:t>
            </a:r>
            <a:r>
              <a:rPr lang="es-MX" sz="2800" dirty="0"/>
              <a:t>. Para ello multiplicar en toda la semirreacción por un múltiplo común, según corresponda,  para luego eliminarlos.</a:t>
            </a:r>
            <a:endParaRPr lang="es-MX" sz="2800" dirty="0">
              <a:solidFill>
                <a:srgbClr val="FF0000"/>
              </a:solidFill>
            </a:endParaRPr>
          </a:p>
          <a:p>
            <a:r>
              <a:rPr lang="es-ES" sz="2800" b="1" dirty="0"/>
              <a:t>                      Fe</a:t>
            </a:r>
            <a:r>
              <a:rPr lang="es-ES" sz="2800" b="1" baseline="30000" dirty="0"/>
              <a:t>+2                          </a:t>
            </a:r>
            <a:r>
              <a:rPr lang="es-ES" sz="2800" b="1" dirty="0"/>
              <a:t>Fe</a:t>
            </a:r>
            <a:r>
              <a:rPr lang="es-ES" sz="2800" b="1" baseline="30000" dirty="0"/>
              <a:t>+3  </a:t>
            </a:r>
            <a:r>
              <a:rPr lang="es-ES" sz="2800" b="1" dirty="0"/>
              <a:t> + </a:t>
            </a:r>
            <a:r>
              <a:rPr lang="es-ES" sz="2800" dirty="0">
                <a:solidFill>
                  <a:srgbClr val="FF0000"/>
                </a:solidFill>
              </a:rPr>
              <a:t>é</a:t>
            </a:r>
            <a:r>
              <a:rPr lang="es-ES" sz="1600" b="1" dirty="0"/>
              <a:t>         / </a:t>
            </a:r>
            <a:r>
              <a:rPr lang="es-ES" sz="2000" b="1" dirty="0"/>
              <a:t>x 3</a:t>
            </a:r>
            <a:endParaRPr lang="es-CL" sz="2000" dirty="0"/>
          </a:p>
          <a:p>
            <a:r>
              <a:rPr lang="es-CL" sz="2800" dirty="0">
                <a:solidFill>
                  <a:srgbClr val="FF0000"/>
                </a:solidFill>
              </a:rPr>
              <a:t>   4H</a:t>
            </a:r>
            <a:r>
              <a:rPr lang="es-CL" sz="2800" baseline="30000" dirty="0">
                <a:solidFill>
                  <a:srgbClr val="FF0000"/>
                </a:solidFill>
              </a:rPr>
              <a:t>+</a:t>
            </a:r>
            <a:r>
              <a:rPr lang="es-CL" sz="2800" dirty="0">
                <a:solidFill>
                  <a:srgbClr val="FF0000"/>
                </a:solidFill>
              </a:rPr>
              <a:t> +3é</a:t>
            </a:r>
            <a:r>
              <a:rPr lang="es-CL" sz="2800" dirty="0"/>
              <a:t>  +    </a:t>
            </a:r>
            <a:r>
              <a:rPr lang="es-MX" sz="2800" b="1" dirty="0"/>
              <a:t>NO</a:t>
            </a:r>
            <a:r>
              <a:rPr lang="es-MX" sz="2800" b="1" baseline="-25000" dirty="0"/>
              <a:t>3</a:t>
            </a:r>
            <a:r>
              <a:rPr lang="es-MX" sz="2800" b="1" baseline="30000" dirty="0"/>
              <a:t>-                   </a:t>
            </a:r>
            <a:r>
              <a:rPr lang="es-MX" sz="2800" b="1" dirty="0"/>
              <a:t>NO</a:t>
            </a:r>
            <a:r>
              <a:rPr lang="es-MX" sz="2800" b="1" baseline="30000" dirty="0"/>
              <a:t>    </a:t>
            </a:r>
            <a:r>
              <a:rPr lang="es-MX" sz="2800" b="1" dirty="0"/>
              <a:t>+</a:t>
            </a:r>
            <a:r>
              <a:rPr lang="es-MX" sz="2800" b="1" baseline="30000" dirty="0"/>
              <a:t>   </a:t>
            </a:r>
            <a:r>
              <a:rPr lang="es-MX" sz="2800" b="1" dirty="0">
                <a:solidFill>
                  <a:srgbClr val="FF0000"/>
                </a:solidFill>
              </a:rPr>
              <a:t>2H</a:t>
            </a:r>
            <a:r>
              <a:rPr lang="es-MX" sz="2800" b="1" baseline="-25000" dirty="0">
                <a:solidFill>
                  <a:srgbClr val="FF0000"/>
                </a:solidFill>
              </a:rPr>
              <a:t>2</a:t>
            </a:r>
            <a:r>
              <a:rPr lang="es-MX" sz="2800" b="1" dirty="0">
                <a:solidFill>
                  <a:srgbClr val="FF0000"/>
                </a:solidFill>
              </a:rPr>
              <a:t>0</a:t>
            </a:r>
          </a:p>
          <a:p>
            <a:endParaRPr lang="es-MX" sz="2800" b="1" dirty="0">
              <a:solidFill>
                <a:srgbClr val="FF0000"/>
              </a:solidFill>
            </a:endParaRPr>
          </a:p>
          <a:p>
            <a:endParaRPr lang="es-MX" sz="2800" b="1" dirty="0">
              <a:solidFill>
                <a:srgbClr val="FF0000"/>
              </a:solidFill>
            </a:endParaRPr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3B0CF3F0-A9F0-499F-8719-415280432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8668" y="3059114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B680672E-5B12-46A2-8206-17E6EC3F7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493" y="3548269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85B27085-5310-4021-B709-13C277ED9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4268" y="5742679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F6C3A7B5-8270-4094-AB1C-1D88541AB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4268" y="6193253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F811D3B-261A-47B6-BF2F-543B44A78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5F140-9673-40A1-AB6D-0C667F20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b="1" dirty="0"/>
            </a:br>
            <a:r>
              <a:rPr lang="es-ES" b="1" dirty="0"/>
              <a:t>             </a:t>
            </a:r>
            <a:r>
              <a:rPr lang="es-ES" sz="3100" b="1" dirty="0">
                <a:solidFill>
                  <a:srgbClr val="FF0000"/>
                </a:solidFill>
              </a:rPr>
              <a:t>3</a:t>
            </a:r>
            <a:r>
              <a:rPr lang="es-ES" sz="3100" b="1" dirty="0"/>
              <a:t>Fe</a:t>
            </a:r>
            <a:r>
              <a:rPr lang="es-ES" sz="3100" b="1" baseline="30000" dirty="0"/>
              <a:t>+2                                  </a:t>
            </a:r>
            <a:r>
              <a:rPr lang="es-ES" sz="3100" b="1" dirty="0">
                <a:solidFill>
                  <a:srgbClr val="FF0000"/>
                </a:solidFill>
              </a:rPr>
              <a:t>3</a:t>
            </a:r>
            <a:r>
              <a:rPr lang="es-ES" sz="3100" b="1" dirty="0"/>
              <a:t>Fe</a:t>
            </a:r>
            <a:r>
              <a:rPr lang="es-ES" sz="3100" b="1" baseline="30000" dirty="0"/>
              <a:t>+3  </a:t>
            </a:r>
            <a:r>
              <a:rPr lang="es-ES" sz="3100" b="1" dirty="0"/>
              <a:t> + </a:t>
            </a:r>
            <a:r>
              <a:rPr lang="es-ES" sz="3100" b="1" dirty="0">
                <a:solidFill>
                  <a:srgbClr val="FF0000"/>
                </a:solidFill>
              </a:rPr>
              <a:t>3</a:t>
            </a:r>
            <a:r>
              <a:rPr lang="es-ES" sz="3100" dirty="0">
                <a:solidFill>
                  <a:srgbClr val="FF0000"/>
                </a:solidFill>
              </a:rPr>
              <a:t>é</a:t>
            </a:r>
            <a:r>
              <a:rPr lang="es-ES" sz="3100" b="1" dirty="0"/>
              <a:t>         </a:t>
            </a:r>
            <a:r>
              <a:rPr lang="es-CL" sz="3100" b="1" dirty="0"/>
              <a:t> </a:t>
            </a:r>
            <a:r>
              <a:rPr lang="es-CL" sz="3100" dirty="0">
                <a:solidFill>
                  <a:srgbClr val="FF0000"/>
                </a:solidFill>
              </a:rPr>
              <a:t>       </a:t>
            </a:r>
            <a:br>
              <a:rPr lang="es-CL" sz="3100" dirty="0">
                <a:solidFill>
                  <a:srgbClr val="FF0000"/>
                </a:solidFill>
              </a:rPr>
            </a:br>
            <a:r>
              <a:rPr lang="es-CL" sz="3100" dirty="0">
                <a:solidFill>
                  <a:srgbClr val="FF0000"/>
                </a:solidFill>
              </a:rPr>
              <a:t>      4H</a:t>
            </a:r>
            <a:r>
              <a:rPr lang="es-CL" sz="3100" baseline="30000" dirty="0">
                <a:solidFill>
                  <a:srgbClr val="FF0000"/>
                </a:solidFill>
              </a:rPr>
              <a:t>+</a:t>
            </a:r>
            <a:r>
              <a:rPr lang="es-CL" sz="3100" dirty="0">
                <a:solidFill>
                  <a:srgbClr val="FF0000"/>
                </a:solidFill>
              </a:rPr>
              <a:t> + 3é</a:t>
            </a:r>
            <a:r>
              <a:rPr lang="es-CL" sz="3100" dirty="0"/>
              <a:t>  +  </a:t>
            </a:r>
            <a:r>
              <a:rPr lang="es-MX" sz="3100" b="1" dirty="0"/>
              <a:t>NO</a:t>
            </a:r>
            <a:r>
              <a:rPr lang="es-MX" sz="3100" b="1" baseline="-25000" dirty="0"/>
              <a:t>3</a:t>
            </a:r>
            <a:r>
              <a:rPr lang="es-MX" sz="3100" b="1" baseline="30000" dirty="0"/>
              <a:t>-                      </a:t>
            </a:r>
            <a:r>
              <a:rPr lang="es-MX" sz="3100" b="1" dirty="0"/>
              <a:t>NO</a:t>
            </a:r>
            <a:r>
              <a:rPr lang="es-MX" sz="3100" b="1" baseline="30000" dirty="0"/>
              <a:t>    </a:t>
            </a:r>
            <a:r>
              <a:rPr lang="es-MX" sz="3100" b="1" dirty="0"/>
              <a:t>+</a:t>
            </a:r>
            <a:r>
              <a:rPr lang="es-MX" sz="3100" b="1" baseline="30000" dirty="0"/>
              <a:t>   </a:t>
            </a:r>
            <a:r>
              <a:rPr lang="es-MX" sz="3100" b="1" dirty="0">
                <a:solidFill>
                  <a:srgbClr val="FF0000"/>
                </a:solidFill>
              </a:rPr>
              <a:t>2H</a:t>
            </a:r>
            <a:r>
              <a:rPr lang="es-MX" sz="3100" b="1" baseline="-25000" dirty="0">
                <a:solidFill>
                  <a:srgbClr val="FF0000"/>
                </a:solidFill>
              </a:rPr>
              <a:t>2</a:t>
            </a:r>
            <a:r>
              <a:rPr lang="es-MX" sz="3100" b="1" dirty="0">
                <a:solidFill>
                  <a:srgbClr val="FF0000"/>
                </a:solidFill>
              </a:rPr>
              <a:t>0</a:t>
            </a:r>
            <a:br>
              <a:rPr lang="es-MX" b="1" dirty="0">
                <a:solidFill>
                  <a:srgbClr val="FF0000"/>
                </a:solidFill>
              </a:rPr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007BA-74B3-4FD8-9D87-1E84A3CBD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990"/>
            <a:ext cx="107442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MX" sz="3200" dirty="0"/>
              <a:t>5</a:t>
            </a:r>
            <a:r>
              <a:rPr lang="es-MX" dirty="0"/>
              <a:t>) Anotar en una ecuación las 2 semirreacciones, respetando las sustancias reactantes y productos. </a:t>
            </a:r>
            <a:endParaRPr lang="es-MX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b="1" dirty="0">
                <a:solidFill>
                  <a:srgbClr val="FF0000"/>
                </a:solidFill>
              </a:rPr>
              <a:t>           </a:t>
            </a:r>
            <a:r>
              <a:rPr lang="es-ES" dirty="0">
                <a:solidFill>
                  <a:srgbClr val="FF0000"/>
                </a:solidFill>
              </a:rPr>
              <a:t>4H</a:t>
            </a:r>
            <a:r>
              <a:rPr lang="es-ES" baseline="30000" dirty="0">
                <a:solidFill>
                  <a:srgbClr val="FF0000"/>
                </a:solidFill>
              </a:rPr>
              <a:t>+</a:t>
            </a:r>
            <a:r>
              <a:rPr lang="es-ES" dirty="0">
                <a:solidFill>
                  <a:srgbClr val="FF0000"/>
                </a:solidFill>
              </a:rPr>
              <a:t> + 3</a:t>
            </a:r>
            <a:r>
              <a:rPr lang="es-ES" dirty="0"/>
              <a:t>Fe</a:t>
            </a:r>
            <a:r>
              <a:rPr lang="es-ES" baseline="30000" dirty="0"/>
              <a:t>+2   </a:t>
            </a:r>
            <a:r>
              <a:rPr lang="es-ES" dirty="0"/>
              <a:t>+ </a:t>
            </a:r>
            <a:r>
              <a:rPr lang="es-MX" dirty="0"/>
              <a:t>NO</a:t>
            </a:r>
            <a:r>
              <a:rPr lang="es-MX" baseline="-25000" dirty="0"/>
              <a:t>3</a:t>
            </a:r>
            <a:r>
              <a:rPr lang="es-MX" baseline="30000" dirty="0"/>
              <a:t>-</a:t>
            </a:r>
            <a:r>
              <a:rPr lang="es-ES" baseline="30000" dirty="0"/>
              <a:t>               </a:t>
            </a:r>
            <a:r>
              <a:rPr lang="es-ES" dirty="0">
                <a:solidFill>
                  <a:srgbClr val="FF0000"/>
                </a:solidFill>
              </a:rPr>
              <a:t>3</a:t>
            </a:r>
            <a:r>
              <a:rPr lang="es-ES" dirty="0"/>
              <a:t>Fe</a:t>
            </a:r>
            <a:r>
              <a:rPr lang="es-ES" baseline="30000" dirty="0"/>
              <a:t>+3</a:t>
            </a:r>
            <a:r>
              <a:rPr lang="es-ES" dirty="0"/>
              <a:t> + </a:t>
            </a:r>
            <a:r>
              <a:rPr lang="es-MX" dirty="0"/>
              <a:t>NO</a:t>
            </a:r>
            <a:r>
              <a:rPr lang="es-MX" baseline="30000" dirty="0"/>
              <a:t>    </a:t>
            </a:r>
            <a:r>
              <a:rPr lang="es-MX" dirty="0"/>
              <a:t>+</a:t>
            </a:r>
            <a:r>
              <a:rPr lang="es-MX" baseline="30000" dirty="0"/>
              <a:t>   </a:t>
            </a:r>
            <a:r>
              <a:rPr lang="es-MX" dirty="0">
                <a:solidFill>
                  <a:srgbClr val="FF0000"/>
                </a:solidFill>
              </a:rPr>
              <a:t>2H</a:t>
            </a:r>
            <a:r>
              <a:rPr lang="es-MX" baseline="-25000" dirty="0">
                <a:solidFill>
                  <a:srgbClr val="FF0000"/>
                </a:solidFill>
              </a:rPr>
              <a:t>2</a:t>
            </a:r>
            <a:r>
              <a:rPr lang="es-MX" dirty="0">
                <a:solidFill>
                  <a:srgbClr val="FF0000"/>
                </a:solidFill>
              </a:rPr>
              <a:t>0</a:t>
            </a:r>
          </a:p>
          <a:p>
            <a:pPr marL="0" indent="0" algn="just">
              <a:buNone/>
            </a:pPr>
            <a:r>
              <a:rPr lang="es-MX" sz="3200" dirty="0"/>
              <a:t>6</a:t>
            </a:r>
            <a:r>
              <a:rPr lang="es-MX" dirty="0"/>
              <a:t>) Finalmente traspasar a la ecuación inicial (no equilibrada) los coeficientes obtenidos, según corresponda. Contar la cantidad de átomos de cada sustancia de reactantes y productos  para verificar el equilibrio de ésta.</a:t>
            </a:r>
          </a:p>
          <a:p>
            <a:pPr marL="0" indent="0">
              <a:buNone/>
            </a:pPr>
            <a:r>
              <a:rPr lang="es-ES" b="1" dirty="0"/>
              <a:t>          </a:t>
            </a:r>
            <a:r>
              <a:rPr lang="es-ES" dirty="0">
                <a:solidFill>
                  <a:srgbClr val="FF0000"/>
                </a:solidFill>
              </a:rPr>
              <a:t>3</a:t>
            </a:r>
            <a:r>
              <a:rPr lang="es-ES" dirty="0"/>
              <a:t>Fe</a:t>
            </a:r>
            <a:r>
              <a:rPr lang="es-ES" baseline="30000" dirty="0"/>
              <a:t>+2</a:t>
            </a:r>
            <a:r>
              <a:rPr lang="es-ES" dirty="0"/>
              <a:t>  +  </a:t>
            </a:r>
            <a:r>
              <a:rPr lang="es-MX" dirty="0"/>
              <a:t>NO</a:t>
            </a:r>
            <a:r>
              <a:rPr lang="es-MX" baseline="-25000" dirty="0"/>
              <a:t>3</a:t>
            </a:r>
            <a:r>
              <a:rPr lang="es-MX" baseline="30000" dirty="0"/>
              <a:t>-</a:t>
            </a:r>
            <a:r>
              <a:rPr lang="es-MX" dirty="0"/>
              <a:t>    +    </a:t>
            </a:r>
            <a:r>
              <a:rPr lang="es-MX" dirty="0">
                <a:solidFill>
                  <a:srgbClr val="FF0000"/>
                </a:solidFill>
              </a:rPr>
              <a:t>4</a:t>
            </a:r>
            <a:r>
              <a:rPr lang="es-MX" dirty="0"/>
              <a:t>H</a:t>
            </a:r>
            <a:r>
              <a:rPr lang="es-MX" baseline="30000" dirty="0"/>
              <a:t>+</a:t>
            </a:r>
            <a:r>
              <a:rPr lang="es-MX" dirty="0"/>
              <a:t>                </a:t>
            </a:r>
            <a:r>
              <a:rPr lang="es-ES" dirty="0">
                <a:solidFill>
                  <a:srgbClr val="FF0000"/>
                </a:solidFill>
              </a:rPr>
              <a:t>3</a:t>
            </a:r>
            <a:r>
              <a:rPr lang="es-ES" dirty="0"/>
              <a:t>Fe</a:t>
            </a:r>
            <a:r>
              <a:rPr lang="es-ES" baseline="30000" dirty="0"/>
              <a:t>+3</a:t>
            </a:r>
            <a:r>
              <a:rPr lang="es-ES" dirty="0"/>
              <a:t>  +  </a:t>
            </a:r>
            <a:r>
              <a:rPr lang="es-MX" dirty="0"/>
              <a:t>  NO</a:t>
            </a:r>
            <a:r>
              <a:rPr lang="es-MX" baseline="30000" dirty="0"/>
              <a:t> </a:t>
            </a:r>
            <a:r>
              <a:rPr lang="es-MX" dirty="0"/>
              <a:t>   +     </a:t>
            </a:r>
            <a:r>
              <a:rPr lang="es-MX" dirty="0">
                <a:solidFill>
                  <a:srgbClr val="FF0000"/>
                </a:solidFill>
              </a:rPr>
              <a:t>2</a:t>
            </a:r>
            <a:r>
              <a:rPr lang="es-MX" dirty="0"/>
              <a:t>H</a:t>
            </a:r>
            <a:r>
              <a:rPr lang="es-MX" baseline="-25000" dirty="0"/>
              <a:t>2</a:t>
            </a:r>
            <a:r>
              <a:rPr lang="es-MX" dirty="0"/>
              <a:t>O</a:t>
            </a:r>
            <a:endParaRPr lang="es-MX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3220856E-4022-42AD-99AF-71D98363A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5624" y="934383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5D1A643F-76B5-4F59-AD52-A6FEF0DE9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5624" y="1360699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9A34134-C6E3-4374-9C1E-9381BFFF74EA}"/>
              </a:ext>
            </a:extLst>
          </p:cNvPr>
          <p:cNvCxnSpPr/>
          <p:nvPr/>
        </p:nvCxnSpPr>
        <p:spPr>
          <a:xfrm flipV="1">
            <a:off x="6016487" y="797374"/>
            <a:ext cx="463826" cy="137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B3E593D-EB48-48E7-B7F1-957E96EDE43E}"/>
              </a:ext>
            </a:extLst>
          </p:cNvPr>
          <p:cNvCxnSpPr/>
          <p:nvPr/>
        </p:nvCxnSpPr>
        <p:spPr>
          <a:xfrm flipV="1">
            <a:off x="2277372" y="1238064"/>
            <a:ext cx="304800" cy="245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2">
            <a:extLst>
              <a:ext uri="{FF2B5EF4-FFF2-40B4-BE49-F238E27FC236}">
                <a16:creationId xmlns:a16="http://schemas.microsoft.com/office/drawing/2014/main" id="{337E4CD4-18E3-4C34-BC90-CA371C764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4485" y="2926594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911B8FCE-B234-462E-9C1E-939CFB3E1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487" y="5133081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1120EBB-C508-4941-98E7-3DCBFDC47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91F80-7736-4036-BEAB-E0E798098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4C48A0-1777-4BAA-846F-C6CC7B718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89177-64B9-433E-A335-E7CA98418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05D70C5-80A4-4F93-9D6F-51C86F73D87C}"/>
              </a:ext>
            </a:extLst>
          </p:cNvPr>
          <p:cNvSpPr/>
          <p:nvPr/>
        </p:nvSpPr>
        <p:spPr>
          <a:xfrm>
            <a:off x="1007165" y="3105835"/>
            <a:ext cx="10455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dirty="0"/>
              <a:t>EQUILIBRIO ECUACIONES REDOX POR EL MÉTODO </a:t>
            </a:r>
          </a:p>
          <a:p>
            <a:r>
              <a:rPr lang="es-CL" sz="3600" dirty="0"/>
              <a:t>             IÓN-  ELECTRÓN EN MEDIO BÁSICO</a:t>
            </a: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FC45860-B68A-4831-B004-D8D8FDEE0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83F94-687B-4C62-AB25-F5C2519C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/>
              <a:t>Tenemos una ecuación en forma iónica que no está equilibrada</a:t>
            </a:r>
            <a:br>
              <a:rPr lang="es-MX" sz="3200" b="1" dirty="0"/>
            </a:br>
            <a:r>
              <a:rPr lang="es-MX" sz="3200" b="1" dirty="0"/>
              <a:t>        </a:t>
            </a:r>
            <a:r>
              <a:rPr lang="en-US" sz="3200" b="1" dirty="0"/>
              <a:t>Cr</a:t>
            </a:r>
            <a:r>
              <a:rPr lang="en-US" sz="3200" b="1" baseline="30000" dirty="0"/>
              <a:t>+3</a:t>
            </a:r>
            <a:r>
              <a:rPr lang="en-US" sz="3200" b="1" dirty="0"/>
              <a:t> +  OH</a:t>
            </a:r>
            <a:r>
              <a:rPr lang="en-US" sz="3200" b="1" baseline="30000" dirty="0"/>
              <a:t>-</a:t>
            </a:r>
            <a:r>
              <a:rPr lang="en-US" sz="3200" b="1" dirty="0"/>
              <a:t> + IO</a:t>
            </a:r>
            <a:r>
              <a:rPr lang="en-US" sz="3200" b="1" baseline="-25000" dirty="0"/>
              <a:t>3</a:t>
            </a:r>
            <a:r>
              <a:rPr lang="en-US" sz="3200" b="1" baseline="30000" dirty="0"/>
              <a:t>- </a:t>
            </a:r>
            <a:r>
              <a:rPr lang="en-US" sz="3200" b="1" dirty="0"/>
              <a:t>             CrO</a:t>
            </a:r>
            <a:r>
              <a:rPr lang="en-US" sz="3200" b="1" baseline="-25000" dirty="0"/>
              <a:t>4</a:t>
            </a:r>
            <a:r>
              <a:rPr lang="en-US" sz="3200" b="1" baseline="30000" dirty="0"/>
              <a:t>-2</a:t>
            </a:r>
            <a:r>
              <a:rPr lang="en-US" sz="3200" b="1" dirty="0"/>
              <a:t>  +   I</a:t>
            </a:r>
            <a:r>
              <a:rPr lang="en-US" sz="3200" b="1" baseline="30000" dirty="0"/>
              <a:t>-</a:t>
            </a:r>
            <a:r>
              <a:rPr lang="en-US" sz="3200" b="1" dirty="0"/>
              <a:t>  +   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s-CL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84C84-4298-40F9-A6A9-B7EB3AC13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3600" dirty="0"/>
              <a:t>Los pasos para equilibrarla son los siguientes:</a:t>
            </a:r>
          </a:p>
          <a:p>
            <a:pPr marL="0" indent="0">
              <a:buNone/>
            </a:pPr>
            <a:r>
              <a:rPr lang="es-CL" sz="3600" dirty="0"/>
              <a:t>1) </a:t>
            </a:r>
            <a:r>
              <a:rPr lang="es-MX" dirty="0"/>
              <a:t>Se realizan los pasos comunes 1 y 2 del ejercicio anterior.</a:t>
            </a:r>
            <a:r>
              <a:rPr lang="es-CL" dirty="0"/>
              <a:t> </a:t>
            </a:r>
          </a:p>
          <a:p>
            <a:pPr marL="0" indent="0">
              <a:buNone/>
            </a:pPr>
            <a:r>
              <a:rPr lang="en-US" b="1" dirty="0"/>
              <a:t>                </a:t>
            </a:r>
            <a:r>
              <a:rPr lang="en-US" dirty="0"/>
              <a:t>Cr</a:t>
            </a:r>
            <a:r>
              <a:rPr lang="en-US" baseline="30000" dirty="0"/>
              <a:t>+3</a:t>
            </a:r>
            <a:r>
              <a:rPr lang="en-US" dirty="0"/>
              <a:t> +  OH</a:t>
            </a:r>
            <a:r>
              <a:rPr lang="en-US" baseline="30000" dirty="0"/>
              <a:t>-</a:t>
            </a:r>
            <a:r>
              <a:rPr lang="en-US" dirty="0"/>
              <a:t>  + IO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             CrO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n-US" dirty="0"/>
              <a:t>  +   I</a:t>
            </a:r>
            <a:r>
              <a:rPr lang="en-US" baseline="30000" dirty="0"/>
              <a:t>-</a:t>
            </a:r>
            <a:r>
              <a:rPr lang="en-US" dirty="0"/>
              <a:t>  +  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marL="0" indent="0">
              <a:buNone/>
            </a:pPr>
            <a:r>
              <a:rPr lang="en-US" dirty="0"/>
              <a:t>                </a:t>
            </a:r>
            <a:r>
              <a:rPr lang="es-MX" sz="2000" b="1" dirty="0">
                <a:solidFill>
                  <a:srgbClr val="FF0000"/>
                </a:solidFill>
              </a:rPr>
              <a:t>(+3)</a:t>
            </a:r>
            <a:r>
              <a:rPr lang="es-MX" sz="2000" b="1" dirty="0"/>
              <a:t>           </a:t>
            </a:r>
            <a:r>
              <a:rPr lang="es-MX" sz="2000" b="1" dirty="0">
                <a:solidFill>
                  <a:srgbClr val="FF0000"/>
                </a:solidFill>
              </a:rPr>
              <a:t>(-1)</a:t>
            </a:r>
            <a:r>
              <a:rPr lang="es-MX" sz="2000" b="1" dirty="0"/>
              <a:t>      </a:t>
            </a:r>
            <a:r>
              <a:rPr lang="es-MX" sz="2000" b="1" dirty="0">
                <a:solidFill>
                  <a:srgbClr val="FF0000"/>
                </a:solidFill>
              </a:rPr>
              <a:t>(+5)(-2)                 (+6)(-2)          (-1)       (+1)(-2)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b="1" dirty="0"/>
              <a:t>                                      </a:t>
            </a:r>
            <a:r>
              <a:rPr lang="en-US" dirty="0"/>
              <a:t>Cr</a:t>
            </a:r>
            <a:r>
              <a:rPr lang="en-US" baseline="30000" dirty="0"/>
              <a:t>+3</a:t>
            </a:r>
            <a:r>
              <a:rPr lang="es-ES" sz="2000" b="1" baseline="30000" dirty="0"/>
              <a:t>                                   </a:t>
            </a:r>
            <a:r>
              <a:rPr lang="en-US" dirty="0"/>
              <a:t>CrO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s-ES" b="1" baseline="30000" dirty="0"/>
              <a:t>  </a:t>
            </a:r>
            <a:r>
              <a:rPr lang="es-ES" sz="2000" b="1" baseline="30000" dirty="0"/>
              <a:t>  </a:t>
            </a:r>
            <a:r>
              <a:rPr lang="es-ES" sz="2000" b="1" dirty="0"/>
              <a:t> </a:t>
            </a:r>
            <a:r>
              <a:rPr lang="es-ES" sz="2000" b="1" baseline="30000" dirty="0"/>
              <a:t>  </a:t>
            </a:r>
            <a:r>
              <a:rPr lang="es-ES" sz="2000" b="1" dirty="0"/>
              <a:t> +    </a:t>
            </a:r>
            <a:r>
              <a:rPr lang="es-ES" dirty="0">
                <a:solidFill>
                  <a:srgbClr val="FF0000"/>
                </a:solidFill>
              </a:rPr>
              <a:t>3é</a:t>
            </a:r>
            <a:r>
              <a:rPr lang="es-ES" dirty="0"/>
              <a:t> </a:t>
            </a:r>
            <a:r>
              <a:rPr lang="es-ES" sz="2000" b="1" dirty="0"/>
              <a:t>              </a:t>
            </a:r>
            <a:r>
              <a:rPr lang="es-ES" sz="1600" dirty="0"/>
              <a:t>semirreacción de oxidación</a:t>
            </a:r>
            <a:br>
              <a:rPr lang="es-CL" sz="2000" dirty="0"/>
            </a:br>
            <a:r>
              <a:rPr lang="es-CL" sz="2000" dirty="0"/>
              <a:t>                             </a:t>
            </a:r>
            <a:r>
              <a:rPr lang="es-CL" dirty="0">
                <a:solidFill>
                  <a:srgbClr val="FF0000"/>
                </a:solidFill>
              </a:rPr>
              <a:t>6é</a:t>
            </a:r>
            <a:r>
              <a:rPr lang="es-CL" sz="2000" dirty="0"/>
              <a:t>  +     </a:t>
            </a:r>
            <a:r>
              <a:rPr lang="en-US" dirty="0"/>
              <a:t>IO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s-MX" b="1" baseline="30000" dirty="0"/>
              <a:t>                         </a:t>
            </a:r>
            <a:r>
              <a:rPr lang="en-US" dirty="0"/>
              <a:t>I</a:t>
            </a:r>
            <a:r>
              <a:rPr lang="en-US" baseline="30000" dirty="0"/>
              <a:t>-</a:t>
            </a:r>
            <a:r>
              <a:rPr lang="es-MX" sz="2000" b="1" baseline="30000" dirty="0"/>
              <a:t>                                                             </a:t>
            </a:r>
            <a:r>
              <a:rPr lang="es-MX" sz="1600" dirty="0"/>
              <a:t>semirreacción de reducción</a:t>
            </a:r>
            <a:endParaRPr lang="es-CL" sz="2000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3C679C40-3297-476B-89F6-8DCC56FDB0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9085" y="1236941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3DBE0809-CA4D-4F06-8BAE-FECCE59CD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4685" y="3297653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053D7C9B-02F5-46F4-A9DD-BCD007E02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6668" y="4735515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BD9D4047-D2AB-4100-8956-CE62D45DA5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6668" y="5086698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6C1944E-1923-4D05-ABD9-D7D32C1CC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FAB33-F73E-4ABD-A53E-5FDF1216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00997"/>
          </a:xfrm>
        </p:spPr>
        <p:txBody>
          <a:bodyPr>
            <a:normAutofit/>
          </a:bodyPr>
          <a:lstStyle/>
          <a:p>
            <a:r>
              <a:rPr lang="es-MX" sz="3100" dirty="0"/>
              <a:t>2) </a:t>
            </a:r>
            <a:r>
              <a:rPr lang="es-MX" sz="3100" dirty="0">
                <a:latin typeface="+mn-lt"/>
              </a:rPr>
              <a:t>Colocar tantas moléculas de agua , como átomos de oxígeno falten en  las semirreacciones donde exista este elemento al </a:t>
            </a:r>
            <a:r>
              <a:rPr lang="es-MX" sz="3100" dirty="0">
                <a:solidFill>
                  <a:srgbClr val="FF0000"/>
                </a:solidFill>
                <a:latin typeface="+mn-lt"/>
              </a:rPr>
              <a:t>mismo lado </a:t>
            </a:r>
            <a:r>
              <a:rPr lang="es-MX" sz="3100" dirty="0">
                <a:latin typeface="+mn-lt"/>
              </a:rPr>
              <a:t>donde hay más oxígeno  y al otro lado la cantidad de iones  </a:t>
            </a:r>
            <a:r>
              <a:rPr lang="es-MX" sz="3100" dirty="0">
                <a:solidFill>
                  <a:srgbClr val="FF0000"/>
                </a:solidFill>
                <a:latin typeface="+mn-lt"/>
              </a:rPr>
              <a:t>OH</a:t>
            </a:r>
            <a:r>
              <a:rPr lang="es-MX" sz="3100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s-MX" sz="3100" dirty="0">
                <a:latin typeface="+mn-lt"/>
              </a:rPr>
              <a:t> que falten, según los átomos de H</a:t>
            </a:r>
            <a:r>
              <a:rPr lang="es-MX" sz="3100" baseline="30000" dirty="0">
                <a:latin typeface="+mn-lt"/>
              </a:rPr>
              <a:t>+</a:t>
            </a:r>
            <a:r>
              <a:rPr lang="es-MX" sz="3100" dirty="0">
                <a:latin typeface="+mn-lt"/>
              </a:rPr>
              <a:t> dados por el H</a:t>
            </a:r>
            <a:r>
              <a:rPr lang="es-MX" sz="3100" baseline="-25000" dirty="0">
                <a:latin typeface="+mn-lt"/>
              </a:rPr>
              <a:t>2</a:t>
            </a:r>
            <a:r>
              <a:rPr lang="es-MX" sz="3100" dirty="0">
                <a:latin typeface="+mn-lt"/>
              </a:rPr>
              <a:t>0.</a:t>
            </a:r>
            <a:endParaRPr lang="es-CL" sz="3100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601EB1-4DBF-4947-B61A-840F349F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121"/>
            <a:ext cx="10515600" cy="39108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</a:t>
            </a:r>
            <a:r>
              <a:rPr lang="en-US" dirty="0">
                <a:solidFill>
                  <a:srgbClr val="FF0000"/>
                </a:solidFill>
              </a:rPr>
              <a:t>8OH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 +    Cr</a:t>
            </a:r>
            <a:r>
              <a:rPr lang="en-US" baseline="30000" dirty="0"/>
              <a:t>+3</a:t>
            </a:r>
            <a:r>
              <a:rPr lang="es-ES" b="1" baseline="30000" dirty="0"/>
              <a:t>                                   </a:t>
            </a:r>
            <a:r>
              <a:rPr lang="en-US" dirty="0"/>
              <a:t>CrO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s-ES" b="1" baseline="30000" dirty="0"/>
              <a:t>    </a:t>
            </a:r>
            <a:r>
              <a:rPr lang="es-ES" b="1" dirty="0"/>
              <a:t> </a:t>
            </a:r>
            <a:r>
              <a:rPr lang="es-ES" b="1" baseline="30000" dirty="0"/>
              <a:t>  </a:t>
            </a:r>
            <a:r>
              <a:rPr lang="es-ES" b="1" dirty="0"/>
              <a:t> +    </a:t>
            </a:r>
            <a:r>
              <a:rPr lang="es-ES" dirty="0">
                <a:solidFill>
                  <a:srgbClr val="FF0000"/>
                </a:solidFill>
              </a:rPr>
              <a:t>3é</a:t>
            </a:r>
            <a:r>
              <a:rPr lang="es-ES" dirty="0"/>
              <a:t>  +  </a:t>
            </a:r>
            <a:r>
              <a:rPr lang="es-ES" dirty="0">
                <a:solidFill>
                  <a:srgbClr val="FF0000"/>
                </a:solidFill>
              </a:rPr>
              <a:t>4H</a:t>
            </a:r>
            <a:r>
              <a:rPr lang="es-ES" baseline="-25000" dirty="0">
                <a:solidFill>
                  <a:srgbClr val="FF0000"/>
                </a:solidFill>
              </a:rPr>
              <a:t>2</a:t>
            </a:r>
            <a:r>
              <a:rPr lang="es-ES" dirty="0">
                <a:solidFill>
                  <a:srgbClr val="FF0000"/>
                </a:solidFill>
              </a:rPr>
              <a:t>0</a:t>
            </a:r>
            <a:r>
              <a:rPr lang="es-ES" b="1" dirty="0"/>
              <a:t>              </a:t>
            </a:r>
            <a:r>
              <a:rPr lang="es-ES" sz="2000" dirty="0"/>
              <a:t> </a:t>
            </a:r>
            <a:br>
              <a:rPr lang="es-CL" dirty="0"/>
            </a:br>
            <a:r>
              <a:rPr lang="es-CL" dirty="0"/>
              <a:t>                </a:t>
            </a:r>
            <a:r>
              <a:rPr lang="es-CL" dirty="0">
                <a:solidFill>
                  <a:srgbClr val="FF0000"/>
                </a:solidFill>
              </a:rPr>
              <a:t>3H</a:t>
            </a:r>
            <a:r>
              <a:rPr lang="es-CL" baseline="-25000" dirty="0">
                <a:solidFill>
                  <a:srgbClr val="FF0000"/>
                </a:solidFill>
              </a:rPr>
              <a:t>2</a:t>
            </a:r>
            <a:r>
              <a:rPr lang="es-CL" dirty="0">
                <a:solidFill>
                  <a:srgbClr val="FF0000"/>
                </a:solidFill>
              </a:rPr>
              <a:t>0</a:t>
            </a:r>
            <a:r>
              <a:rPr lang="es-CL" dirty="0"/>
              <a:t>  +  </a:t>
            </a:r>
            <a:r>
              <a:rPr lang="es-CL" dirty="0">
                <a:solidFill>
                  <a:srgbClr val="FF0000"/>
                </a:solidFill>
              </a:rPr>
              <a:t>6é</a:t>
            </a:r>
            <a:r>
              <a:rPr lang="es-CL" dirty="0"/>
              <a:t>  +     </a:t>
            </a:r>
            <a:r>
              <a:rPr lang="en-US" dirty="0"/>
              <a:t>IO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s-MX" b="1" baseline="30000" dirty="0"/>
              <a:t>                     </a:t>
            </a:r>
            <a:r>
              <a:rPr lang="en-US" dirty="0"/>
              <a:t>I</a:t>
            </a:r>
            <a:r>
              <a:rPr lang="en-US" baseline="30000" dirty="0"/>
              <a:t>-   </a:t>
            </a:r>
            <a:r>
              <a:rPr lang="en-US" dirty="0"/>
              <a:t>+</a:t>
            </a:r>
            <a:r>
              <a:rPr lang="en-US" baseline="30000" dirty="0"/>
              <a:t>  </a:t>
            </a:r>
            <a:r>
              <a:rPr lang="en-US" dirty="0">
                <a:solidFill>
                  <a:srgbClr val="FF0000"/>
                </a:solidFill>
              </a:rPr>
              <a:t>6OH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</a:p>
          <a:p>
            <a:pPr marL="0" indent="0">
              <a:buNone/>
            </a:pPr>
            <a:r>
              <a:rPr lang="es-MX" sz="3200" dirty="0"/>
              <a:t>3</a:t>
            </a:r>
            <a:r>
              <a:rPr lang="es-MX" dirty="0"/>
              <a:t>) Igualar el número de electrones intercambiados en las 2  </a:t>
            </a:r>
            <a:r>
              <a:rPr lang="es-MX" dirty="0" err="1"/>
              <a:t>semirreac</a:t>
            </a:r>
            <a:r>
              <a:rPr lang="es-MX" dirty="0"/>
              <a:t>-     </a:t>
            </a:r>
            <a:r>
              <a:rPr lang="es-MX" dirty="0" err="1"/>
              <a:t>ciones</a:t>
            </a:r>
            <a:r>
              <a:rPr lang="es-MX" dirty="0"/>
              <a:t>. Para ello multiplicar en toda la semirreacción por un múltiplo común, según corresponda,  para luego eliminarlos.</a:t>
            </a:r>
            <a:endParaRPr lang="es-MX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8OH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 +    Cr</a:t>
            </a:r>
            <a:r>
              <a:rPr lang="en-US" baseline="30000" dirty="0"/>
              <a:t>+3</a:t>
            </a:r>
            <a:r>
              <a:rPr lang="es-ES" b="1" baseline="30000" dirty="0"/>
              <a:t>                                   </a:t>
            </a:r>
            <a:r>
              <a:rPr lang="en-US" dirty="0"/>
              <a:t>CrO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s-ES" b="1" baseline="30000" dirty="0"/>
              <a:t>    </a:t>
            </a:r>
            <a:r>
              <a:rPr lang="es-ES" b="1" dirty="0"/>
              <a:t> </a:t>
            </a:r>
            <a:r>
              <a:rPr lang="es-ES" b="1" baseline="30000" dirty="0"/>
              <a:t>  </a:t>
            </a:r>
            <a:r>
              <a:rPr lang="es-ES" b="1" dirty="0"/>
              <a:t> +    </a:t>
            </a:r>
            <a:r>
              <a:rPr lang="es-ES" dirty="0">
                <a:solidFill>
                  <a:srgbClr val="FF0000"/>
                </a:solidFill>
              </a:rPr>
              <a:t>3é</a:t>
            </a:r>
            <a:r>
              <a:rPr lang="es-ES" dirty="0"/>
              <a:t>  +  </a:t>
            </a:r>
            <a:r>
              <a:rPr lang="es-ES" dirty="0">
                <a:solidFill>
                  <a:srgbClr val="FF0000"/>
                </a:solidFill>
              </a:rPr>
              <a:t>4H</a:t>
            </a:r>
            <a:r>
              <a:rPr lang="es-ES" baseline="-25000" dirty="0">
                <a:solidFill>
                  <a:srgbClr val="FF0000"/>
                </a:solidFill>
              </a:rPr>
              <a:t>2</a:t>
            </a:r>
            <a:r>
              <a:rPr lang="es-ES" dirty="0">
                <a:solidFill>
                  <a:srgbClr val="FF0000"/>
                </a:solidFill>
              </a:rPr>
              <a:t>0</a:t>
            </a:r>
            <a:r>
              <a:rPr lang="es-ES" b="1" dirty="0"/>
              <a:t>  / </a:t>
            </a:r>
            <a:r>
              <a:rPr lang="es-ES" sz="2000" b="1" dirty="0"/>
              <a:t>x 2</a:t>
            </a:r>
            <a:r>
              <a:rPr lang="es-ES" b="1" dirty="0"/>
              <a:t>            </a:t>
            </a:r>
            <a:r>
              <a:rPr lang="es-ES" sz="2000" dirty="0"/>
              <a:t> </a:t>
            </a:r>
            <a:br>
              <a:rPr lang="es-CL" dirty="0"/>
            </a:br>
            <a:r>
              <a:rPr lang="es-CL" dirty="0"/>
              <a:t>                </a:t>
            </a:r>
            <a:r>
              <a:rPr lang="es-CL" dirty="0">
                <a:solidFill>
                  <a:srgbClr val="FF0000"/>
                </a:solidFill>
              </a:rPr>
              <a:t>3H</a:t>
            </a:r>
            <a:r>
              <a:rPr lang="es-CL" baseline="-25000" dirty="0">
                <a:solidFill>
                  <a:srgbClr val="FF0000"/>
                </a:solidFill>
              </a:rPr>
              <a:t>2</a:t>
            </a:r>
            <a:r>
              <a:rPr lang="es-CL" dirty="0">
                <a:solidFill>
                  <a:srgbClr val="FF0000"/>
                </a:solidFill>
              </a:rPr>
              <a:t>0</a:t>
            </a:r>
            <a:r>
              <a:rPr lang="es-CL" dirty="0"/>
              <a:t>  +  </a:t>
            </a:r>
            <a:r>
              <a:rPr lang="es-CL" dirty="0">
                <a:solidFill>
                  <a:srgbClr val="FF0000"/>
                </a:solidFill>
              </a:rPr>
              <a:t>6é</a:t>
            </a:r>
            <a:r>
              <a:rPr lang="es-CL" dirty="0"/>
              <a:t>  +     </a:t>
            </a:r>
            <a:r>
              <a:rPr lang="en-US" dirty="0"/>
              <a:t>IO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s-MX" b="1" baseline="30000" dirty="0"/>
              <a:t>                         </a:t>
            </a:r>
            <a:r>
              <a:rPr lang="en-US" dirty="0"/>
              <a:t>I</a:t>
            </a:r>
            <a:r>
              <a:rPr lang="en-US" baseline="30000" dirty="0"/>
              <a:t>-   </a:t>
            </a:r>
            <a:r>
              <a:rPr lang="en-US" dirty="0"/>
              <a:t>+</a:t>
            </a:r>
            <a:r>
              <a:rPr lang="en-US" baseline="30000" dirty="0"/>
              <a:t>  </a:t>
            </a:r>
            <a:r>
              <a:rPr lang="en-US" dirty="0">
                <a:solidFill>
                  <a:srgbClr val="FF0000"/>
                </a:solidFill>
              </a:rPr>
              <a:t>6OH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endParaRPr lang="es-CL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9F443E7-1A59-4443-A608-0DB180FEB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4077" y="2416384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122F0A52-8003-4AA6-96A5-F25954AF1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4077" y="2873584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69F37B04-9051-4FAC-80BF-D66D061BC0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4077" y="4689132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EBE5FE4D-6A84-4ECF-B042-577BA7062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3274" y="5139706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8653CC2-1351-456D-9411-95E07D22B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2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4CA3F-5FF8-4056-B29C-78EF932D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63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      16OH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+    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/>
              <a:t>Cr</a:t>
            </a:r>
            <a:r>
              <a:rPr lang="en-US" sz="2800" baseline="30000" dirty="0"/>
              <a:t>+3</a:t>
            </a:r>
            <a:r>
              <a:rPr lang="es-ES" sz="2800" b="1" baseline="30000" dirty="0"/>
              <a:t>                                   </a:t>
            </a:r>
            <a:r>
              <a:rPr lang="es-ES" sz="2800" b="1" dirty="0">
                <a:solidFill>
                  <a:srgbClr val="FF0000"/>
                </a:solidFill>
              </a:rPr>
              <a:t>2</a:t>
            </a:r>
            <a:r>
              <a:rPr lang="en-US" sz="2800" dirty="0"/>
              <a:t>CrO</a:t>
            </a:r>
            <a:r>
              <a:rPr lang="en-US" sz="2800" baseline="-25000" dirty="0"/>
              <a:t>4</a:t>
            </a:r>
            <a:r>
              <a:rPr lang="en-US" sz="2800" baseline="30000" dirty="0"/>
              <a:t>-2</a:t>
            </a:r>
            <a:r>
              <a:rPr lang="es-ES" sz="2800" b="1" baseline="30000" dirty="0"/>
              <a:t>    </a:t>
            </a:r>
            <a:r>
              <a:rPr lang="es-ES" sz="2800" b="1" dirty="0"/>
              <a:t> </a:t>
            </a:r>
            <a:r>
              <a:rPr lang="es-ES" sz="2800" b="1" baseline="30000" dirty="0"/>
              <a:t>  </a:t>
            </a:r>
            <a:r>
              <a:rPr lang="es-ES" sz="2800" b="1" dirty="0"/>
              <a:t> +    </a:t>
            </a:r>
            <a:r>
              <a:rPr lang="es-ES" sz="2800" dirty="0">
                <a:solidFill>
                  <a:srgbClr val="FF0000"/>
                </a:solidFill>
              </a:rPr>
              <a:t>6é</a:t>
            </a:r>
            <a:r>
              <a:rPr lang="es-ES" sz="2800" dirty="0"/>
              <a:t>  +  </a:t>
            </a:r>
            <a:r>
              <a:rPr lang="es-ES" sz="2800" dirty="0">
                <a:solidFill>
                  <a:srgbClr val="FF0000"/>
                </a:solidFill>
              </a:rPr>
              <a:t>8H</a:t>
            </a:r>
            <a:r>
              <a:rPr lang="es-ES" sz="2800" baseline="-25000" dirty="0">
                <a:solidFill>
                  <a:srgbClr val="FF0000"/>
                </a:solidFill>
              </a:rPr>
              <a:t>2</a:t>
            </a:r>
            <a:r>
              <a:rPr lang="es-ES" sz="2800" dirty="0">
                <a:solidFill>
                  <a:srgbClr val="FF0000"/>
                </a:solidFill>
              </a:rPr>
              <a:t>0</a:t>
            </a:r>
            <a:r>
              <a:rPr lang="es-ES" sz="2800" b="1" dirty="0"/>
              <a:t>   </a:t>
            </a:r>
            <a:br>
              <a:rPr lang="es-CL" sz="2800" dirty="0"/>
            </a:br>
            <a:r>
              <a:rPr lang="es-CL" sz="2800" dirty="0"/>
              <a:t>                </a:t>
            </a:r>
            <a:r>
              <a:rPr lang="es-CL" sz="2800" dirty="0">
                <a:solidFill>
                  <a:srgbClr val="FF0000"/>
                </a:solidFill>
              </a:rPr>
              <a:t>3H</a:t>
            </a:r>
            <a:r>
              <a:rPr lang="es-CL" sz="2800" baseline="-25000" dirty="0">
                <a:solidFill>
                  <a:srgbClr val="FF0000"/>
                </a:solidFill>
              </a:rPr>
              <a:t>2</a:t>
            </a:r>
            <a:r>
              <a:rPr lang="es-CL" sz="2800" dirty="0">
                <a:solidFill>
                  <a:srgbClr val="FF0000"/>
                </a:solidFill>
              </a:rPr>
              <a:t>0</a:t>
            </a:r>
            <a:r>
              <a:rPr lang="es-CL" sz="2800" dirty="0"/>
              <a:t>  +  </a:t>
            </a:r>
            <a:r>
              <a:rPr lang="es-CL" sz="2800" dirty="0">
                <a:solidFill>
                  <a:srgbClr val="FF0000"/>
                </a:solidFill>
              </a:rPr>
              <a:t>6é</a:t>
            </a:r>
            <a:r>
              <a:rPr lang="es-CL" sz="2800" dirty="0"/>
              <a:t>  +     </a:t>
            </a:r>
            <a:r>
              <a:rPr lang="en-US" sz="2800" dirty="0"/>
              <a:t>IO</a:t>
            </a:r>
            <a:r>
              <a:rPr lang="en-US" sz="2800" baseline="-25000" dirty="0"/>
              <a:t>3</a:t>
            </a:r>
            <a:r>
              <a:rPr lang="en-US" sz="2800" baseline="30000" dirty="0"/>
              <a:t>-</a:t>
            </a:r>
            <a:r>
              <a:rPr lang="es-MX" sz="2800" b="1" baseline="30000" dirty="0"/>
              <a:t>                         </a:t>
            </a:r>
            <a:r>
              <a:rPr lang="en-US" sz="2800" dirty="0"/>
              <a:t>I</a:t>
            </a:r>
            <a:r>
              <a:rPr lang="en-US" sz="2800" baseline="30000" dirty="0"/>
              <a:t>-   </a:t>
            </a:r>
            <a:r>
              <a:rPr lang="en-US" sz="2800" dirty="0"/>
              <a:t>+</a:t>
            </a:r>
            <a:r>
              <a:rPr lang="en-US" sz="2800" baseline="30000" dirty="0"/>
              <a:t>  </a:t>
            </a:r>
            <a:r>
              <a:rPr lang="en-US" sz="2800" dirty="0">
                <a:solidFill>
                  <a:srgbClr val="FF0000"/>
                </a:solidFill>
              </a:rPr>
              <a:t>6OH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  <a:endParaRPr lang="es-CL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B79B88-D165-4F0A-B703-5979D856A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/>
              <a:t>4) Anotar en una ecuación las 2 semirreacciones, respetando las sustancias reactantes y productos. Se resta la cantidad de  moléculas de H</a:t>
            </a:r>
            <a:r>
              <a:rPr lang="es-MX" baseline="-25000" dirty="0"/>
              <a:t>2</a:t>
            </a:r>
            <a:r>
              <a:rPr lang="es-MX" dirty="0"/>
              <a:t>0 y OH</a:t>
            </a:r>
            <a:r>
              <a:rPr lang="es-MX" baseline="30000" dirty="0"/>
              <a:t>-</a:t>
            </a:r>
            <a:r>
              <a:rPr lang="es-MX" dirty="0"/>
              <a:t> porque están al lado opuesto en cada semirreacción y la diferencia se anota en el lado donde hay mayor cantidad de cada una de ellas.</a:t>
            </a:r>
            <a:endParaRPr lang="es-MX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10 OH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 +   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Cr</a:t>
            </a:r>
            <a:r>
              <a:rPr lang="en-US" baseline="30000" dirty="0"/>
              <a:t>+3</a:t>
            </a:r>
            <a:r>
              <a:rPr lang="es-ES" b="1" baseline="30000" dirty="0"/>
              <a:t> </a:t>
            </a:r>
            <a:r>
              <a:rPr lang="es-ES" b="1" dirty="0"/>
              <a:t> </a:t>
            </a:r>
            <a:r>
              <a:rPr lang="es-ES" dirty="0"/>
              <a:t>+</a:t>
            </a:r>
            <a:r>
              <a:rPr lang="es-ES" b="1" dirty="0"/>
              <a:t>  </a:t>
            </a:r>
            <a:r>
              <a:rPr lang="en-US" dirty="0"/>
              <a:t>IO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s-ES" b="1" baseline="30000" dirty="0"/>
              <a:t>                                </a:t>
            </a:r>
            <a:r>
              <a:rPr lang="es-ES" dirty="0">
                <a:solidFill>
                  <a:srgbClr val="FF0000"/>
                </a:solidFill>
              </a:rPr>
              <a:t>2</a:t>
            </a:r>
            <a:r>
              <a:rPr lang="en-US" dirty="0"/>
              <a:t>CrO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s-ES" baseline="30000" dirty="0"/>
              <a:t>    </a:t>
            </a:r>
            <a:r>
              <a:rPr lang="es-ES" dirty="0"/>
              <a:t> </a:t>
            </a:r>
            <a:r>
              <a:rPr lang="es-ES" baseline="30000" dirty="0"/>
              <a:t>  </a:t>
            </a:r>
            <a:r>
              <a:rPr lang="es-ES" dirty="0"/>
              <a:t> +   I</a:t>
            </a:r>
            <a:r>
              <a:rPr lang="es-ES" baseline="30000" dirty="0"/>
              <a:t>-</a:t>
            </a:r>
            <a:r>
              <a:rPr lang="es-ES" dirty="0"/>
              <a:t> 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/>
              <a:t> +  </a:t>
            </a:r>
            <a:r>
              <a:rPr lang="es-ES" dirty="0">
                <a:solidFill>
                  <a:srgbClr val="FF0000"/>
                </a:solidFill>
              </a:rPr>
              <a:t>5H</a:t>
            </a:r>
            <a:r>
              <a:rPr lang="es-ES" baseline="-25000" dirty="0">
                <a:solidFill>
                  <a:srgbClr val="FF0000"/>
                </a:solidFill>
              </a:rPr>
              <a:t>2</a:t>
            </a:r>
            <a:r>
              <a:rPr lang="es-ES" dirty="0">
                <a:solidFill>
                  <a:srgbClr val="FF0000"/>
                </a:solidFill>
              </a:rPr>
              <a:t>0</a:t>
            </a:r>
          </a:p>
          <a:p>
            <a:pPr marL="0" indent="0">
              <a:buNone/>
            </a:pPr>
            <a:r>
              <a:rPr lang="es-MX" sz="3200" dirty="0"/>
              <a:t>5</a:t>
            </a:r>
            <a:r>
              <a:rPr lang="es-MX" dirty="0"/>
              <a:t>) Finalmente traspasar a la ecuación inicial (no equilibrada) los coeficientes obtenidos, según corresponda. Contar la cantidad de átomos de cada sustancia  para verificar el equilibrio de ésta.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           </a:t>
            </a:r>
            <a:r>
              <a:rPr lang="en-US" dirty="0">
                <a:solidFill>
                  <a:srgbClr val="FF0000"/>
                </a:solidFill>
              </a:rPr>
              <a:t>  2</a:t>
            </a:r>
            <a:r>
              <a:rPr lang="en-US" dirty="0"/>
              <a:t>Cr</a:t>
            </a:r>
            <a:r>
              <a:rPr lang="en-US" baseline="30000" dirty="0"/>
              <a:t>+3</a:t>
            </a:r>
            <a:r>
              <a:rPr lang="en-US" dirty="0"/>
              <a:t> +  </a:t>
            </a:r>
            <a:r>
              <a:rPr lang="en-US" dirty="0">
                <a:solidFill>
                  <a:srgbClr val="FF0000"/>
                </a:solidFill>
              </a:rPr>
              <a:t>10 </a:t>
            </a:r>
            <a:r>
              <a:rPr lang="en-US" dirty="0"/>
              <a:t>OH</a:t>
            </a:r>
            <a:r>
              <a:rPr lang="en-US" baseline="30000" dirty="0"/>
              <a:t>-</a:t>
            </a:r>
            <a:r>
              <a:rPr lang="en-US" dirty="0"/>
              <a:t> +     IO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            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CrO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n-US" dirty="0"/>
              <a:t>  +   I</a:t>
            </a:r>
            <a:r>
              <a:rPr lang="en-US" baseline="30000" dirty="0"/>
              <a:t>-</a:t>
            </a:r>
            <a:r>
              <a:rPr lang="en-US" dirty="0"/>
              <a:t>  +  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s-CL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9A365F8-EA09-4D79-9EAC-0D0EFBB39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4321" y="912263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7070EF27-D259-40B2-9D17-B17B06060C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2121" y="1230315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704E970-84F7-4537-A0E0-0E775AD0AE9D}"/>
              </a:ext>
            </a:extLst>
          </p:cNvPr>
          <p:cNvCxnSpPr/>
          <p:nvPr/>
        </p:nvCxnSpPr>
        <p:spPr>
          <a:xfrm flipV="1">
            <a:off x="7964660" y="789628"/>
            <a:ext cx="304800" cy="245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B4BE294-6482-45C2-BF2B-1DF95D19E170}"/>
              </a:ext>
            </a:extLst>
          </p:cNvPr>
          <p:cNvCxnSpPr/>
          <p:nvPr/>
        </p:nvCxnSpPr>
        <p:spPr>
          <a:xfrm flipV="1">
            <a:off x="3407120" y="1107680"/>
            <a:ext cx="304800" cy="245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Line 2">
            <a:extLst>
              <a:ext uri="{FF2B5EF4-FFF2-40B4-BE49-F238E27FC236}">
                <a16:creationId xmlns:a16="http://schemas.microsoft.com/office/drawing/2014/main" id="{A6FB4D60-1DDD-42AC-8F6F-F33030AB0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8825" y="3834367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E8E934F6-EAF2-4372-97C2-176DB57E6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9261" y="5524020"/>
            <a:ext cx="355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  </a:t>
            </a:r>
          </a:p>
        </p:txBody>
      </p:sp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A7B4374-5AB1-4B63-9D2F-D8839075E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869</Words>
  <Application>Microsoft Office PowerPoint</Application>
  <PresentationFormat>Panorámica</PresentationFormat>
  <Paragraphs>62</Paragraphs>
  <Slides>9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    CLASE N°2: “EQUILIBRIO ECUACIONES REDOX POR EL MÉTODO IÓN-  ELECTRÓN: EN MEDIO ÁCIDO Y BÁSICO”</vt:lpstr>
      <vt:lpstr>EQUILIBRIO ECUACIONES REDOX POR EL MÉTODO IÓN-  ELECTRÓN EN MEDIO ÁCIDO</vt:lpstr>
      <vt:lpstr>              Tenemos una ecuación en forma iónica que no está equilibrada Fe+2  +  NO3-    +      H+                    Fe+3  +    NO    +     H2O                 </vt:lpstr>
      <vt:lpstr>                                                                                         Fe+2                      Fe+3   + é            semirreacción de oxidación           3é  +      NO3-                   NO                                  semirreacción de reducción  3) Colocar tantas moléculas de agua , como átomos de oxígeno falten en  las semirreacciones donde exista este elemento y al otro lado la cantidad de iones H+ para igualarlos.  </vt:lpstr>
      <vt:lpstr>              3Fe+2                                  3Fe+3   + 3é                        4H+ + 3é  +  NO3-                      NO    +   2H20 </vt:lpstr>
      <vt:lpstr>Presentación de PowerPoint</vt:lpstr>
      <vt:lpstr>Tenemos una ecuación en forma iónica que no está equilibrada         Cr+3 +  OH- + IO3-              CrO4-2  +   I-  +   H2O</vt:lpstr>
      <vt:lpstr>2) Colocar tantas moléculas de agua , como átomos de oxígeno falten en  las semirreacciones donde exista este elemento al mismo lado donde hay más oxígeno  y al otro lado la cantidad de iones  OH- que falten, según los átomos de H+ dados por el H20.</vt:lpstr>
      <vt:lpstr>            16OH-  +    2Cr+3                                   2CrO4-2        +    6é  +  8H20                    3H20  +  6é  +     IO3-                         I-   +  6OH-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EQUILIBRIO ECUACIONES REDOX POR EL MÉTODO IÓN-  ELECTRÓN EN MEDIO ÁCIDO</dc:title>
  <dc:creator>56992</dc:creator>
  <cp:lastModifiedBy>Bárbara</cp:lastModifiedBy>
  <cp:revision>39</cp:revision>
  <dcterms:created xsi:type="dcterms:W3CDTF">2020-04-29T19:52:37Z</dcterms:created>
  <dcterms:modified xsi:type="dcterms:W3CDTF">2020-05-13T14:58:04Z</dcterms:modified>
</cp:coreProperties>
</file>