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8" r:id="rId1"/>
  </p:sldMasterIdLst>
  <p:notesMasterIdLst>
    <p:notesMasterId r:id="rId19"/>
  </p:notesMasterIdLst>
  <p:sldIdLst>
    <p:sldId id="316" r:id="rId2"/>
    <p:sldId id="304" r:id="rId3"/>
    <p:sldId id="275" r:id="rId4"/>
    <p:sldId id="322" r:id="rId5"/>
    <p:sldId id="267" r:id="rId6"/>
    <p:sldId id="323" r:id="rId7"/>
    <p:sldId id="324" r:id="rId8"/>
    <p:sldId id="325" r:id="rId9"/>
    <p:sldId id="307" r:id="rId10"/>
    <p:sldId id="308" r:id="rId11"/>
    <p:sldId id="279" r:id="rId12"/>
    <p:sldId id="317" r:id="rId13"/>
    <p:sldId id="292" r:id="rId14"/>
    <p:sldId id="318" r:id="rId15"/>
    <p:sldId id="319" r:id="rId16"/>
    <p:sldId id="320" r:id="rId17"/>
    <p:sldId id="321" r:id="rId18"/>
  </p:sldIdLst>
  <p:sldSz cx="9144000" cy="6858000" type="screen4x3"/>
  <p:notesSz cx="6858000" cy="9144000"/>
  <p:defaultTextStyle>
    <a:defPPr>
      <a:defRPr lang="es-ES_tradnl"/>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86E1"/>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90860" autoAdjust="0"/>
  </p:normalViewPr>
  <p:slideViewPr>
    <p:cSldViewPr>
      <p:cViewPr>
        <p:scale>
          <a:sx n="66" d="100"/>
          <a:sy n="66" d="100"/>
        </p:scale>
        <p:origin x="1626" y="60"/>
      </p:cViewPr>
      <p:guideLst>
        <p:guide orient="horz" pos="2160"/>
        <p:guide pos="2880"/>
      </p:guideLst>
    </p:cSldViewPr>
  </p:slideViewPr>
  <p:outlineViewPr>
    <p:cViewPr>
      <p:scale>
        <a:sx n="33" d="100"/>
        <a:sy n="33" d="100"/>
      </p:scale>
      <p:origin x="0" y="5634"/>
    </p:cViewPr>
  </p:outlineViewPr>
  <p:notesTextViewPr>
    <p:cViewPr>
      <p:scale>
        <a:sx n="100" d="100"/>
        <a:sy n="100" d="100"/>
      </p:scale>
      <p:origin x="0" y="-1026"/>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pitchFamily="-64" charset="-128"/>
              </a:defRPr>
            </a:lvl1pPr>
          </a:lstStyle>
          <a:p>
            <a:pPr>
              <a:defRPr/>
            </a:pPr>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ea typeface="ＭＳ Ｐゴシック" pitchFamily="-64" charset="-128"/>
              </a:defRPr>
            </a:lvl1pPr>
          </a:lstStyle>
          <a:p>
            <a:pPr>
              <a:defRPr/>
            </a:pPr>
            <a:fld id="{B7FCAFE0-A57F-4ADC-9745-82FE91460447}" type="datetimeFigureOut">
              <a:rPr lang="es-CL"/>
              <a:pPr>
                <a:defRPr/>
              </a:pPr>
              <a:t>15-05-2020</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CL"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CL"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pitchFamily="-64" charset="-128"/>
              </a:defRPr>
            </a:lvl1pPr>
          </a:lstStyle>
          <a:p>
            <a:pPr>
              <a:defRPr/>
            </a:pPr>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ea typeface="ＭＳ Ｐゴシック" pitchFamily="-64" charset="-128"/>
              </a:defRPr>
            </a:lvl1pPr>
          </a:lstStyle>
          <a:p>
            <a:pPr>
              <a:defRPr/>
            </a:pPr>
            <a:fld id="{5E210CC7-F08C-4C09-B8DF-328FD1232CD8}" type="slidenum">
              <a:rPr lang="es-CL"/>
              <a:pPr>
                <a:defRPr/>
              </a:pPr>
              <a:t>‹Nº›</a:t>
            </a:fld>
            <a:endParaRPr lang="es-CL"/>
          </a:p>
        </p:txBody>
      </p:sp>
    </p:spTree>
    <p:extLst>
      <p:ext uri="{BB962C8B-B14F-4D97-AF65-F5344CB8AC3E}">
        <p14:creationId xmlns:p14="http://schemas.microsoft.com/office/powerpoint/2010/main" val="25036414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zQcbLwGT8w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zbHk5AKpsl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427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L"/>
          </a:p>
        </p:txBody>
      </p:sp>
      <p:sp>
        <p:nvSpPr>
          <p:cNvPr id="542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505D18-B94B-4B64-9244-20696F26E6AB}" type="slidenum">
              <a:rPr lang="es-CL" smtClean="0">
                <a:latin typeface="Arial" pitchFamily="34" charset="0"/>
                <a:ea typeface="ＭＳ Ｐゴシック" pitchFamily="34" charset="-128"/>
              </a:rPr>
              <a:pPr/>
              <a:t>3</a:t>
            </a:fld>
            <a:endParaRPr lang="es-CL">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5299" name="2 Marcador de notas"/>
          <p:cNvSpPr>
            <a:spLocks noGrp="1"/>
          </p:cNvSpPr>
          <p:nvPr>
            <p:ph type="body" idx="1"/>
          </p:nvPr>
        </p:nvSpPr>
        <p:spPr bwMode="auto">
          <a:noFill/>
        </p:spPr>
        <p:txBody>
          <a:bodyPr wrap="square" numCol="1" anchor="t" anchorCtr="0" compatLnSpc="1">
            <a:prstTxWarp prst="textNoShape">
              <a:avLst/>
            </a:prstTxWarp>
          </a:bodyPr>
          <a:lstStyle/>
          <a:p>
            <a:r>
              <a:rPr lang="es-CL" dirty="0"/>
              <a:t>Estas zonas (epidermis y haces vasculares) también cumplen un rol importante en el proceso de la fotosíntesis. Los </a:t>
            </a:r>
            <a:r>
              <a:rPr lang="es-CL" b="1" dirty="0"/>
              <a:t>estomas </a:t>
            </a:r>
            <a:r>
              <a:rPr lang="es-CL" dirty="0"/>
              <a:t>son poros</a:t>
            </a:r>
            <a:r>
              <a:rPr lang="es-CL" baseline="0" dirty="0"/>
              <a:t> por donde se intercambian los gases que participan tanto en la </a:t>
            </a:r>
            <a:r>
              <a:rPr lang="es-CL" baseline="0" dirty="0" err="1"/>
              <a:t>fotosintesis</a:t>
            </a:r>
            <a:r>
              <a:rPr lang="es-CL" baseline="0" dirty="0"/>
              <a:t> como en la respiración celular</a:t>
            </a:r>
            <a:endParaRPr lang="es-CL" dirty="0"/>
          </a:p>
        </p:txBody>
      </p:sp>
      <p:sp>
        <p:nvSpPr>
          <p:cNvPr id="5530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4BD347-9651-4EEC-BA18-C6253F35A010}" type="slidenum">
              <a:rPr lang="es-CL" smtClean="0">
                <a:latin typeface="Arial" pitchFamily="34" charset="0"/>
                <a:ea typeface="ＭＳ Ｐゴシック" pitchFamily="34" charset="-128"/>
              </a:rPr>
              <a:pPr/>
              <a:t>4</a:t>
            </a:fld>
            <a:endParaRPr lang="es-CL">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301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L"/>
          </a:p>
        </p:txBody>
      </p:sp>
      <p:sp>
        <p:nvSpPr>
          <p:cNvPr id="4301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A200C6-C515-42A4-ACA5-A936CACA4CB2}" type="slidenum">
              <a:rPr lang="es-CL" smtClean="0">
                <a:latin typeface="Arial" pitchFamily="34" charset="0"/>
                <a:ea typeface="ＭＳ Ｐゴシック" pitchFamily="34" charset="-128"/>
              </a:rPr>
              <a:pPr/>
              <a:t>5</a:t>
            </a:fld>
            <a:endParaRPr lang="es-CL">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017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L"/>
          </a:p>
        </p:txBody>
      </p:sp>
      <p:sp>
        <p:nvSpPr>
          <p:cNvPr id="5018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50C0DC-2688-47BC-89BE-18A5AC832261}" type="slidenum">
              <a:rPr lang="es-CL" smtClean="0">
                <a:latin typeface="Arial" pitchFamily="34" charset="0"/>
                <a:ea typeface="ＭＳ Ｐゴシック" pitchFamily="34" charset="-128"/>
              </a:rPr>
              <a:pPr/>
              <a:t>6</a:t>
            </a:fld>
            <a:endParaRPr lang="es-CL">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144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L"/>
          </a:p>
        </p:txBody>
      </p:sp>
      <p:sp>
        <p:nvSpPr>
          <p:cNvPr id="6144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B4DA7B-265B-48BC-A889-529C0E2D82A3}" type="slidenum">
              <a:rPr lang="es-CL" smtClean="0">
                <a:latin typeface="Arial" pitchFamily="34" charset="0"/>
                <a:ea typeface="ＭＳ Ｐゴシック" pitchFamily="34" charset="-128"/>
              </a:rPr>
              <a:pPr/>
              <a:t>8</a:t>
            </a:fld>
            <a:endParaRPr lang="es-CL">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u="sng" dirty="0">
                <a:solidFill>
                  <a:schemeClr val="tx1"/>
                </a:solidFill>
                <a:hlinkClick r:id="rId3"/>
              </a:rPr>
              <a:t>Para recordar lo que es el espectro </a:t>
            </a:r>
            <a:r>
              <a:rPr lang="es-ES" u="sng" dirty="0" err="1">
                <a:solidFill>
                  <a:schemeClr val="tx1"/>
                </a:solidFill>
                <a:hlinkClick r:id="rId3"/>
              </a:rPr>
              <a:t>eletromagnético</a:t>
            </a:r>
            <a:r>
              <a:rPr lang="es-ES" u="sng" dirty="0">
                <a:solidFill>
                  <a:schemeClr val="tx1"/>
                </a:solidFill>
                <a:hlinkClick r:id="rId3"/>
              </a:rPr>
              <a:t> puedes revisar el siguiente link: </a:t>
            </a:r>
            <a:r>
              <a:rPr lang="es-ES" dirty="0">
                <a:hlinkClick r:id="rId3"/>
              </a:rPr>
              <a:t>https://www.youtube.com/watch?v=zQcbLwGT8w0</a:t>
            </a:r>
            <a:endParaRPr lang="es-ES" dirty="0"/>
          </a:p>
        </p:txBody>
      </p:sp>
      <p:sp>
        <p:nvSpPr>
          <p:cNvPr id="4" name="3 Marcador de número de diapositiva"/>
          <p:cNvSpPr>
            <a:spLocks noGrp="1"/>
          </p:cNvSpPr>
          <p:nvPr>
            <p:ph type="sldNum" sz="quarter" idx="10"/>
          </p:nvPr>
        </p:nvSpPr>
        <p:spPr/>
        <p:txBody>
          <a:bodyPr/>
          <a:lstStyle/>
          <a:p>
            <a:pPr>
              <a:defRPr/>
            </a:pPr>
            <a:fld id="{5E210CC7-F08C-4C09-B8DF-328FD1232CD8}" type="slidenum">
              <a:rPr lang="es-CL" smtClean="0"/>
              <a:pPr>
                <a:defRPr/>
              </a:pPr>
              <a:t>9</a:t>
            </a:fld>
            <a:endParaRPr lang="es-C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837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L"/>
          </a:p>
        </p:txBody>
      </p:sp>
      <p:sp>
        <p:nvSpPr>
          <p:cNvPr id="583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5B965D-BF6A-47A4-88DB-FFDC46C79BBA}" type="slidenum">
              <a:rPr lang="es-CL" smtClean="0">
                <a:latin typeface="Arial" pitchFamily="34" charset="0"/>
                <a:ea typeface="ＭＳ Ｐゴシック" pitchFamily="34" charset="-128"/>
              </a:rPr>
              <a:pPr/>
              <a:t>11</a:t>
            </a:fld>
            <a:endParaRPr lang="es-CL">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683" name="2 Marcador de notas"/>
          <p:cNvSpPr>
            <a:spLocks noGrp="1"/>
          </p:cNvSpPr>
          <p:nvPr>
            <p:ph type="body" idx="1"/>
          </p:nvPr>
        </p:nvSpPr>
        <p:spPr bwMode="auto">
          <a:noFill/>
        </p:spPr>
        <p:txBody>
          <a:bodyPr wrap="square" numCol="1" anchor="t" anchorCtr="0" compatLnSpc="1">
            <a:prstTxWarp prst="textNoShape">
              <a:avLst/>
            </a:prstTxWarp>
          </a:bodyPr>
          <a:lstStyle/>
          <a:p>
            <a:r>
              <a:rPr lang="es-ES" dirty="0">
                <a:solidFill>
                  <a:schemeClr val="tx1"/>
                </a:solidFill>
                <a:hlinkClick r:id="rId3"/>
              </a:rPr>
              <a:t>Si quieres profundizar en los</a:t>
            </a:r>
            <a:r>
              <a:rPr lang="es-ES" baseline="0" dirty="0">
                <a:solidFill>
                  <a:schemeClr val="tx1"/>
                </a:solidFill>
                <a:hlinkClick r:id="rId3"/>
              </a:rPr>
              <a:t> detalles de esta etapa puedes revisar este link:</a:t>
            </a:r>
          </a:p>
          <a:p>
            <a:r>
              <a:rPr lang="es-ES" dirty="0">
                <a:solidFill>
                  <a:schemeClr val="tx1"/>
                </a:solidFill>
                <a:hlinkClick r:id="rId3"/>
              </a:rPr>
              <a:t>https://www.youtube.com/watch?v=zbHk5AKpsl0</a:t>
            </a:r>
            <a:endParaRPr lang="es-CL" dirty="0">
              <a:solidFill>
                <a:schemeClr val="tx1"/>
              </a:solidFill>
            </a:endParaRPr>
          </a:p>
        </p:txBody>
      </p:sp>
      <p:sp>
        <p:nvSpPr>
          <p:cNvPr id="7168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6BD2A5-2013-4177-8D39-7F9F8BF7153F}" type="slidenum">
              <a:rPr lang="es-CL" smtClean="0">
                <a:latin typeface="Arial" pitchFamily="34" charset="0"/>
                <a:ea typeface="ＭＳ Ｐゴシック" pitchFamily="34" charset="-128"/>
              </a:rPr>
              <a:pPr/>
              <a:t>13</a:t>
            </a:fld>
            <a:endParaRPr lang="es-CL">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buFontTx/>
              <a:buNone/>
            </a:pPr>
            <a:r>
              <a:rPr lang="es-CL" dirty="0"/>
              <a:t>En esta diapositiva podemos ver 3 gráficas relacionadas con los factores que influyen directamente en la tasa fotosintética, es decir, que esta ocurra, algunos de ellos son temperatura, intensidad lumínica y concentración de CO2.</a:t>
            </a:r>
          </a:p>
          <a:p>
            <a:pPr>
              <a:buFontTx/>
              <a:buNone/>
            </a:pPr>
            <a:r>
              <a:rPr lang="es-CL" dirty="0"/>
              <a:t>En el primero hacia su izquierda podemos observar que a mayor temperatura mayor es la tasa fotosintética si la intensidad lumínica es alta, si la intensidad</a:t>
            </a:r>
            <a:r>
              <a:rPr lang="es-CL" baseline="0" dirty="0"/>
              <a:t> lumínica es baja aunque aumente la temperatura la tasa fotosintética se mantiene constante. Te preguntarás por qué llegado un cierto </a:t>
            </a:r>
            <a:r>
              <a:rPr lang="es-CL" baseline="0" dirty="0" err="1"/>
              <a:t>peak</a:t>
            </a:r>
            <a:r>
              <a:rPr lang="es-CL" baseline="0" dirty="0"/>
              <a:t> la tasa disminuye,  no debes olvidar que la fotosíntesis se lleva a cabo gracias a diversas proteínas que como tal pueden dejar de funcionar(</a:t>
            </a:r>
            <a:r>
              <a:rPr lang="es-CL" baseline="0" dirty="0" err="1"/>
              <a:t>denaturarse</a:t>
            </a:r>
            <a:r>
              <a:rPr lang="es-CL" baseline="0" dirty="0"/>
              <a:t>) a cierta temperatura y ya no ejercer su función y por lo tanto la fotosíntesis no se realizará</a:t>
            </a:r>
          </a:p>
          <a:p>
            <a:pPr>
              <a:buFontTx/>
              <a:buChar char="-"/>
            </a:pPr>
            <a:r>
              <a:rPr lang="es-CL" baseline="0" dirty="0"/>
              <a:t>En el segundo </a:t>
            </a:r>
            <a:r>
              <a:rPr lang="es-CL" baseline="0" dirty="0" err="1"/>
              <a:t>gràfico</a:t>
            </a:r>
            <a:r>
              <a:rPr lang="es-CL" baseline="0" dirty="0"/>
              <a:t> de la izquierda inferior podemos observar que a mayor intensidad lumínica la tasa fotosintética aumenta hasta un </a:t>
            </a:r>
            <a:r>
              <a:rPr lang="es-CL" baseline="0" dirty="0" err="1"/>
              <a:t>max</a:t>
            </a:r>
            <a:r>
              <a:rPr lang="es-CL" baseline="0" dirty="0"/>
              <a:t> de 750 watts aprox. Y luego se mantiene constante</a:t>
            </a:r>
          </a:p>
          <a:p>
            <a:pPr>
              <a:buFontTx/>
              <a:buChar char="-"/>
            </a:pPr>
            <a:r>
              <a:rPr lang="es-CL" baseline="0"/>
              <a:t> En el tercer gráfico hacia la derecha podemos observar que a mayor concentración de dióxido de carbono mayor es la tasa fotosintética ya que es un reactante del proceso y  por tanto lo necesito para comenzar, recuerden que el carbono del CO2 debe ser fijado en el ciclo de Calvin de la segunda etapa de la fotosíntesis para producir finalmente las moléculas que contienen este carbono que son los azúcares.</a:t>
            </a:r>
          </a:p>
          <a:p>
            <a:endParaRPr lang="es-ES"/>
          </a:p>
        </p:txBody>
      </p:sp>
      <p:sp>
        <p:nvSpPr>
          <p:cNvPr id="4" name="Marcador de número de diapositiva 3"/>
          <p:cNvSpPr>
            <a:spLocks noGrp="1"/>
          </p:cNvSpPr>
          <p:nvPr>
            <p:ph type="sldNum" sz="quarter" idx="5"/>
          </p:nvPr>
        </p:nvSpPr>
        <p:spPr/>
        <p:txBody>
          <a:bodyPr/>
          <a:lstStyle/>
          <a:p>
            <a:pPr>
              <a:defRPr/>
            </a:pPr>
            <a:fld id="{5E210CC7-F08C-4C09-B8DF-328FD1232CD8}" type="slidenum">
              <a:rPr lang="es-CL" smtClean="0"/>
              <a:pPr>
                <a:defRPr/>
              </a:pPr>
              <a:t>14</a:t>
            </a:fld>
            <a:endParaRPr lang="es-CL"/>
          </a:p>
        </p:txBody>
      </p:sp>
    </p:spTree>
    <p:extLst>
      <p:ext uri="{BB962C8B-B14F-4D97-AF65-F5344CB8AC3E}">
        <p14:creationId xmlns:p14="http://schemas.microsoft.com/office/powerpoint/2010/main" val="3634799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endParaRPr lang="es-ES_tradnl"/>
          </a:p>
        </p:txBody>
      </p:sp>
      <p:sp>
        <p:nvSpPr>
          <p:cNvPr id="5" name="Footer Placeholder 4"/>
          <p:cNvSpPr>
            <a:spLocks noGrp="1"/>
          </p:cNvSpPr>
          <p:nvPr>
            <p:ph type="ftr" sz="quarter" idx="11"/>
          </p:nvPr>
        </p:nvSpPr>
        <p:spPr/>
        <p:txBody>
          <a:bodyPr/>
          <a:lstStyle/>
          <a:p>
            <a:pPr>
              <a:defRPr/>
            </a:pPr>
            <a:endParaRPr lang="es-ES_tradnl"/>
          </a:p>
        </p:txBody>
      </p:sp>
      <p:sp>
        <p:nvSpPr>
          <p:cNvPr id="6" name="Slide Number Placeholder 5"/>
          <p:cNvSpPr>
            <a:spLocks noGrp="1"/>
          </p:cNvSpPr>
          <p:nvPr>
            <p:ph type="sldNum" sz="quarter" idx="12"/>
          </p:nvPr>
        </p:nvSpPr>
        <p:spPr/>
        <p:txBody>
          <a:bodyPr/>
          <a:lstStyle/>
          <a:p>
            <a:pPr>
              <a:defRPr/>
            </a:pPr>
            <a:fld id="{F5FB110A-ECAB-4587-872D-248967843A34}" type="slidenum">
              <a:rPr lang="es-ES_tradnl" smtClean="0"/>
              <a:pPr>
                <a:defRPr/>
              </a:pPr>
              <a:t>‹Nº›</a:t>
            </a:fld>
            <a:endParaRPr lang="es-ES_tradnl"/>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pPr>
              <a:defRPr/>
            </a:pPr>
            <a:endParaRPr lang="es-ES_tradnl"/>
          </a:p>
        </p:txBody>
      </p:sp>
      <p:sp>
        <p:nvSpPr>
          <p:cNvPr id="5" name="Footer Placeholder 4"/>
          <p:cNvSpPr>
            <a:spLocks noGrp="1"/>
          </p:cNvSpPr>
          <p:nvPr>
            <p:ph type="ftr" sz="quarter" idx="11"/>
          </p:nvPr>
        </p:nvSpPr>
        <p:spPr/>
        <p:txBody>
          <a:bodyPr/>
          <a:lstStyle/>
          <a:p>
            <a:pPr>
              <a:defRPr/>
            </a:pPr>
            <a:endParaRPr lang="es-ES_tradnl"/>
          </a:p>
        </p:txBody>
      </p:sp>
      <p:sp>
        <p:nvSpPr>
          <p:cNvPr id="6" name="Slide Number Placeholder 5"/>
          <p:cNvSpPr>
            <a:spLocks noGrp="1"/>
          </p:cNvSpPr>
          <p:nvPr>
            <p:ph type="sldNum" sz="quarter" idx="12"/>
          </p:nvPr>
        </p:nvSpPr>
        <p:spPr/>
        <p:txBody>
          <a:bodyPr/>
          <a:lstStyle/>
          <a:p>
            <a:pPr>
              <a:defRPr/>
            </a:pPr>
            <a:fld id="{EE27D7D5-1159-498C-A88C-4542B49ECB7E}" type="slidenum">
              <a:rPr lang="es-ES_tradnl" smtClean="0"/>
              <a:pPr>
                <a:defRPr/>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pPr>
              <a:defRPr/>
            </a:pPr>
            <a:endParaRPr lang="es-ES_tradnl"/>
          </a:p>
        </p:txBody>
      </p:sp>
      <p:sp>
        <p:nvSpPr>
          <p:cNvPr id="5" name="Footer Placeholder 4"/>
          <p:cNvSpPr>
            <a:spLocks noGrp="1"/>
          </p:cNvSpPr>
          <p:nvPr>
            <p:ph type="ftr" sz="quarter" idx="11"/>
          </p:nvPr>
        </p:nvSpPr>
        <p:spPr/>
        <p:txBody>
          <a:bodyPr/>
          <a:lstStyle/>
          <a:p>
            <a:pPr>
              <a:defRPr/>
            </a:pPr>
            <a:endParaRPr lang="es-ES_tradnl"/>
          </a:p>
        </p:txBody>
      </p:sp>
      <p:sp>
        <p:nvSpPr>
          <p:cNvPr id="6" name="Slide Number Placeholder 5"/>
          <p:cNvSpPr>
            <a:spLocks noGrp="1"/>
          </p:cNvSpPr>
          <p:nvPr>
            <p:ph type="sldNum" sz="quarter" idx="12"/>
          </p:nvPr>
        </p:nvSpPr>
        <p:spPr/>
        <p:txBody>
          <a:bodyPr/>
          <a:lstStyle/>
          <a:p>
            <a:pPr>
              <a:defRPr/>
            </a:pPr>
            <a:fld id="{2FE55C27-2438-44AB-B3BA-E603E65EE30F}" type="slidenum">
              <a:rPr lang="es-ES_tradnl" smtClean="0"/>
              <a:pPr>
                <a:defRPr/>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pPr>
              <a:defRPr/>
            </a:pPr>
            <a:endParaRPr lang="es-ES_tradnl"/>
          </a:p>
        </p:txBody>
      </p:sp>
      <p:sp>
        <p:nvSpPr>
          <p:cNvPr id="5" name="Footer Placeholder 4"/>
          <p:cNvSpPr>
            <a:spLocks noGrp="1"/>
          </p:cNvSpPr>
          <p:nvPr>
            <p:ph type="ftr" sz="quarter" idx="11"/>
          </p:nvPr>
        </p:nvSpPr>
        <p:spPr/>
        <p:txBody>
          <a:bodyPr/>
          <a:lstStyle/>
          <a:p>
            <a:pPr>
              <a:defRPr/>
            </a:pPr>
            <a:endParaRPr lang="es-ES_tradnl"/>
          </a:p>
        </p:txBody>
      </p:sp>
      <p:sp>
        <p:nvSpPr>
          <p:cNvPr id="6" name="Slide Number Placeholder 5"/>
          <p:cNvSpPr>
            <a:spLocks noGrp="1"/>
          </p:cNvSpPr>
          <p:nvPr>
            <p:ph type="sldNum" sz="quarter" idx="12"/>
          </p:nvPr>
        </p:nvSpPr>
        <p:spPr/>
        <p:txBody>
          <a:bodyPr/>
          <a:lstStyle/>
          <a:p>
            <a:pPr>
              <a:defRPr/>
            </a:pPr>
            <a:fld id="{51E8F9E7-7FFE-402D-8481-825B0BAC8D78}" type="slidenum">
              <a:rPr lang="es-ES_tradnl" smtClean="0"/>
              <a:pPr>
                <a:defRPr/>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pPr>
              <a:defRPr/>
            </a:pPr>
            <a:endParaRPr lang="es-ES_tradnl"/>
          </a:p>
        </p:txBody>
      </p:sp>
      <p:sp>
        <p:nvSpPr>
          <p:cNvPr id="5" name="Footer Placeholder 4"/>
          <p:cNvSpPr>
            <a:spLocks noGrp="1"/>
          </p:cNvSpPr>
          <p:nvPr>
            <p:ph type="ftr" sz="quarter" idx="11"/>
          </p:nvPr>
        </p:nvSpPr>
        <p:spPr/>
        <p:txBody>
          <a:bodyPr/>
          <a:lstStyle/>
          <a:p>
            <a:pPr>
              <a:defRPr/>
            </a:pPr>
            <a:endParaRPr lang="es-ES_tradnl"/>
          </a:p>
        </p:txBody>
      </p:sp>
      <p:sp>
        <p:nvSpPr>
          <p:cNvPr id="6" name="Slide Number Placeholder 5"/>
          <p:cNvSpPr>
            <a:spLocks noGrp="1"/>
          </p:cNvSpPr>
          <p:nvPr>
            <p:ph type="sldNum" sz="quarter" idx="12"/>
          </p:nvPr>
        </p:nvSpPr>
        <p:spPr/>
        <p:txBody>
          <a:bodyPr/>
          <a:lstStyle/>
          <a:p>
            <a:pPr>
              <a:defRPr/>
            </a:pPr>
            <a:fld id="{870B7452-09C3-4D14-BDC0-CDDD7C27681D}" type="slidenum">
              <a:rPr lang="es-ES_tradnl" smtClean="0"/>
              <a:pPr>
                <a:defRPr/>
              </a:pPr>
              <a:t>‹Nº›</a:t>
            </a:fld>
            <a:endParaRPr lang="es-ES_tradnl"/>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pPr>
              <a:defRPr/>
            </a:pPr>
            <a:endParaRPr lang="es-ES_tradnl"/>
          </a:p>
        </p:txBody>
      </p:sp>
      <p:sp>
        <p:nvSpPr>
          <p:cNvPr id="6" name="Footer Placeholder 5"/>
          <p:cNvSpPr>
            <a:spLocks noGrp="1"/>
          </p:cNvSpPr>
          <p:nvPr>
            <p:ph type="ftr" sz="quarter" idx="11"/>
          </p:nvPr>
        </p:nvSpPr>
        <p:spPr/>
        <p:txBody>
          <a:bodyPr/>
          <a:lstStyle/>
          <a:p>
            <a:pPr>
              <a:defRPr/>
            </a:pPr>
            <a:endParaRPr lang="es-ES_tradnl"/>
          </a:p>
        </p:txBody>
      </p:sp>
      <p:sp>
        <p:nvSpPr>
          <p:cNvPr id="7" name="Slide Number Placeholder 6"/>
          <p:cNvSpPr>
            <a:spLocks noGrp="1"/>
          </p:cNvSpPr>
          <p:nvPr>
            <p:ph type="sldNum" sz="quarter" idx="12"/>
          </p:nvPr>
        </p:nvSpPr>
        <p:spPr/>
        <p:txBody>
          <a:bodyPr/>
          <a:lstStyle/>
          <a:p>
            <a:pPr>
              <a:defRPr/>
            </a:pPr>
            <a:fld id="{ADA882CC-DE44-4E04-AAE7-A78DD7C9EACE}" type="slidenum">
              <a:rPr lang="es-ES_tradnl" smtClean="0"/>
              <a:pPr>
                <a:defRPr/>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pPr>
              <a:defRPr/>
            </a:pPr>
            <a:endParaRPr lang="es-ES_tradnl"/>
          </a:p>
        </p:txBody>
      </p:sp>
      <p:sp>
        <p:nvSpPr>
          <p:cNvPr id="8" name="Footer Placeholder 7"/>
          <p:cNvSpPr>
            <a:spLocks noGrp="1"/>
          </p:cNvSpPr>
          <p:nvPr>
            <p:ph type="ftr" sz="quarter" idx="11"/>
          </p:nvPr>
        </p:nvSpPr>
        <p:spPr/>
        <p:txBody>
          <a:bodyPr/>
          <a:lstStyle/>
          <a:p>
            <a:pPr>
              <a:defRPr/>
            </a:pPr>
            <a:endParaRPr lang="es-ES_tradnl"/>
          </a:p>
        </p:txBody>
      </p:sp>
      <p:sp>
        <p:nvSpPr>
          <p:cNvPr id="9" name="Slide Number Placeholder 8"/>
          <p:cNvSpPr>
            <a:spLocks noGrp="1"/>
          </p:cNvSpPr>
          <p:nvPr>
            <p:ph type="sldNum" sz="quarter" idx="12"/>
          </p:nvPr>
        </p:nvSpPr>
        <p:spPr/>
        <p:txBody>
          <a:bodyPr/>
          <a:lstStyle/>
          <a:p>
            <a:pPr>
              <a:defRPr/>
            </a:pPr>
            <a:fld id="{C7B1CB5C-207E-40E7-8BD3-D35CB9A25004}" type="slidenum">
              <a:rPr lang="es-ES_tradnl" smtClean="0"/>
              <a:pPr>
                <a:defRPr/>
              </a:pPr>
              <a:t>‹Nº›</a:t>
            </a:fld>
            <a:endParaRPr lang="es-ES_tradnl"/>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endParaRPr lang="es-ES_tradnl"/>
          </a:p>
        </p:txBody>
      </p:sp>
      <p:sp>
        <p:nvSpPr>
          <p:cNvPr id="4" name="Footer Placeholder 3"/>
          <p:cNvSpPr>
            <a:spLocks noGrp="1"/>
          </p:cNvSpPr>
          <p:nvPr>
            <p:ph type="ftr" sz="quarter" idx="11"/>
          </p:nvPr>
        </p:nvSpPr>
        <p:spPr/>
        <p:txBody>
          <a:bodyPr/>
          <a:lstStyle/>
          <a:p>
            <a:pPr>
              <a:defRPr/>
            </a:pPr>
            <a:endParaRPr lang="es-ES_tradnl"/>
          </a:p>
        </p:txBody>
      </p:sp>
      <p:sp>
        <p:nvSpPr>
          <p:cNvPr id="5" name="Slide Number Placeholder 4"/>
          <p:cNvSpPr>
            <a:spLocks noGrp="1"/>
          </p:cNvSpPr>
          <p:nvPr>
            <p:ph type="sldNum" sz="quarter" idx="12"/>
          </p:nvPr>
        </p:nvSpPr>
        <p:spPr/>
        <p:txBody>
          <a:bodyPr/>
          <a:lstStyle/>
          <a:p>
            <a:pPr>
              <a:defRPr/>
            </a:pPr>
            <a:fld id="{CC130ACA-0667-4ABC-9493-955F95D3EAE7}" type="slidenum">
              <a:rPr lang="es-ES_tradnl" smtClean="0"/>
              <a:pPr>
                <a:defRPr/>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s-ES_tradnl"/>
          </a:p>
        </p:txBody>
      </p:sp>
      <p:sp>
        <p:nvSpPr>
          <p:cNvPr id="3" name="Footer Placeholder 2"/>
          <p:cNvSpPr>
            <a:spLocks noGrp="1"/>
          </p:cNvSpPr>
          <p:nvPr>
            <p:ph type="ftr" sz="quarter" idx="11"/>
          </p:nvPr>
        </p:nvSpPr>
        <p:spPr/>
        <p:txBody>
          <a:bodyPr/>
          <a:lstStyle/>
          <a:p>
            <a:pPr>
              <a:defRPr/>
            </a:pPr>
            <a:endParaRPr lang="es-ES_tradnl"/>
          </a:p>
        </p:txBody>
      </p:sp>
      <p:sp>
        <p:nvSpPr>
          <p:cNvPr id="4" name="Slide Number Placeholder 3"/>
          <p:cNvSpPr>
            <a:spLocks noGrp="1"/>
          </p:cNvSpPr>
          <p:nvPr>
            <p:ph type="sldNum" sz="quarter" idx="12"/>
          </p:nvPr>
        </p:nvSpPr>
        <p:spPr/>
        <p:txBody>
          <a:bodyPr/>
          <a:lstStyle/>
          <a:p>
            <a:pPr>
              <a:defRPr/>
            </a:pPr>
            <a:fld id="{79378712-E336-430B-AA62-E802DFA64492}" type="slidenum">
              <a:rPr lang="es-ES_tradnl" smtClean="0"/>
              <a:pPr>
                <a:defRPr/>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s-ES"/>
              <a:t>Haga clic para modificar el estilo de título del patrón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pPr>
              <a:defRPr/>
            </a:pPr>
            <a:endParaRPr lang="es-ES_tradnl"/>
          </a:p>
        </p:txBody>
      </p:sp>
      <p:sp>
        <p:nvSpPr>
          <p:cNvPr id="6" name="Footer Placeholder 5"/>
          <p:cNvSpPr>
            <a:spLocks noGrp="1"/>
          </p:cNvSpPr>
          <p:nvPr>
            <p:ph type="ftr" sz="quarter" idx="11"/>
          </p:nvPr>
        </p:nvSpPr>
        <p:spPr/>
        <p:txBody>
          <a:bodyPr/>
          <a:lstStyle/>
          <a:p>
            <a:pPr>
              <a:defRPr/>
            </a:pPr>
            <a:endParaRPr lang="es-ES_tradnl"/>
          </a:p>
        </p:txBody>
      </p:sp>
      <p:sp>
        <p:nvSpPr>
          <p:cNvPr id="7" name="Slide Number Placeholder 6"/>
          <p:cNvSpPr>
            <a:spLocks noGrp="1"/>
          </p:cNvSpPr>
          <p:nvPr>
            <p:ph type="sldNum" sz="quarter" idx="12"/>
          </p:nvPr>
        </p:nvSpPr>
        <p:spPr/>
        <p:txBody>
          <a:bodyPr/>
          <a:lstStyle/>
          <a:p>
            <a:pPr>
              <a:defRPr/>
            </a:pPr>
            <a:fld id="{BE457810-1464-4513-9415-73C0165DDC64}" type="slidenum">
              <a:rPr lang="es-ES_tradnl" smtClean="0"/>
              <a:pPr>
                <a:defRPr/>
              </a:pPr>
              <a:t>‹Nº›</a:t>
            </a:fld>
            <a:endParaRPr lang="es-ES_tradnl"/>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pPr>
              <a:defRPr/>
            </a:pPr>
            <a:endParaRPr lang="es-ES_tradnl"/>
          </a:p>
        </p:txBody>
      </p:sp>
      <p:sp>
        <p:nvSpPr>
          <p:cNvPr id="6" name="Footer Placeholder 5"/>
          <p:cNvSpPr>
            <a:spLocks noGrp="1"/>
          </p:cNvSpPr>
          <p:nvPr>
            <p:ph type="ftr" sz="quarter" idx="11"/>
          </p:nvPr>
        </p:nvSpPr>
        <p:spPr/>
        <p:txBody>
          <a:bodyPr/>
          <a:lstStyle/>
          <a:p>
            <a:pPr>
              <a:defRPr/>
            </a:pPr>
            <a:endParaRPr lang="es-ES_tradnl"/>
          </a:p>
        </p:txBody>
      </p:sp>
      <p:sp>
        <p:nvSpPr>
          <p:cNvPr id="7" name="Slide Number Placeholder 6"/>
          <p:cNvSpPr>
            <a:spLocks noGrp="1"/>
          </p:cNvSpPr>
          <p:nvPr>
            <p:ph type="sldNum" sz="quarter" idx="12"/>
          </p:nvPr>
        </p:nvSpPr>
        <p:spPr/>
        <p:txBody>
          <a:bodyPr/>
          <a:lstStyle/>
          <a:p>
            <a:pPr>
              <a:defRPr/>
            </a:pPr>
            <a:fld id="{8EDF4E5E-6EB8-4C77-8350-7315AB189AA6}" type="slidenum">
              <a:rPr lang="es-ES_tradnl" smtClean="0"/>
              <a:pPr>
                <a:defRPr/>
              </a:pPr>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pPr>
              <a:defRPr/>
            </a:pPr>
            <a:endParaRPr lang="es-ES_tradnl"/>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pPr>
              <a:defRPr/>
            </a:pPr>
            <a:endParaRPr lang="es-ES_tradnl"/>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pPr>
              <a:defRPr/>
            </a:pPr>
            <a:fld id="{EC5412CB-2A2E-4455-A66E-1B00E7978711}" type="slidenum">
              <a:rPr lang="es-ES_tradnl" smtClean="0"/>
              <a:pPr>
                <a:defRPr/>
              </a:pPr>
              <a:t>‹Nº›</a:t>
            </a:fld>
            <a:endParaRPr lang="es-ES_tradnl"/>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audio1.wav"/><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audio" Target="../media/audio8.wav"/><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audio" Target="../media/audio9.wav"/><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audio" Target="../media/audio10.wav"/><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http://t3.gstatic.com/images?q=tbn:ANd9GcSH590xH9a4dd6RRohEC5h7RUk_IxKQQ816_3KfSuQtRy38N3AFQA" TargetMode="External"/><Relationship Id="rId5" Type="http://schemas.openxmlformats.org/officeDocument/2006/relationships/image" Target="../media/image32.jpeg"/><Relationship Id="rId4" Type="http://schemas.openxmlformats.org/officeDocument/2006/relationships/image" Target="http://t3.gstatic.com/images?q=tbn:ANd9GcTl-aY48XJAdBuBj_W9rzvsmDqDvLqiWXRRuuko6My8bAxEZXkP"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7.xml"/><Relationship Id="rId1" Type="http://schemas.openxmlformats.org/officeDocument/2006/relationships/audio" Target="../media/audio11.wav"/><Relationship Id="rId5" Type="http://schemas.openxmlformats.org/officeDocument/2006/relationships/image" Target="../media/image17.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audio" Target="../media/audio12.wav"/><Relationship Id="rId5" Type="http://schemas.openxmlformats.org/officeDocument/2006/relationships/image" Target="../media/image17.png"/><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wy6qhbyYnWY" TargetMode="External"/><Relationship Id="rId2" Type="http://schemas.openxmlformats.org/officeDocument/2006/relationships/slideLayout" Target="../slideLayouts/slideLayout2.xml"/><Relationship Id="rId1" Type="http://schemas.openxmlformats.org/officeDocument/2006/relationships/audio" Target="../media/audio13.wav"/><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audio2.wav"/><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audio" Target="../media/audio3.wav"/><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 Id="rId5" Type="http://schemas.openxmlformats.org/officeDocument/2006/relationships/image" Target="../media/image12.png"/><Relationship Id="rId4" Type="http://schemas.openxmlformats.org/officeDocument/2006/relationships/image" Target="../media/image11.gif"/></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7.xml"/><Relationship Id="rId7" Type="http://schemas.openxmlformats.org/officeDocument/2006/relationships/image" Target="../media/image14.jpeg"/><Relationship Id="rId2" Type="http://schemas.openxmlformats.org/officeDocument/2006/relationships/audio" Target="../media/audio4.wav"/><Relationship Id="rId1" Type="http://schemas.openxmlformats.org/officeDocument/2006/relationships/tags" Target="../tags/tag4.xml"/><Relationship Id="rId6" Type="http://schemas.openxmlformats.org/officeDocument/2006/relationships/image" Target="../media/image13.jpeg"/><Relationship Id="rId5" Type="http://schemas.openxmlformats.org/officeDocument/2006/relationships/hyperlink" Target="../../../../../../../wiki/Imagen:Chloroplasten.jpg" TargetMode="External"/><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audio" Target="../media/audio5.wav"/><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audio6.wav"/><Relationship Id="rId1" Type="http://schemas.openxmlformats.org/officeDocument/2006/relationships/tags" Target="../tags/tag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audio7.wav"/><Relationship Id="rId1" Type="http://schemas.openxmlformats.org/officeDocument/2006/relationships/tags" Target="../tags/tag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62000" y="3200400"/>
            <a:ext cx="7543800" cy="871542"/>
          </a:xfrm>
        </p:spPr>
        <p:txBody>
          <a:bodyPr/>
          <a:lstStyle/>
          <a:p>
            <a:r>
              <a:rPr lang="es-ES_tradnl" sz="4000" b="1" dirty="0"/>
              <a:t>Unidad 0: </a:t>
            </a:r>
            <a:br>
              <a:rPr lang="es-ES_tradnl" sz="4000" b="1" dirty="0"/>
            </a:br>
            <a:r>
              <a:rPr lang="es-ES_tradnl" sz="4000" b="1" dirty="0"/>
              <a:t>Materia y Flujo de Energía en los Ecosistemas.</a:t>
            </a:r>
            <a:br>
              <a:rPr lang="es-ES" dirty="0"/>
            </a:br>
            <a:endParaRPr lang="es-ES" dirty="0"/>
          </a:p>
        </p:txBody>
      </p:sp>
      <p:sp>
        <p:nvSpPr>
          <p:cNvPr id="3" name="2 Subtítulo"/>
          <p:cNvSpPr>
            <a:spLocks noGrp="1"/>
          </p:cNvSpPr>
          <p:nvPr>
            <p:ph type="subTitle" idx="1"/>
          </p:nvPr>
        </p:nvSpPr>
        <p:spPr>
          <a:xfrm>
            <a:off x="857224" y="3214686"/>
            <a:ext cx="6858000" cy="990600"/>
          </a:xfrm>
        </p:spPr>
        <p:txBody>
          <a:bodyPr>
            <a:normAutofit fontScale="70000" lnSpcReduction="20000"/>
          </a:bodyPr>
          <a:lstStyle/>
          <a:p>
            <a:r>
              <a:rPr lang="es-ES_tradnl" b="1" dirty="0"/>
              <a:t>Tema 4.</a:t>
            </a:r>
            <a:endParaRPr lang="es-ES" dirty="0"/>
          </a:p>
          <a:p>
            <a:pPr lvl="0"/>
            <a:r>
              <a:rPr lang="es-ES_tradnl" dirty="0"/>
              <a:t>- Fotosíntesis y Respiración celular </a:t>
            </a:r>
            <a:endParaRPr lang="es-ES" dirty="0"/>
          </a:p>
          <a:p>
            <a:r>
              <a:rPr lang="es-ES_tradnl" dirty="0"/>
              <a:t>- Producción primaria</a:t>
            </a:r>
            <a:endParaRPr lang="es-ES" dirty="0"/>
          </a:p>
        </p:txBody>
      </p:sp>
      <p:pic>
        <p:nvPicPr>
          <p:cNvPr id="4" name="Picture 2" descr="C:\Users\Usuario1\Desktop\chiruguacien.jpg"/>
          <p:cNvPicPr>
            <a:picLocks noChangeAspect="1" noChangeArrowheads="1"/>
          </p:cNvPicPr>
          <p:nvPr/>
        </p:nvPicPr>
        <p:blipFill>
          <a:blip r:embed="rId4" cstate="print"/>
          <a:srcRect l="15748" r="28796"/>
          <a:stretch>
            <a:fillRect/>
          </a:stretch>
        </p:blipFill>
        <p:spPr bwMode="auto">
          <a:xfrm>
            <a:off x="4932040" y="3140968"/>
            <a:ext cx="1008112" cy="2873119"/>
          </a:xfrm>
          <a:prstGeom prst="rect">
            <a:avLst/>
          </a:prstGeom>
        </p:spPr>
        <p:style>
          <a:lnRef idx="1">
            <a:schemeClr val="dk1"/>
          </a:lnRef>
          <a:fillRef idx="2">
            <a:schemeClr val="dk1"/>
          </a:fillRef>
          <a:effectRef idx="1">
            <a:schemeClr val="dk1"/>
          </a:effectRef>
          <a:fontRef idx="minor">
            <a:schemeClr val="dk1"/>
          </a:fontRef>
        </p:style>
      </p:pic>
      <p:pic>
        <p:nvPicPr>
          <p:cNvPr id="6" name="5 Imagen"/>
          <p:cNvPicPr/>
          <p:nvPr/>
        </p:nvPicPr>
        <p:blipFill>
          <a:blip r:embed="rId5" cstate="print"/>
          <a:srcRect/>
          <a:stretch>
            <a:fillRect/>
          </a:stretch>
        </p:blipFill>
        <p:spPr bwMode="auto">
          <a:xfrm>
            <a:off x="1115616" y="5013176"/>
            <a:ext cx="2304256" cy="936104"/>
          </a:xfrm>
          <a:prstGeom prst="rect">
            <a:avLst/>
          </a:prstGeom>
          <a:noFill/>
          <a:ln w="9525">
            <a:noFill/>
            <a:miter lim="800000"/>
            <a:headEnd/>
            <a:tailEnd/>
          </a:ln>
        </p:spPr>
      </p:pic>
      <p:pic>
        <p:nvPicPr>
          <p:cNvPr id="7" name="~PP927.WAV">
            <a:hlinkClick r:id="" action="ppaction://media"/>
          </p:cNvPr>
          <p:cNvPicPr>
            <a:picLocks noRot="1" noChangeAspect="1"/>
          </p:cNvPicPr>
          <p:nvPr>
            <a:wavAudioFile r:embed="rId2" name="~PP927.WAV"/>
          </p:nvPr>
        </p:nvPicPr>
        <p:blipFill>
          <a:blip r:embed="rId6"/>
          <a:stretch>
            <a:fillRect/>
          </a:stretch>
        </p:blipFill>
        <p:spPr>
          <a:xfrm>
            <a:off x="8632825" y="6346825"/>
            <a:ext cx="304800" cy="304800"/>
          </a:xfrm>
          <a:prstGeom prst="rect">
            <a:avLst/>
          </a:prstGeom>
        </p:spPr>
      </p:pic>
    </p:spTree>
    <p:custDataLst>
      <p:tags r:id="rId1"/>
    </p:custDataLst>
  </p:cSld>
  <p:clrMapOvr>
    <a:masterClrMapping/>
  </p:clrMapOvr>
  <p:transition advTm="2540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http://curtisbiologia.com/files/images/06-03.jpg"/>
          <p:cNvPicPr/>
          <p:nvPr/>
        </p:nvPicPr>
        <p:blipFill>
          <a:blip r:embed="rId3" cstate="print"/>
          <a:srcRect/>
          <a:stretch>
            <a:fillRect/>
          </a:stretch>
        </p:blipFill>
        <p:spPr bwMode="auto">
          <a:xfrm>
            <a:off x="755576" y="1124744"/>
            <a:ext cx="7488832" cy="4896544"/>
          </a:xfrm>
          <a:prstGeom prst="rect">
            <a:avLst/>
          </a:prstGeom>
          <a:noFill/>
          <a:ln w="9525">
            <a:noFill/>
            <a:miter lim="800000"/>
            <a:headEnd/>
            <a:tailEnd/>
          </a:ln>
        </p:spPr>
      </p:pic>
      <p:sp>
        <p:nvSpPr>
          <p:cNvPr id="2" name="1 Título"/>
          <p:cNvSpPr>
            <a:spLocks noGrp="1"/>
          </p:cNvSpPr>
          <p:nvPr>
            <p:ph type="title"/>
          </p:nvPr>
        </p:nvSpPr>
        <p:spPr>
          <a:xfrm>
            <a:off x="827584" y="404664"/>
            <a:ext cx="7056784" cy="692696"/>
          </a:xfrm>
        </p:spPr>
        <p:txBody>
          <a:bodyPr>
            <a:normAutofit fontScale="90000"/>
          </a:bodyPr>
          <a:lstStyle/>
          <a:p>
            <a:r>
              <a:rPr lang="es-CL" dirty="0"/>
              <a:t>ETAPAS DE LA FOTOSÍNTESIS</a:t>
            </a:r>
          </a:p>
        </p:txBody>
      </p:sp>
      <p:pic>
        <p:nvPicPr>
          <p:cNvPr id="8" name="~PP618.WAV">
            <a:hlinkClick r:id="" action="ppaction://media"/>
          </p:cNvPr>
          <p:cNvPicPr>
            <a:picLocks noRot="1" noChangeAspect="1"/>
          </p:cNvPicPr>
          <p:nvPr>
            <a:wavAudioFile r:embed="rId1" name="~PP618.WAV"/>
          </p:nvPr>
        </p:nvPicPr>
        <p:blipFill>
          <a:blip r:embed="rId4"/>
          <a:stretch>
            <a:fillRect/>
          </a:stretch>
        </p:blipFill>
        <p:spPr>
          <a:xfrm>
            <a:off x="8632825" y="6346825"/>
            <a:ext cx="304800" cy="304800"/>
          </a:xfrm>
          <a:prstGeom prst="rect">
            <a:avLst/>
          </a:prstGeom>
        </p:spPr>
      </p:pic>
    </p:spTree>
    <p:extLst>
      <p:ext uri="{BB962C8B-B14F-4D97-AF65-F5344CB8AC3E}">
        <p14:creationId xmlns:p14="http://schemas.microsoft.com/office/powerpoint/2010/main" val="3919624334"/>
      </p:ext>
    </p:extLst>
  </p:cSld>
  <p:clrMapOvr>
    <a:masterClrMapping/>
  </p:clrMapOvr>
  <p:transition advTm="302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539552" y="1124744"/>
            <a:ext cx="8058472" cy="4183360"/>
          </a:xfrm>
        </p:spPr>
        <p:txBody>
          <a:bodyPr>
            <a:noAutofit/>
          </a:bodyPr>
          <a:lstStyle/>
          <a:p>
            <a:pPr>
              <a:buClr>
                <a:schemeClr val="accent1"/>
              </a:buClr>
              <a:buSzPct val="50000"/>
            </a:pPr>
            <a:r>
              <a:rPr lang="es-ES_tradnl" sz="2600" dirty="0">
                <a:latin typeface="Times New Roman" pitchFamily="18" charset="0"/>
              </a:rPr>
              <a:t>La fotosíntesis tiene </a:t>
            </a:r>
            <a:r>
              <a:rPr lang="es-ES_tradnl" sz="2600" dirty="0">
                <a:solidFill>
                  <a:schemeClr val="tx2"/>
                </a:solidFill>
                <a:latin typeface="Times New Roman" pitchFamily="18" charset="0"/>
              </a:rPr>
              <a:t>dos tipos de reacciones</a:t>
            </a:r>
          </a:p>
          <a:p>
            <a:pPr>
              <a:buClr>
                <a:schemeClr val="accent1"/>
              </a:buClr>
              <a:buSzPct val="50000"/>
              <a:buNone/>
            </a:pPr>
            <a:r>
              <a:rPr lang="es-ES_tradnl" sz="2600" b="1" dirty="0">
                <a:solidFill>
                  <a:schemeClr val="tx2"/>
                </a:solidFill>
                <a:latin typeface="Times New Roman" pitchFamily="18" charset="0"/>
              </a:rPr>
              <a:t>   dependientes de la luz y la independiente de luz.</a:t>
            </a:r>
          </a:p>
          <a:p>
            <a:pPr>
              <a:buClr>
                <a:schemeClr val="accent1"/>
              </a:buClr>
              <a:buSzPct val="50000"/>
            </a:pPr>
            <a:r>
              <a:rPr lang="es-ES_tradnl" sz="2600" dirty="0">
                <a:solidFill>
                  <a:schemeClr val="tx2"/>
                </a:solidFill>
                <a:latin typeface="Times New Roman" pitchFamily="18" charset="0"/>
              </a:rPr>
              <a:t>Cada reacción ocurre en un lugar diferente en el cloroplasto, pero ambas se conectan mediante moléculas portadoras de energía</a:t>
            </a:r>
            <a:r>
              <a:rPr lang="es-ES_tradnl" sz="2600" dirty="0">
                <a:latin typeface="Times New Roman" pitchFamily="18" charset="0"/>
              </a:rPr>
              <a:t> : </a:t>
            </a:r>
            <a:r>
              <a:rPr lang="es-ES_tradnl" sz="2600" b="1" dirty="0">
                <a:latin typeface="Times New Roman" pitchFamily="18" charset="0"/>
              </a:rPr>
              <a:t>NADPH</a:t>
            </a:r>
            <a:r>
              <a:rPr lang="es-ES_tradnl" sz="2600" dirty="0">
                <a:latin typeface="Times New Roman" pitchFamily="18" charset="0"/>
              </a:rPr>
              <a:t> y </a:t>
            </a:r>
            <a:r>
              <a:rPr lang="es-ES_tradnl" sz="2600" b="1" dirty="0">
                <a:latin typeface="Times New Roman" pitchFamily="18" charset="0"/>
              </a:rPr>
              <a:t>ATP.</a:t>
            </a:r>
            <a:endParaRPr lang="es-ES_tradnl" sz="2600" b="1" dirty="0">
              <a:solidFill>
                <a:schemeClr val="tx2"/>
              </a:solidFill>
              <a:latin typeface="Times New Roman" pitchFamily="18" charset="0"/>
            </a:endParaRPr>
          </a:p>
          <a:p>
            <a:pPr>
              <a:buClr>
                <a:schemeClr val="accent1"/>
              </a:buClr>
              <a:buSzPct val="50000"/>
            </a:pPr>
            <a:r>
              <a:rPr lang="es-ES_tradnl" sz="2600" dirty="0">
                <a:solidFill>
                  <a:schemeClr val="tx2"/>
                </a:solidFill>
                <a:latin typeface="Times New Roman" pitchFamily="18" charset="0"/>
              </a:rPr>
              <a:t>Las reacciones dependientes de luz se dividen en:</a:t>
            </a:r>
          </a:p>
          <a:p>
            <a:pPr lvl="1">
              <a:buClr>
                <a:schemeClr val="accent1"/>
              </a:buClr>
              <a:buSzPct val="50000"/>
            </a:pPr>
            <a:r>
              <a:rPr lang="es-ES_tradnl" sz="2600" i="1" dirty="0" err="1">
                <a:solidFill>
                  <a:schemeClr val="tx2"/>
                </a:solidFill>
                <a:latin typeface="Times New Roman" pitchFamily="18" charset="0"/>
              </a:rPr>
              <a:t>Fotofosforilación</a:t>
            </a:r>
            <a:r>
              <a:rPr lang="es-ES_tradnl" sz="2600" dirty="0">
                <a:latin typeface="Times New Roman" pitchFamily="18" charset="0"/>
              </a:rPr>
              <a:t>: formación de ATP a partir de luz</a:t>
            </a:r>
            <a:endParaRPr lang="es-ES_tradnl" sz="2600" dirty="0">
              <a:solidFill>
                <a:schemeClr val="tx2"/>
              </a:solidFill>
              <a:latin typeface="Times New Roman" pitchFamily="18" charset="0"/>
            </a:endParaRPr>
          </a:p>
          <a:p>
            <a:pPr lvl="1">
              <a:buClr>
                <a:schemeClr val="accent1"/>
              </a:buClr>
              <a:buSzPct val="50000"/>
            </a:pPr>
            <a:r>
              <a:rPr lang="es-ES_tradnl" sz="2600" i="1" dirty="0">
                <a:latin typeface="Times New Roman" pitchFamily="18" charset="0"/>
              </a:rPr>
              <a:t>Fotólisis</a:t>
            </a:r>
            <a:r>
              <a:rPr lang="es-ES_tradnl" sz="2600" dirty="0">
                <a:latin typeface="Times New Roman" pitchFamily="18" charset="0"/>
              </a:rPr>
              <a:t>: Descomposición </a:t>
            </a:r>
            <a:r>
              <a:rPr lang="es-ES_tradnl" sz="2600" dirty="0">
                <a:solidFill>
                  <a:schemeClr val="tx2"/>
                </a:solidFill>
                <a:latin typeface="Times New Roman" pitchFamily="18" charset="0"/>
              </a:rPr>
              <a:t>de agua </a:t>
            </a:r>
            <a:endParaRPr lang="es-ES" sz="2600" dirty="0">
              <a:solidFill>
                <a:schemeClr val="tx2"/>
              </a:solidFill>
              <a:latin typeface="Times New Roman" pitchFamily="18" charset="0"/>
            </a:endParaRPr>
          </a:p>
          <a:p>
            <a:pPr>
              <a:buClr>
                <a:schemeClr val="accent1"/>
              </a:buClr>
              <a:buSzPct val="50000"/>
            </a:pPr>
            <a:r>
              <a:rPr lang="es-ES_tradnl" sz="2600" dirty="0">
                <a:solidFill>
                  <a:schemeClr val="tx2"/>
                </a:solidFill>
                <a:latin typeface="Times New Roman" pitchFamily="18" charset="0"/>
              </a:rPr>
              <a:t>Las reacciones independientes de luz se realizan a través del </a:t>
            </a:r>
            <a:r>
              <a:rPr lang="es-ES_tradnl" sz="2600" b="1" dirty="0">
                <a:solidFill>
                  <a:schemeClr val="tx2"/>
                </a:solidFill>
                <a:latin typeface="Times New Roman" pitchFamily="18" charset="0"/>
              </a:rPr>
              <a:t>ciclo de Calvin o ciclo C3</a:t>
            </a:r>
            <a:r>
              <a:rPr lang="es-ES_tradnl" sz="2600" dirty="0">
                <a:solidFill>
                  <a:schemeClr val="tx2"/>
                </a:solidFill>
                <a:latin typeface="Times New Roman" pitchFamily="18" charset="0"/>
              </a:rPr>
              <a:t>.</a:t>
            </a:r>
          </a:p>
        </p:txBody>
      </p:sp>
    </p:spTree>
  </p:cSld>
  <p:clrMapOvr>
    <a:masterClrMapping/>
  </p:clrMapOvr>
  <p:transition advTm="4228"/>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476672"/>
            <a:ext cx="8167718" cy="653828"/>
          </a:xfrm>
          <a:prstGeom prst="rect">
            <a:avLst/>
          </a:prstGeom>
        </p:spPr>
        <p:txBody>
          <a:bodyP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4000" b="1" i="0" u="sng" strike="noStrike" kern="1200" cap="none" spc="0" normalizeH="0" baseline="0" noProof="0" dirty="0">
                <a:ln>
                  <a:noFill/>
                </a:ln>
                <a:solidFill>
                  <a:schemeClr val="tx1">
                    <a:lumMod val="85000"/>
                    <a:lumOff val="15000"/>
                  </a:schemeClr>
                </a:solidFill>
                <a:effectLst/>
                <a:uLnTx/>
                <a:uFillTx/>
                <a:latin typeface="Times New Roman" pitchFamily="18" charset="0"/>
                <a:ea typeface="+mj-ea"/>
                <a:cs typeface="+mj-cs"/>
              </a:rPr>
              <a:t>Reacciones dependientes de luz</a:t>
            </a:r>
            <a:endParaRPr kumimoji="0" lang="es-ES" sz="4000" b="1" i="0" u="sng" strike="noStrike" kern="1200" cap="none" spc="0" normalizeH="0" baseline="0" noProof="0" dirty="0">
              <a:ln>
                <a:noFill/>
              </a:ln>
              <a:solidFill>
                <a:schemeClr val="tx1">
                  <a:lumMod val="85000"/>
                  <a:lumOff val="15000"/>
                </a:schemeClr>
              </a:solidFill>
              <a:effectLst/>
              <a:uLnTx/>
              <a:uFillTx/>
              <a:latin typeface="Times New Roman" pitchFamily="18" charset="0"/>
              <a:ea typeface="+mj-ea"/>
              <a:cs typeface="+mj-cs"/>
            </a:endParaRPr>
          </a:p>
        </p:txBody>
      </p:sp>
      <p:sp>
        <p:nvSpPr>
          <p:cNvPr id="3" name="4 Marcador de texto"/>
          <p:cNvSpPr txBox="1">
            <a:spLocks/>
          </p:cNvSpPr>
          <p:nvPr/>
        </p:nvSpPr>
        <p:spPr>
          <a:xfrm>
            <a:off x="467544" y="1196752"/>
            <a:ext cx="7848872" cy="1440160"/>
          </a:xfrm>
          <a:prstGeom prst="rect">
            <a:avLst/>
          </a:prstGeom>
        </p:spPr>
        <p:txBody>
          <a:bodyPr>
            <a:noAutofit/>
          </a:bodyPr>
          <a:lstStyle/>
          <a:p>
            <a:pPr marL="274320" marR="0" lvl="0" indent="-274320" algn="just" defTabSz="914400" rtl="0" eaLnBrk="1" fontAlgn="auto" latinLnBrk="0" hangingPunct="1">
              <a:lnSpc>
                <a:spcPct val="100000"/>
              </a:lnSpc>
              <a:spcBef>
                <a:spcPct val="20000"/>
              </a:spcBef>
              <a:spcAft>
                <a:spcPts val="0"/>
              </a:spcAft>
              <a:buClr>
                <a:schemeClr val="accent1"/>
              </a:buClr>
              <a:buSzPct val="50000"/>
              <a:tabLst/>
              <a:defRPr/>
            </a:pPr>
            <a:r>
              <a:rPr lang="es-ES_tradnl" sz="1600" dirty="0">
                <a:solidFill>
                  <a:schemeClr val="tx2"/>
                </a:solidFill>
                <a:ea typeface="+mn-ea"/>
                <a:cs typeface="Arial" pitchFamily="34" charset="0"/>
              </a:rPr>
              <a:t>L</a:t>
            </a:r>
            <a:r>
              <a:rPr kumimoji="0" lang="es-ES_tradnl" sz="1600" b="0" i="0" u="none" strike="noStrike" kern="1200" cap="none" spc="0" normalizeH="0" baseline="0" noProof="0" dirty="0">
                <a:ln>
                  <a:noFill/>
                </a:ln>
                <a:solidFill>
                  <a:schemeClr val="tx2"/>
                </a:solidFill>
                <a:effectLst/>
                <a:uLnTx/>
                <a:uFillTx/>
                <a:ea typeface="+mn-ea"/>
                <a:cs typeface="Arial" pitchFamily="34" charset="0"/>
              </a:rPr>
              <a:t>a energía solar se convierte en energía química que se almacena en dos moléculas </a:t>
            </a:r>
            <a:r>
              <a:rPr kumimoji="0" lang="es-ES_tradnl" sz="1600" b="1" i="0" u="none" strike="noStrike" kern="1200" cap="none" spc="0" normalizeH="0" baseline="0" noProof="0" dirty="0">
                <a:ln>
                  <a:noFill/>
                </a:ln>
                <a:solidFill>
                  <a:schemeClr val="tx2"/>
                </a:solidFill>
                <a:effectLst/>
                <a:uLnTx/>
                <a:uFillTx/>
                <a:ea typeface="+mn-ea"/>
                <a:cs typeface="Arial" pitchFamily="34" charset="0"/>
              </a:rPr>
              <a:t>ATP</a:t>
            </a:r>
            <a:r>
              <a:rPr kumimoji="0" lang="es-ES_tradnl" sz="1600" b="0" i="0" u="none" strike="noStrike" kern="1200" cap="none" spc="0" normalizeH="0" baseline="0" noProof="0" dirty="0">
                <a:ln>
                  <a:noFill/>
                </a:ln>
                <a:solidFill>
                  <a:schemeClr val="tx2"/>
                </a:solidFill>
                <a:effectLst/>
                <a:uLnTx/>
                <a:uFillTx/>
                <a:ea typeface="+mn-ea"/>
                <a:cs typeface="Arial" pitchFamily="34" charset="0"/>
              </a:rPr>
              <a:t>, portador de energía, y </a:t>
            </a:r>
            <a:r>
              <a:rPr kumimoji="0" lang="es-ES_tradnl" sz="1600" b="1" i="0" u="none" strike="noStrike" kern="1200" cap="none" spc="0" normalizeH="0" baseline="0" noProof="0" dirty="0">
                <a:ln>
                  <a:noFill/>
                </a:ln>
                <a:solidFill>
                  <a:schemeClr val="tx2"/>
                </a:solidFill>
                <a:effectLst/>
                <a:uLnTx/>
                <a:uFillTx/>
                <a:ea typeface="+mn-ea"/>
                <a:cs typeface="Arial" pitchFamily="34" charset="0"/>
              </a:rPr>
              <a:t>NADPH</a:t>
            </a:r>
            <a:r>
              <a:rPr kumimoji="0" lang="es-ES_tradnl" sz="1600" b="0" i="0" u="none" strike="noStrike" kern="1200" cap="none" spc="0" normalizeH="0" baseline="0" noProof="0" dirty="0">
                <a:ln>
                  <a:noFill/>
                </a:ln>
                <a:solidFill>
                  <a:schemeClr val="tx2"/>
                </a:solidFill>
                <a:effectLst/>
                <a:uLnTx/>
                <a:uFillTx/>
                <a:ea typeface="+mn-ea"/>
                <a:cs typeface="Arial" pitchFamily="34" charset="0"/>
              </a:rPr>
              <a:t>, portador de electrones.</a:t>
            </a:r>
          </a:p>
          <a:p>
            <a:pPr marL="274320" marR="0" lvl="0" indent="-274320" algn="just" defTabSz="914400" rtl="0" eaLnBrk="1" fontAlgn="auto" latinLnBrk="0" hangingPunct="1">
              <a:lnSpc>
                <a:spcPct val="100000"/>
              </a:lnSpc>
              <a:spcBef>
                <a:spcPct val="20000"/>
              </a:spcBef>
              <a:spcAft>
                <a:spcPts val="0"/>
              </a:spcAft>
              <a:buClr>
                <a:schemeClr val="accent1"/>
              </a:buClr>
              <a:buSzPct val="50000"/>
              <a:tabLst/>
              <a:defRPr/>
            </a:pPr>
            <a:r>
              <a:rPr kumimoji="0" lang="es-ES_tradnl" sz="1600" b="0" i="0" u="none" strike="noStrike" kern="1200" cap="none" spc="0" normalizeH="0" baseline="0" noProof="0" dirty="0">
                <a:ln>
                  <a:noFill/>
                </a:ln>
                <a:solidFill>
                  <a:schemeClr val="tx2"/>
                </a:solidFill>
                <a:effectLst/>
                <a:uLnTx/>
                <a:uFillTx/>
                <a:ea typeface="+mn-ea"/>
                <a:cs typeface="Arial" pitchFamily="34" charset="0"/>
              </a:rPr>
              <a:t>Durante esta etapa se utiliza H</a:t>
            </a:r>
            <a:r>
              <a:rPr kumimoji="0" lang="es-ES_tradnl" sz="1600" b="0" i="0" u="none" strike="noStrike" kern="1200" cap="none" spc="0" normalizeH="0" baseline="-25000" noProof="0" dirty="0">
                <a:ln>
                  <a:noFill/>
                </a:ln>
                <a:solidFill>
                  <a:schemeClr val="tx2"/>
                </a:solidFill>
                <a:effectLst/>
                <a:uLnTx/>
                <a:uFillTx/>
                <a:ea typeface="+mn-ea"/>
                <a:cs typeface="Arial" pitchFamily="34" charset="0"/>
              </a:rPr>
              <a:t>2</a:t>
            </a:r>
            <a:r>
              <a:rPr kumimoji="0" lang="es-ES_tradnl" sz="1600" b="0" i="0" u="none" strike="noStrike" kern="1200" cap="none" spc="0" normalizeH="0" baseline="0" noProof="0" dirty="0">
                <a:ln>
                  <a:noFill/>
                </a:ln>
                <a:solidFill>
                  <a:schemeClr val="tx2"/>
                </a:solidFill>
                <a:effectLst/>
                <a:uLnTx/>
                <a:uFillTx/>
                <a:ea typeface="+mn-ea"/>
                <a:cs typeface="Arial" pitchFamily="34" charset="0"/>
              </a:rPr>
              <a:t>O y se libera O</a:t>
            </a:r>
            <a:r>
              <a:rPr kumimoji="0" lang="es-ES_tradnl" sz="1600" b="0" i="0" u="none" strike="noStrike" kern="1200" cap="none" spc="0" normalizeH="0" baseline="-25000" noProof="0" dirty="0">
                <a:ln>
                  <a:noFill/>
                </a:ln>
                <a:solidFill>
                  <a:schemeClr val="tx2"/>
                </a:solidFill>
                <a:effectLst/>
                <a:uLnTx/>
                <a:uFillTx/>
                <a:ea typeface="+mn-ea"/>
                <a:cs typeface="Arial" pitchFamily="34" charset="0"/>
              </a:rPr>
              <a:t>2</a:t>
            </a:r>
            <a:r>
              <a:rPr kumimoji="0" lang="es-ES_tradnl" sz="1600" b="0" i="0" u="none" strike="noStrike" kern="1200" cap="none" spc="0" normalizeH="0" baseline="0" noProof="0" dirty="0">
                <a:ln>
                  <a:noFill/>
                </a:ln>
                <a:solidFill>
                  <a:schemeClr val="tx2"/>
                </a:solidFill>
                <a:effectLst/>
                <a:uLnTx/>
                <a:uFillTx/>
                <a:ea typeface="+mn-ea"/>
                <a:cs typeface="Arial" pitchFamily="34" charset="0"/>
              </a:rPr>
              <a:t> gaseoso (Fotólisis del</a:t>
            </a:r>
            <a:r>
              <a:rPr kumimoji="0" lang="es-ES_tradnl" sz="1600" b="0" i="0" u="none" strike="noStrike" kern="1200" cap="none" spc="0" normalizeH="0" noProof="0" dirty="0">
                <a:ln>
                  <a:noFill/>
                </a:ln>
                <a:solidFill>
                  <a:schemeClr val="tx2"/>
                </a:solidFill>
                <a:effectLst/>
                <a:uLnTx/>
                <a:uFillTx/>
                <a:ea typeface="+mn-ea"/>
                <a:cs typeface="Arial" pitchFamily="34" charset="0"/>
              </a:rPr>
              <a:t> </a:t>
            </a:r>
            <a:r>
              <a:rPr kumimoji="0" lang="es-ES_tradnl" sz="1600" b="0" i="0" u="none" strike="noStrike" kern="1200" cap="none" spc="0" normalizeH="0" baseline="0" noProof="0" dirty="0">
                <a:ln>
                  <a:noFill/>
                </a:ln>
                <a:solidFill>
                  <a:schemeClr val="tx2"/>
                </a:solidFill>
                <a:effectLst/>
                <a:uLnTx/>
                <a:uFillTx/>
                <a:ea typeface="+mn-ea"/>
                <a:cs typeface="Arial" pitchFamily="34" charset="0"/>
              </a:rPr>
              <a:t>agua).</a:t>
            </a:r>
            <a:r>
              <a:rPr kumimoji="0" lang="es-ES_tradnl" sz="1600" b="0" i="0" u="none" strike="noStrike" kern="1200" cap="none" spc="0" normalizeH="0" noProof="0" dirty="0">
                <a:ln>
                  <a:noFill/>
                </a:ln>
                <a:solidFill>
                  <a:schemeClr val="tx2"/>
                </a:solidFill>
                <a:effectLst/>
                <a:uLnTx/>
                <a:uFillTx/>
                <a:ea typeface="+mn-ea"/>
                <a:cs typeface="Arial" pitchFamily="34" charset="0"/>
              </a:rPr>
              <a:t> </a:t>
            </a:r>
            <a:r>
              <a:rPr kumimoji="0" lang="es-ES_tradnl" sz="1600" b="0" i="0" u="none" strike="noStrike" kern="1200" cap="none" spc="0" normalizeH="0" baseline="0" noProof="0" dirty="0">
                <a:ln>
                  <a:noFill/>
                </a:ln>
                <a:solidFill>
                  <a:schemeClr val="tx2"/>
                </a:solidFill>
                <a:effectLst/>
                <a:uLnTx/>
                <a:uFillTx/>
                <a:ea typeface="+mn-ea"/>
                <a:cs typeface="Arial" pitchFamily="34" charset="0"/>
              </a:rPr>
              <a:t>Estas moléculas se usan para impulsar la síntesis de moléculas ricas en energía, como glucosa, durante reacciones independientes de luz (Ciclo de Calvin)</a:t>
            </a:r>
            <a:endParaRPr kumimoji="0" lang="es-ES" sz="1600" b="0" i="0" u="none" strike="noStrike" kern="1200" cap="none" spc="0" normalizeH="0" baseline="0" noProof="0" dirty="0">
              <a:ln>
                <a:noFill/>
              </a:ln>
              <a:solidFill>
                <a:schemeClr val="tx2"/>
              </a:solidFill>
              <a:effectLst/>
              <a:uLnTx/>
              <a:uFillTx/>
              <a:ea typeface="+mn-ea"/>
              <a:cs typeface="Arial" pitchFamily="34" charset="0"/>
            </a:endParaRPr>
          </a:p>
        </p:txBody>
      </p:sp>
      <p:pic>
        <p:nvPicPr>
          <p:cNvPr id="41985" name="Picture 1"/>
          <p:cNvPicPr>
            <a:picLocks noChangeAspect="1" noChangeArrowheads="1"/>
          </p:cNvPicPr>
          <p:nvPr/>
        </p:nvPicPr>
        <p:blipFill>
          <a:blip r:embed="rId3" cstate="print"/>
          <a:srcRect/>
          <a:stretch>
            <a:fillRect/>
          </a:stretch>
        </p:blipFill>
        <p:spPr bwMode="auto">
          <a:xfrm>
            <a:off x="1403648" y="2819672"/>
            <a:ext cx="6408712" cy="3253139"/>
          </a:xfrm>
          <a:prstGeom prst="rect">
            <a:avLst/>
          </a:prstGeom>
          <a:noFill/>
          <a:ln w="9525">
            <a:noFill/>
            <a:miter lim="800000"/>
            <a:headEnd/>
            <a:tailEnd/>
          </a:ln>
        </p:spPr>
      </p:pic>
      <p:pic>
        <p:nvPicPr>
          <p:cNvPr id="7" name="~PP2101.WAV">
            <a:hlinkClick r:id="" action="ppaction://media"/>
          </p:cNvPr>
          <p:cNvPicPr>
            <a:picLocks noRot="1" noChangeAspect="1"/>
          </p:cNvPicPr>
          <p:nvPr>
            <a:wavAudioFile r:embed="rId1" name="~PP2101.WAV"/>
          </p:nvPr>
        </p:nvPicPr>
        <p:blipFill>
          <a:blip r:embed="rId4"/>
          <a:stretch>
            <a:fillRect/>
          </a:stretch>
        </p:blipFill>
        <p:spPr>
          <a:xfrm>
            <a:off x="8632825" y="6346825"/>
            <a:ext cx="304800" cy="304800"/>
          </a:xfrm>
          <a:prstGeom prst="rect">
            <a:avLst/>
          </a:prstGeom>
        </p:spPr>
      </p:pic>
    </p:spTree>
  </p:cSld>
  <p:clrMapOvr>
    <a:masterClrMapping/>
  </p:clrMapOvr>
  <p:transition advTm="703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0" y="0"/>
            <a:ext cx="9144000" cy="936104"/>
          </a:xfrm>
        </p:spPr>
        <p:txBody>
          <a:bodyPr>
            <a:normAutofit/>
          </a:bodyPr>
          <a:lstStyle/>
          <a:p>
            <a:pPr algn="ctr">
              <a:defRPr/>
            </a:pPr>
            <a:r>
              <a:rPr lang="es-ES_tradnl" sz="4000" b="1" u="sng" dirty="0">
                <a:latin typeface="Times New Roman" pitchFamily="18" charset="0"/>
              </a:rPr>
              <a:t>Reacciones independientes de luz</a:t>
            </a:r>
            <a:endParaRPr lang="es-ES" sz="4000" u="sng" dirty="0">
              <a:effectLst>
                <a:outerShdw blurRad="38100" dist="38100" dir="2700000" algn="tl">
                  <a:srgbClr val="C0C0C0"/>
                </a:outerShdw>
              </a:effectLst>
              <a:latin typeface="Times New Roman" pitchFamily="18" charset="0"/>
            </a:endParaRPr>
          </a:p>
        </p:txBody>
      </p:sp>
      <p:sp>
        <p:nvSpPr>
          <p:cNvPr id="31747" name="Rectangle 3"/>
          <p:cNvSpPr>
            <a:spLocks noGrp="1" noChangeArrowheads="1"/>
          </p:cNvSpPr>
          <p:nvPr>
            <p:ph idx="1"/>
          </p:nvPr>
        </p:nvSpPr>
        <p:spPr>
          <a:xfrm>
            <a:off x="395536" y="908720"/>
            <a:ext cx="7776864" cy="2304256"/>
          </a:xfrm>
        </p:spPr>
        <p:txBody>
          <a:bodyPr>
            <a:normAutofit fontScale="70000" lnSpcReduction="20000"/>
          </a:bodyPr>
          <a:lstStyle/>
          <a:p>
            <a:pPr marL="0" indent="0" algn="just">
              <a:lnSpc>
                <a:spcPct val="90000"/>
              </a:lnSpc>
              <a:buClr>
                <a:schemeClr val="accent1"/>
              </a:buClr>
              <a:buSzPct val="50000"/>
              <a:buNone/>
            </a:pPr>
            <a:endParaRPr lang="es-ES_tradnl" sz="1900" dirty="0">
              <a:solidFill>
                <a:schemeClr val="tx2"/>
              </a:solidFill>
              <a:latin typeface="Times New Roman" pitchFamily="18" charset="0"/>
            </a:endParaRPr>
          </a:p>
          <a:p>
            <a:pPr marL="0" indent="0" algn="just">
              <a:lnSpc>
                <a:spcPct val="90000"/>
              </a:lnSpc>
              <a:buClr>
                <a:schemeClr val="accent1"/>
              </a:buClr>
              <a:buSzPct val="50000"/>
              <a:buNone/>
            </a:pPr>
            <a:r>
              <a:rPr lang="es-ES_tradnl" sz="2100" dirty="0">
                <a:solidFill>
                  <a:schemeClr val="tx2"/>
                </a:solidFill>
                <a:latin typeface="Arial" pitchFamily="34" charset="0"/>
                <a:cs typeface="Arial" pitchFamily="34" charset="0"/>
              </a:rPr>
              <a:t>El ATP y el NADPH sintetizados durante las reacciones dependientes de luz se disuelven en el estroma fluido que rodea a los </a:t>
            </a:r>
            <a:r>
              <a:rPr lang="es-ES_tradnl" sz="2100" dirty="0" err="1">
                <a:solidFill>
                  <a:schemeClr val="tx2"/>
                </a:solidFill>
                <a:latin typeface="Arial" pitchFamily="34" charset="0"/>
                <a:cs typeface="Arial" pitchFamily="34" charset="0"/>
              </a:rPr>
              <a:t>tilacoides</a:t>
            </a:r>
            <a:r>
              <a:rPr lang="es-ES_tradnl" sz="2100" dirty="0">
                <a:solidFill>
                  <a:schemeClr val="tx2"/>
                </a:solidFill>
                <a:latin typeface="Arial" pitchFamily="34" charset="0"/>
                <a:cs typeface="Arial" pitchFamily="34" charset="0"/>
              </a:rPr>
              <a:t>.</a:t>
            </a:r>
          </a:p>
          <a:p>
            <a:pPr marL="0" indent="0" algn="just">
              <a:lnSpc>
                <a:spcPct val="90000"/>
              </a:lnSpc>
              <a:buClr>
                <a:schemeClr val="accent1"/>
              </a:buClr>
              <a:buSzPct val="50000"/>
              <a:buNone/>
            </a:pPr>
            <a:endParaRPr lang="es-ES_tradnl" sz="2100" dirty="0">
              <a:solidFill>
                <a:schemeClr val="tx2"/>
              </a:solidFill>
              <a:latin typeface="Arial" pitchFamily="34" charset="0"/>
              <a:cs typeface="Arial" pitchFamily="34" charset="0"/>
            </a:endParaRPr>
          </a:p>
          <a:p>
            <a:pPr marL="0" indent="0" algn="just">
              <a:lnSpc>
                <a:spcPct val="90000"/>
              </a:lnSpc>
              <a:buClr>
                <a:schemeClr val="accent1"/>
              </a:buClr>
              <a:buSzPct val="50000"/>
              <a:buNone/>
            </a:pPr>
            <a:r>
              <a:rPr lang="es-ES_tradnl" sz="2100" dirty="0">
                <a:latin typeface="Arial" pitchFamily="34" charset="0"/>
                <a:cs typeface="Arial" pitchFamily="34" charset="0"/>
              </a:rPr>
              <a:t>Estas moléculas </a:t>
            </a:r>
            <a:r>
              <a:rPr lang="es-ES_tradnl" sz="2100" dirty="0">
                <a:solidFill>
                  <a:schemeClr val="tx2"/>
                </a:solidFill>
                <a:latin typeface="Arial" pitchFamily="34" charset="0"/>
                <a:cs typeface="Arial" pitchFamily="34" charset="0"/>
              </a:rPr>
              <a:t>proporcionan la energía necesaria para sintetizar glucosa a partir de CO</a:t>
            </a:r>
            <a:r>
              <a:rPr lang="es-ES_tradnl" sz="2100" baseline="-25000" dirty="0">
                <a:solidFill>
                  <a:schemeClr val="tx2"/>
                </a:solidFill>
                <a:latin typeface="Arial" pitchFamily="34" charset="0"/>
                <a:cs typeface="Arial" pitchFamily="34" charset="0"/>
              </a:rPr>
              <a:t>2</a:t>
            </a:r>
            <a:r>
              <a:rPr lang="es-ES_tradnl" sz="2100" dirty="0">
                <a:solidFill>
                  <a:schemeClr val="tx2"/>
                </a:solidFill>
                <a:latin typeface="Arial" pitchFamily="34" charset="0"/>
                <a:cs typeface="Arial" pitchFamily="34" charset="0"/>
              </a:rPr>
              <a:t> y agua, proceso en el que intervienen enzimas que también están en el estroma.</a:t>
            </a:r>
          </a:p>
          <a:p>
            <a:pPr marL="0" indent="0" algn="just">
              <a:lnSpc>
                <a:spcPct val="90000"/>
              </a:lnSpc>
              <a:buClr>
                <a:schemeClr val="accent1"/>
              </a:buClr>
              <a:buSzPct val="50000"/>
              <a:buNone/>
            </a:pPr>
            <a:endParaRPr lang="es-ES_tradnl" sz="2100" dirty="0">
              <a:solidFill>
                <a:schemeClr val="tx2"/>
              </a:solidFill>
              <a:latin typeface="Arial" pitchFamily="34" charset="0"/>
              <a:cs typeface="Arial" pitchFamily="34" charset="0"/>
            </a:endParaRPr>
          </a:p>
          <a:p>
            <a:pPr marL="0" indent="0" algn="just">
              <a:lnSpc>
                <a:spcPct val="90000"/>
              </a:lnSpc>
              <a:buClr>
                <a:schemeClr val="accent1"/>
              </a:buClr>
              <a:buSzPct val="50000"/>
              <a:buNone/>
            </a:pPr>
            <a:r>
              <a:rPr lang="es-ES_tradnl" sz="2100" dirty="0">
                <a:solidFill>
                  <a:schemeClr val="tx2"/>
                </a:solidFill>
                <a:latin typeface="Arial" pitchFamily="34" charset="0"/>
                <a:cs typeface="Arial" pitchFamily="34" charset="0"/>
              </a:rPr>
              <a:t>Las reacciones que producen glucosa son las independientes de luz, mientras cuenten con ATP y NADPH.</a:t>
            </a:r>
          </a:p>
          <a:p>
            <a:pPr marL="0" indent="0" algn="just">
              <a:lnSpc>
                <a:spcPct val="90000"/>
              </a:lnSpc>
              <a:buSzPct val="50000"/>
              <a:buNone/>
            </a:pPr>
            <a:r>
              <a:rPr lang="es-ES_tradnl" sz="2100" dirty="0">
                <a:latin typeface="Arial" pitchFamily="34" charset="0"/>
                <a:cs typeface="Arial" pitchFamily="34" charset="0"/>
              </a:rPr>
              <a:t>La captura de CO</a:t>
            </a:r>
            <a:r>
              <a:rPr lang="es-ES_tradnl" sz="2100" baseline="-25000" dirty="0">
                <a:latin typeface="Arial" pitchFamily="34" charset="0"/>
                <a:cs typeface="Arial" pitchFamily="34" charset="0"/>
              </a:rPr>
              <a:t>2</a:t>
            </a:r>
            <a:r>
              <a:rPr lang="es-ES_tradnl" sz="2100" dirty="0">
                <a:latin typeface="Arial" pitchFamily="34" charset="0"/>
                <a:cs typeface="Arial" pitchFamily="34" charset="0"/>
              </a:rPr>
              <a:t> se efectúa en un ciclo llamado </a:t>
            </a:r>
            <a:r>
              <a:rPr lang="es-ES_tradnl" sz="2100" b="1" i="1" dirty="0">
                <a:latin typeface="Arial" pitchFamily="34" charset="0"/>
                <a:cs typeface="Arial" pitchFamily="34" charset="0"/>
              </a:rPr>
              <a:t>ciclo de Calvin-</a:t>
            </a:r>
            <a:r>
              <a:rPr lang="es-ES_tradnl" sz="2100" b="1" i="1" dirty="0" err="1">
                <a:latin typeface="Arial" pitchFamily="34" charset="0"/>
                <a:cs typeface="Arial" pitchFamily="34" charset="0"/>
              </a:rPr>
              <a:t>Benson</a:t>
            </a:r>
            <a:r>
              <a:rPr lang="es-ES_tradnl" sz="2100" b="1" i="1" dirty="0">
                <a:latin typeface="Arial" pitchFamily="34" charset="0"/>
                <a:cs typeface="Arial" pitchFamily="34" charset="0"/>
              </a:rPr>
              <a:t>  </a:t>
            </a:r>
            <a:r>
              <a:rPr lang="es-ES_tradnl" sz="2100" b="1" dirty="0">
                <a:latin typeface="Arial" pitchFamily="34" charset="0"/>
                <a:cs typeface="Arial" pitchFamily="34" charset="0"/>
              </a:rPr>
              <a:t>o </a:t>
            </a:r>
            <a:r>
              <a:rPr lang="es-ES_tradnl" sz="2100" b="1" i="1" dirty="0">
                <a:latin typeface="Arial" pitchFamily="34" charset="0"/>
                <a:cs typeface="Arial" pitchFamily="34" charset="0"/>
              </a:rPr>
              <a:t>ciclo C3</a:t>
            </a:r>
            <a:r>
              <a:rPr lang="es-ES_tradnl" sz="2100" b="1" dirty="0">
                <a:latin typeface="Arial" pitchFamily="34" charset="0"/>
                <a:cs typeface="Arial" pitchFamily="34" charset="0"/>
              </a:rPr>
              <a:t>. </a:t>
            </a:r>
          </a:p>
          <a:p>
            <a:pPr marL="0" indent="0" algn="ctr">
              <a:lnSpc>
                <a:spcPct val="90000"/>
              </a:lnSpc>
              <a:buClr>
                <a:schemeClr val="accent1"/>
              </a:buClr>
              <a:buSzPct val="50000"/>
              <a:buNone/>
            </a:pPr>
            <a:endParaRPr lang="es-ES_tradnl" sz="1900" dirty="0">
              <a:solidFill>
                <a:schemeClr val="tx2"/>
              </a:solidFill>
              <a:latin typeface="Times New Roman" pitchFamily="18" charset="0"/>
            </a:endParaRPr>
          </a:p>
          <a:p>
            <a:pPr lvl="1">
              <a:lnSpc>
                <a:spcPct val="90000"/>
              </a:lnSpc>
              <a:buClr>
                <a:schemeClr val="accent1"/>
              </a:buClr>
              <a:buSzPct val="50000"/>
            </a:pPr>
            <a:endParaRPr lang="es-ES" sz="2000" dirty="0">
              <a:solidFill>
                <a:schemeClr val="tx2"/>
              </a:solidFill>
              <a:latin typeface="Times New Roman" pitchFamily="18" charset="0"/>
            </a:endParaRPr>
          </a:p>
        </p:txBody>
      </p:sp>
      <p:pic>
        <p:nvPicPr>
          <p:cNvPr id="5" name="4 Imagen" descr="Etapas del ciclo de Calvin. | Download Scientific Diagram"/>
          <p:cNvPicPr/>
          <p:nvPr/>
        </p:nvPicPr>
        <p:blipFill>
          <a:blip r:embed="rId4" cstate="print"/>
          <a:srcRect/>
          <a:stretch>
            <a:fillRect/>
          </a:stretch>
        </p:blipFill>
        <p:spPr bwMode="auto">
          <a:xfrm>
            <a:off x="4499992" y="3284984"/>
            <a:ext cx="3744416" cy="2736304"/>
          </a:xfrm>
          <a:prstGeom prst="rect">
            <a:avLst/>
          </a:prstGeom>
          <a:noFill/>
          <a:ln w="9525">
            <a:noFill/>
            <a:miter lim="800000"/>
            <a:headEnd/>
            <a:tailEnd/>
          </a:ln>
        </p:spPr>
      </p:pic>
      <p:pic>
        <p:nvPicPr>
          <p:cNvPr id="6" name="Picture 2" descr="https://mahara.org/artefact/file/download.php?file=163503&amp;view=46481"/>
          <p:cNvPicPr>
            <a:picLocks noChangeAspect="1" noChangeArrowheads="1"/>
          </p:cNvPicPr>
          <p:nvPr/>
        </p:nvPicPr>
        <p:blipFill>
          <a:blip r:embed="rId5" cstate="print"/>
          <a:srcRect/>
          <a:stretch>
            <a:fillRect/>
          </a:stretch>
        </p:blipFill>
        <p:spPr bwMode="auto">
          <a:xfrm>
            <a:off x="539552" y="3284984"/>
            <a:ext cx="3888432" cy="2736304"/>
          </a:xfrm>
          <a:prstGeom prst="rect">
            <a:avLst/>
          </a:prstGeom>
          <a:noFill/>
          <a:ln w="9525">
            <a:noFill/>
            <a:miter lim="800000"/>
            <a:headEnd/>
            <a:tailEnd/>
          </a:ln>
        </p:spPr>
      </p:pic>
      <p:pic>
        <p:nvPicPr>
          <p:cNvPr id="7" name="~PP2504.WAV">
            <a:hlinkClick r:id="" action="ppaction://media"/>
          </p:cNvPr>
          <p:cNvPicPr>
            <a:picLocks noRot="1" noChangeAspect="1"/>
          </p:cNvPicPr>
          <p:nvPr>
            <a:wavAudioFile r:embed="rId1" name="~PP2504.WAV"/>
          </p:nvPr>
        </p:nvPicPr>
        <p:blipFill>
          <a:blip r:embed="rId6"/>
          <a:stretch>
            <a:fillRect/>
          </a:stretch>
        </p:blipFill>
        <p:spPr>
          <a:xfrm>
            <a:off x="8632825" y="6346825"/>
            <a:ext cx="304800" cy="304800"/>
          </a:xfrm>
          <a:prstGeom prst="rect">
            <a:avLst/>
          </a:prstGeom>
        </p:spPr>
      </p:pic>
    </p:spTree>
  </p:cSld>
  <p:clrMapOvr>
    <a:masterClrMapping/>
  </p:clrMapOvr>
  <p:transition advTm="1001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1187624" y="332656"/>
            <a:ext cx="675858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es-ES_tradnl" sz="2800" b="1" i="1" u="sng" strike="noStrike" cap="none" normalizeH="0" baseline="0" dirty="0">
                <a:ln>
                  <a:noFill/>
                </a:ln>
                <a:solidFill>
                  <a:schemeClr val="tx1"/>
                </a:solidFill>
                <a:effectLst/>
                <a:latin typeface="Arial" pitchFamily="34" charset="0"/>
                <a:ea typeface="Calibri" pitchFamily="34" charset="0"/>
                <a:cs typeface="Arial" pitchFamily="34" charset="0"/>
              </a:rPr>
              <a:t>Factores que afectan la fotosíntesis</a:t>
            </a:r>
            <a:endParaRPr kumimoji="0" lang="es-ES_tradnl" sz="2800" b="0" i="0" u="none" strike="noStrike" cap="none" normalizeH="0" baseline="0" dirty="0">
              <a:ln>
                <a:noFill/>
              </a:ln>
              <a:solidFill>
                <a:schemeClr val="tx1"/>
              </a:solidFill>
              <a:effectLst/>
              <a:latin typeface="Arial" pitchFamily="34" charset="0"/>
              <a:cs typeface="Arial" pitchFamily="34" charset="0"/>
            </a:endParaRPr>
          </a:p>
        </p:txBody>
      </p:sp>
      <p:pic>
        <p:nvPicPr>
          <p:cNvPr id="3" name="2 Imagen" descr="http://t3.gstatic.com/images?q=tbn:ANd9GcTl-aY48XJAdBuBj_W9rzvsmDqDvLqiWXRRuuko6My8bAxEZXkP"/>
          <p:cNvPicPr/>
          <p:nvPr/>
        </p:nvPicPr>
        <p:blipFill>
          <a:blip r:embed="rId3" r:link="rId4" cstate="print"/>
          <a:srcRect/>
          <a:stretch>
            <a:fillRect/>
          </a:stretch>
        </p:blipFill>
        <p:spPr bwMode="auto">
          <a:xfrm>
            <a:off x="611560" y="908720"/>
            <a:ext cx="3672408" cy="2376264"/>
          </a:xfrm>
          <a:prstGeom prst="rect">
            <a:avLst/>
          </a:prstGeom>
          <a:noFill/>
          <a:ln w="9525">
            <a:noFill/>
            <a:miter lim="800000"/>
            <a:headEnd/>
            <a:tailEnd/>
          </a:ln>
        </p:spPr>
      </p:pic>
      <p:pic>
        <p:nvPicPr>
          <p:cNvPr id="5" name="4 Imagen" descr="http://t3.gstatic.com/images?q=tbn:ANd9GcSH590xH9a4dd6RRohEC5h7RUk_IxKQQ816_3KfSuQtRy38N3AFQA"/>
          <p:cNvPicPr/>
          <p:nvPr/>
        </p:nvPicPr>
        <p:blipFill>
          <a:blip r:embed="rId5" r:link="rId6" cstate="print"/>
          <a:srcRect t="7273" r="9607"/>
          <a:stretch>
            <a:fillRect/>
          </a:stretch>
        </p:blipFill>
        <p:spPr bwMode="auto">
          <a:xfrm>
            <a:off x="611560" y="3501008"/>
            <a:ext cx="3672408" cy="2520280"/>
          </a:xfrm>
          <a:prstGeom prst="rect">
            <a:avLst/>
          </a:prstGeom>
          <a:noFill/>
          <a:ln w="9525">
            <a:noFill/>
            <a:miter lim="800000"/>
            <a:headEnd/>
            <a:tailEnd/>
          </a:ln>
        </p:spPr>
      </p:pic>
      <p:pic>
        <p:nvPicPr>
          <p:cNvPr id="6" name="Picture 4" descr="http://cmf-mm.meistermedia.net/32051/Enriquezca-el-ambiente.jpg?width=400&amp;height=400"/>
          <p:cNvPicPr>
            <a:picLocks noChangeAspect="1" noChangeArrowheads="1"/>
          </p:cNvPicPr>
          <p:nvPr/>
        </p:nvPicPr>
        <p:blipFill>
          <a:blip r:embed="rId7" cstate="print"/>
          <a:srcRect/>
          <a:stretch>
            <a:fillRect/>
          </a:stretch>
        </p:blipFill>
        <p:spPr bwMode="auto">
          <a:xfrm>
            <a:off x="4572000" y="1556792"/>
            <a:ext cx="3381375" cy="367240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RESPIRACIÓN CELULAR. | Respiracion celular, Metabolismo celular ..."/>
          <p:cNvPicPr/>
          <p:nvPr/>
        </p:nvPicPr>
        <p:blipFill>
          <a:blip r:embed="rId3" cstate="print"/>
          <a:srcRect t="7190" b="10784"/>
          <a:stretch>
            <a:fillRect/>
          </a:stretch>
        </p:blipFill>
        <p:spPr bwMode="auto">
          <a:xfrm>
            <a:off x="611560" y="620688"/>
            <a:ext cx="4680520" cy="3960440"/>
          </a:xfrm>
          <a:prstGeom prst="rect">
            <a:avLst/>
          </a:prstGeom>
          <a:noFill/>
          <a:ln w="9525">
            <a:noFill/>
            <a:miter lim="800000"/>
            <a:headEnd/>
            <a:tailEnd/>
          </a:ln>
        </p:spPr>
      </p:pic>
      <p:pic>
        <p:nvPicPr>
          <p:cNvPr id="4" name="3 Imagen"/>
          <p:cNvPicPr/>
          <p:nvPr/>
        </p:nvPicPr>
        <p:blipFill>
          <a:blip r:embed="rId4" cstate="print"/>
          <a:srcRect/>
          <a:stretch>
            <a:fillRect/>
          </a:stretch>
        </p:blipFill>
        <p:spPr bwMode="auto">
          <a:xfrm>
            <a:off x="5436096" y="620688"/>
            <a:ext cx="3126989" cy="3960440"/>
          </a:xfrm>
          <a:prstGeom prst="rect">
            <a:avLst/>
          </a:prstGeom>
          <a:noFill/>
          <a:ln w="9525">
            <a:noFill/>
            <a:miter lim="800000"/>
            <a:headEnd/>
            <a:tailEnd/>
          </a:ln>
        </p:spPr>
      </p:pic>
      <p:sp>
        <p:nvSpPr>
          <p:cNvPr id="5" name="4 CuadroTexto"/>
          <p:cNvSpPr txBox="1"/>
          <p:nvPr/>
        </p:nvSpPr>
        <p:spPr>
          <a:xfrm>
            <a:off x="683568" y="4941168"/>
            <a:ext cx="7632848" cy="923330"/>
          </a:xfrm>
          <a:prstGeom prst="rect">
            <a:avLst/>
          </a:prstGeom>
          <a:noFill/>
        </p:spPr>
        <p:txBody>
          <a:bodyPr wrap="square" rtlCol="0">
            <a:spAutoFit/>
          </a:bodyPr>
          <a:lstStyle/>
          <a:p>
            <a:r>
              <a:rPr lang="es-CL" sz="1800" dirty="0"/>
              <a:t>La fotosíntesis se relaciona directamente con la respiración celular  por que los productos de la fotosíntesis son los reactantes de la respiración celular.</a:t>
            </a:r>
          </a:p>
        </p:txBody>
      </p:sp>
      <p:pic>
        <p:nvPicPr>
          <p:cNvPr id="8" name="~PP510.WAV">
            <a:hlinkClick r:id="" action="ppaction://media"/>
          </p:cNvPr>
          <p:cNvPicPr>
            <a:picLocks noRot="1" noChangeAspect="1"/>
          </p:cNvPicPr>
          <p:nvPr>
            <a:wavAudioFile r:embed="rId1" name="~PP510.WAV"/>
          </p:nvPr>
        </p:nvPicPr>
        <p:blipFill>
          <a:blip r:embed="rId5"/>
          <a:stretch>
            <a:fillRect/>
          </a:stretch>
        </p:blipFill>
        <p:spPr>
          <a:xfrm>
            <a:off x="8632825" y="6346825"/>
            <a:ext cx="304800" cy="304800"/>
          </a:xfrm>
          <a:prstGeom prst="rect">
            <a:avLst/>
          </a:prstGeom>
        </p:spPr>
      </p:pic>
    </p:spTree>
  </p:cSld>
  <p:clrMapOvr>
    <a:masterClrMapping/>
  </p:clrMapOvr>
  <p:transition advTm="858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15616" y="260648"/>
            <a:ext cx="6246440" cy="461665"/>
          </a:xfrm>
          <a:prstGeom prst="rect">
            <a:avLst/>
          </a:prstGeom>
        </p:spPr>
        <p:txBody>
          <a:bodyPr wrap="square">
            <a:spAutoFit/>
          </a:bodyPr>
          <a:lstStyle/>
          <a:p>
            <a:r>
              <a:rPr lang="es-ES_tradnl" b="1" i="1" u="sng" dirty="0"/>
              <a:t>Productividad primaria en el ecosistema </a:t>
            </a:r>
            <a:endParaRPr lang="es-CL" dirty="0"/>
          </a:p>
        </p:txBody>
      </p:sp>
      <p:sp>
        <p:nvSpPr>
          <p:cNvPr id="3" name="2 Rectángulo"/>
          <p:cNvSpPr/>
          <p:nvPr/>
        </p:nvSpPr>
        <p:spPr>
          <a:xfrm>
            <a:off x="611560" y="764704"/>
            <a:ext cx="7776864" cy="1200329"/>
          </a:xfrm>
          <a:prstGeom prst="rect">
            <a:avLst/>
          </a:prstGeom>
        </p:spPr>
        <p:txBody>
          <a:bodyPr wrap="square">
            <a:spAutoFit/>
          </a:bodyPr>
          <a:lstStyle/>
          <a:p>
            <a:pPr algn="just"/>
            <a:r>
              <a:rPr lang="es-ES_tradnl" sz="1800" dirty="0"/>
              <a:t>La productividad primaria es una medida que hace referencia a la cantidad de energía lumínica transformada en moléculas orgánicas por un ecosistema, y que es almacenada en forma de </a:t>
            </a:r>
            <a:r>
              <a:rPr lang="es-ES_tradnl" sz="1800" b="1" dirty="0"/>
              <a:t>biomasa</a:t>
            </a:r>
            <a:r>
              <a:rPr lang="es-ES_tradnl" sz="1800" dirty="0"/>
              <a:t> en una unidad de superficie y en un tiempo determinado. </a:t>
            </a:r>
            <a:endParaRPr lang="es-CL" sz="1800" dirty="0"/>
          </a:p>
        </p:txBody>
      </p:sp>
      <p:pic>
        <p:nvPicPr>
          <p:cNvPr id="43010" name="Picture 2"/>
          <p:cNvPicPr>
            <a:picLocks noChangeAspect="1" noChangeArrowheads="1"/>
          </p:cNvPicPr>
          <p:nvPr/>
        </p:nvPicPr>
        <p:blipFill>
          <a:blip r:embed="rId3" cstate="print"/>
          <a:srcRect/>
          <a:stretch>
            <a:fillRect/>
          </a:stretch>
        </p:blipFill>
        <p:spPr bwMode="auto">
          <a:xfrm>
            <a:off x="755575" y="2060848"/>
            <a:ext cx="3528393" cy="1800200"/>
          </a:xfrm>
          <a:prstGeom prst="rect">
            <a:avLst/>
          </a:prstGeom>
          <a:noFill/>
          <a:ln w="9525">
            <a:noFill/>
            <a:miter lim="800000"/>
            <a:headEnd/>
            <a:tailEnd/>
          </a:ln>
        </p:spPr>
      </p:pic>
      <p:sp>
        <p:nvSpPr>
          <p:cNvPr id="8" name="7 Rectángulo"/>
          <p:cNvSpPr/>
          <p:nvPr/>
        </p:nvSpPr>
        <p:spPr>
          <a:xfrm>
            <a:off x="4427984" y="1988840"/>
            <a:ext cx="3888432" cy="3785652"/>
          </a:xfrm>
          <a:prstGeom prst="rect">
            <a:avLst/>
          </a:prstGeom>
        </p:spPr>
        <p:txBody>
          <a:bodyPr wrap="square">
            <a:spAutoFit/>
          </a:bodyPr>
          <a:lstStyle/>
          <a:p>
            <a:pPr algn="just"/>
            <a:r>
              <a:rPr lang="es-CL" sz="1600" dirty="0"/>
              <a:t>• </a:t>
            </a:r>
            <a:r>
              <a:rPr lang="es-CL" sz="1600" b="1" dirty="0"/>
              <a:t>La productividad primaria bruta (PPB) </a:t>
            </a:r>
            <a:r>
              <a:rPr lang="es-CL" sz="1600" dirty="0"/>
              <a:t>cantidad de energía que es captada por los productores, guardada como materia orgánica y almacenada en un área y tiempo determinados. </a:t>
            </a:r>
          </a:p>
          <a:p>
            <a:pPr algn="just"/>
            <a:endParaRPr lang="es-CL" sz="1600" dirty="0"/>
          </a:p>
          <a:p>
            <a:pPr algn="just"/>
            <a:endParaRPr lang="es-CL" sz="1600" dirty="0"/>
          </a:p>
          <a:p>
            <a:pPr algn="just"/>
            <a:r>
              <a:rPr lang="es-CL" sz="1600" dirty="0"/>
              <a:t>• </a:t>
            </a:r>
            <a:r>
              <a:rPr lang="es-CL" sz="1600" b="1" dirty="0"/>
              <a:t>La productividad primaria neta (PPN)</a:t>
            </a:r>
            <a:r>
              <a:rPr lang="es-CL" sz="1600" dirty="0"/>
              <a:t> cantidad total de energía captada por los productores, menos la energía utilizada en la respiración celular, o sea, es la energía que se almacena en biomasa y puede ser aprovechada por otros niveles tróficos en un área y tiempo determinados.</a:t>
            </a:r>
          </a:p>
        </p:txBody>
      </p:sp>
      <p:pic>
        <p:nvPicPr>
          <p:cNvPr id="9" name="8 Imagen" descr="Captura de pantalla 2017-03-21 a las 07.29.42.png"/>
          <p:cNvPicPr/>
          <p:nvPr/>
        </p:nvPicPr>
        <p:blipFill>
          <a:blip r:embed="rId4" cstate="print">
            <a:extLst>
              <a:ext uri="{BEBA8EAE-BF5A-486C-A8C5-ECC9F3942E4B}">
                <a14:imgProps xmlns:a14="http://schemas.microsoft.com/office/drawing/2010/main">
                  <a14:imgLayer>
                    <a14:imgEffect>
                      <a14:sharpenSoften amount="50000"/>
                    </a14:imgEffect>
                  </a14:imgLayer>
                </a14:imgProps>
              </a:ext>
              <a:ext uri="{28A0092B-C50C-407E-A947-70E740481C1C}">
                <a14:useLocalDpi xmlns:a14="http://schemas.microsoft.com/office/drawing/2010/main" val="0"/>
              </a:ext>
            </a:extLst>
          </a:blip>
          <a:stretch>
            <a:fillRect/>
          </a:stretch>
        </p:blipFill>
        <p:spPr>
          <a:xfrm>
            <a:off x="1403648" y="4293096"/>
            <a:ext cx="2016224" cy="936104"/>
          </a:xfrm>
          <a:prstGeom prst="rect">
            <a:avLst/>
          </a:prstGeom>
        </p:spPr>
      </p:pic>
      <p:pic>
        <p:nvPicPr>
          <p:cNvPr id="11" name="~PP882.WAV">
            <a:hlinkClick r:id="" action="ppaction://media"/>
          </p:cNvPr>
          <p:cNvPicPr>
            <a:picLocks noRot="1" noChangeAspect="1"/>
          </p:cNvPicPr>
          <p:nvPr>
            <a:wavAudioFile r:embed="rId1" name="~PP882.WAV"/>
          </p:nvPr>
        </p:nvPicPr>
        <p:blipFill>
          <a:blip r:embed="rId5"/>
          <a:stretch>
            <a:fillRect/>
          </a:stretch>
        </p:blipFill>
        <p:spPr>
          <a:xfrm>
            <a:off x="8632825" y="6346825"/>
            <a:ext cx="304800" cy="304800"/>
          </a:xfrm>
          <a:prstGeom prst="rect">
            <a:avLst/>
          </a:prstGeom>
        </p:spPr>
      </p:pic>
    </p:spTree>
  </p:cSld>
  <p:clrMapOvr>
    <a:masterClrMapping/>
  </p:clrMapOvr>
  <p:transition advTm="5987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S_tradnl" sz="3100" b="1" dirty="0"/>
              <a:t>Puedes complementar el estudio de estos temas, revisando el siguiente link:</a:t>
            </a:r>
            <a:br>
              <a:rPr lang="es-ES" sz="3100" dirty="0"/>
            </a:br>
            <a:r>
              <a:rPr lang="es-ES_tradnl" sz="3100" b="1" u="sng" dirty="0">
                <a:hlinkClick r:id="rId3"/>
              </a:rPr>
              <a:t>https://www.youtube.com/watch?v=wy6qhbyYnWY</a:t>
            </a:r>
            <a:br>
              <a:rPr lang="es-ES" dirty="0"/>
            </a:br>
            <a:endParaRPr lang="es-ES" dirty="0"/>
          </a:p>
        </p:txBody>
      </p:sp>
      <p:pic>
        <p:nvPicPr>
          <p:cNvPr id="5" name="~PP1821.WAV">
            <a:hlinkClick r:id="" action="ppaction://media"/>
          </p:cNvPr>
          <p:cNvPicPr>
            <a:picLocks noRot="1" noChangeAspect="1"/>
          </p:cNvPicPr>
          <p:nvPr>
            <a:wavAudioFile r:embed="rId1" name="~PP1821.WAV"/>
          </p:nvPr>
        </p:nvPicPr>
        <p:blipFill>
          <a:blip r:embed="rId4"/>
          <a:stretch>
            <a:fillRect/>
          </a:stretch>
        </p:blipFill>
        <p:spPr>
          <a:xfrm>
            <a:off x="8632825" y="6346825"/>
            <a:ext cx="304800" cy="304800"/>
          </a:xfrm>
          <a:prstGeom prst="rect">
            <a:avLst/>
          </a:prstGeom>
        </p:spPr>
      </p:pic>
    </p:spTree>
  </p:cSld>
  <p:clrMapOvr>
    <a:masterClrMapping/>
  </p:clrMapOvr>
  <p:transition advTm="128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cstate="print"/>
          <a:srcRect/>
          <a:stretch>
            <a:fillRect/>
          </a:stretch>
        </p:blipFill>
        <p:spPr bwMode="auto">
          <a:xfrm>
            <a:off x="755576" y="5085184"/>
            <a:ext cx="7636367" cy="1260000"/>
          </a:xfrm>
          <a:prstGeom prst="rect">
            <a:avLst/>
          </a:prstGeom>
          <a:noFill/>
          <a:ln w="9525">
            <a:noFill/>
            <a:miter lim="800000"/>
            <a:headEnd/>
            <a:tailEnd/>
          </a:ln>
        </p:spPr>
      </p:pic>
      <p:sp>
        <p:nvSpPr>
          <p:cNvPr id="3" name="2 Rectángulo"/>
          <p:cNvSpPr/>
          <p:nvPr/>
        </p:nvSpPr>
        <p:spPr>
          <a:xfrm>
            <a:off x="4645767" y="764705"/>
            <a:ext cx="4246713" cy="4228850"/>
          </a:xfrm>
          <a:prstGeom prst="rect">
            <a:avLst/>
          </a:prstGeom>
        </p:spPr>
        <p:txBody>
          <a:bodyPr wrap="square">
            <a:spAutoFit/>
          </a:bodyPr>
          <a:lstStyle/>
          <a:p>
            <a:pPr algn="just">
              <a:lnSpc>
                <a:spcPct val="80000"/>
              </a:lnSpc>
              <a:defRPr/>
            </a:pPr>
            <a:r>
              <a:rPr lang="es-ES" sz="2100" dirty="0">
                <a:solidFill>
                  <a:schemeClr val="tx2"/>
                </a:solidFill>
              </a:rPr>
              <a:t>Proceso que mantiene la vida en nuestro planeta.</a:t>
            </a:r>
          </a:p>
          <a:p>
            <a:pPr algn="just">
              <a:lnSpc>
                <a:spcPct val="80000"/>
              </a:lnSpc>
              <a:defRPr/>
            </a:pPr>
            <a:endParaRPr lang="es-ES" sz="2100" dirty="0">
              <a:solidFill>
                <a:schemeClr val="tx2"/>
              </a:solidFill>
            </a:endParaRPr>
          </a:p>
          <a:p>
            <a:pPr algn="just">
              <a:lnSpc>
                <a:spcPct val="80000"/>
              </a:lnSpc>
              <a:defRPr/>
            </a:pPr>
            <a:r>
              <a:rPr lang="es-ES" sz="2100" dirty="0">
                <a:solidFill>
                  <a:schemeClr val="tx2"/>
                </a:solidFill>
              </a:rPr>
              <a:t>Corresponde  a la transformación de materia inorgánica en materia orgánica y, al mismo tiempo, conversión de energía solar en energía química.</a:t>
            </a:r>
          </a:p>
          <a:p>
            <a:pPr algn="just">
              <a:lnSpc>
                <a:spcPct val="80000"/>
              </a:lnSpc>
              <a:defRPr/>
            </a:pPr>
            <a:r>
              <a:rPr lang="es-ES" sz="2100" dirty="0">
                <a:solidFill>
                  <a:schemeClr val="tx2"/>
                </a:solidFill>
              </a:rPr>
              <a:t> Todos los organismos heterótrofos dependen de estas conversiones energéticas y de la materia producida para su subsistencia.</a:t>
            </a:r>
          </a:p>
          <a:p>
            <a:pPr algn="just">
              <a:lnSpc>
                <a:spcPct val="80000"/>
              </a:lnSpc>
              <a:defRPr/>
            </a:pPr>
            <a:r>
              <a:rPr lang="es-ES_tradnl" sz="2100" dirty="0">
                <a:solidFill>
                  <a:schemeClr val="tx2"/>
                </a:solidFill>
              </a:rPr>
              <a:t>La fotosíntesis se efectúa en plantas, algas y algunas bacterias.</a:t>
            </a:r>
            <a:endParaRPr lang="es-ES" sz="2100" dirty="0">
              <a:solidFill>
                <a:schemeClr val="tx2"/>
              </a:solidFill>
            </a:endParaRPr>
          </a:p>
        </p:txBody>
      </p:sp>
      <p:pic>
        <p:nvPicPr>
          <p:cNvPr id="6" name="4 Marcador de contenido" descr="fotosintesis-para-ninos.png"/>
          <p:cNvPicPr>
            <a:picLocks noChangeAspect="1"/>
          </p:cNvPicPr>
          <p:nvPr/>
        </p:nvPicPr>
        <p:blipFill>
          <a:blip r:embed="rId5"/>
          <a:stretch>
            <a:fillRect/>
          </a:stretch>
        </p:blipFill>
        <p:spPr>
          <a:xfrm>
            <a:off x="714348" y="714356"/>
            <a:ext cx="3214710" cy="4151568"/>
          </a:xfrm>
          <a:prstGeom prst="rect">
            <a:avLst/>
          </a:prstGeom>
        </p:spPr>
      </p:pic>
      <p:pic>
        <p:nvPicPr>
          <p:cNvPr id="5" name="~PP3596.WAV">
            <a:hlinkClick r:id="" action="ppaction://media"/>
          </p:cNvPr>
          <p:cNvPicPr>
            <a:picLocks noRot="1" noChangeAspect="1"/>
          </p:cNvPicPr>
          <p:nvPr>
            <a:wavAudioFile r:embed="rId2" name="~PP3596.WAV"/>
          </p:nvPr>
        </p:nvPicPr>
        <p:blipFill>
          <a:blip r:embed="rId6"/>
          <a:stretch>
            <a:fillRect/>
          </a:stretch>
        </p:blipFill>
        <p:spPr>
          <a:xfrm>
            <a:off x="8632825" y="6346825"/>
            <a:ext cx="304800" cy="304800"/>
          </a:xfrm>
          <a:prstGeom prst="rect">
            <a:avLst/>
          </a:prstGeom>
        </p:spPr>
      </p:pic>
    </p:spTree>
    <p:custDataLst>
      <p:tags r:id="rId1"/>
    </p:custDataLst>
    <p:extLst>
      <p:ext uri="{BB962C8B-B14F-4D97-AF65-F5344CB8AC3E}">
        <p14:creationId xmlns:p14="http://schemas.microsoft.com/office/powerpoint/2010/main" val="1055286256"/>
      </p:ext>
    </p:extLst>
  </p:cSld>
  <p:clrMapOvr>
    <a:masterClrMapping/>
  </p:clrMapOvr>
  <p:transition advTm="1118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box(in)">
                                      <p:cBhvr>
                                        <p:cTn id="15" dur="500"/>
                                        <p:tgtEl>
                                          <p:spTgt spid="4098"/>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ox(in)">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1"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1115616" y="188640"/>
            <a:ext cx="7089775" cy="751929"/>
          </a:xfrm>
        </p:spPr>
        <p:txBody>
          <a:bodyPr>
            <a:normAutofit fontScale="90000"/>
          </a:bodyPr>
          <a:lstStyle/>
          <a:p>
            <a:pPr>
              <a:defRPr/>
            </a:pPr>
            <a:r>
              <a:rPr lang="es-ES_tradnl" sz="4000" u="sng" dirty="0">
                <a:effectLst>
                  <a:outerShdw blurRad="38100" dist="38100" dir="2700000" algn="tl">
                    <a:srgbClr val="C0C0C0"/>
                  </a:outerShdw>
                </a:effectLst>
              </a:rPr>
              <a:t>Las Hojas: estructura fotosintética</a:t>
            </a:r>
            <a:endParaRPr lang="es-ES" sz="4000" u="sng" dirty="0">
              <a:effectLst>
                <a:outerShdw blurRad="38100" dist="38100" dir="2700000" algn="tl">
                  <a:srgbClr val="C0C0C0"/>
                </a:outerShdw>
              </a:effectLst>
            </a:endParaRPr>
          </a:p>
        </p:txBody>
      </p:sp>
      <p:sp>
        <p:nvSpPr>
          <p:cNvPr id="11267" name="Rectangle 3"/>
          <p:cNvSpPr>
            <a:spLocks noGrp="1" noChangeArrowheads="1"/>
          </p:cNvSpPr>
          <p:nvPr>
            <p:ph idx="1"/>
          </p:nvPr>
        </p:nvSpPr>
        <p:spPr>
          <a:xfrm>
            <a:off x="395536" y="1052736"/>
            <a:ext cx="7992888" cy="1008112"/>
          </a:xfrm>
        </p:spPr>
        <p:txBody>
          <a:bodyPr>
            <a:normAutofit/>
          </a:bodyPr>
          <a:lstStyle/>
          <a:p>
            <a:pPr marL="0" indent="0" algn="ctr">
              <a:lnSpc>
                <a:spcPct val="90000"/>
              </a:lnSpc>
              <a:buClr>
                <a:schemeClr val="accent1"/>
              </a:buClr>
              <a:buSzPct val="50000"/>
              <a:buNone/>
              <a:defRPr/>
            </a:pPr>
            <a:r>
              <a:rPr lang="es-ES_tradnl" sz="2200" dirty="0">
                <a:solidFill>
                  <a:schemeClr val="tx2"/>
                </a:solidFill>
              </a:rPr>
              <a:t>Su forma aplanada expone una superficie notable al sol y, debido a su delgadez, se garantiza que la luz solar podrá penetrar en ella y llegar a los cloroplastos, los que atraparán la luz.</a:t>
            </a:r>
          </a:p>
        </p:txBody>
      </p:sp>
      <p:pic>
        <p:nvPicPr>
          <p:cNvPr id="4" name="Picture 4" descr="20070417klpcnavid_37"/>
          <p:cNvPicPr>
            <a:picLocks noChangeAspect="1" noChangeArrowheads="1"/>
          </p:cNvPicPr>
          <p:nvPr/>
        </p:nvPicPr>
        <p:blipFill>
          <a:blip r:embed="rId4" cstate="print"/>
          <a:srcRect/>
          <a:stretch>
            <a:fillRect/>
          </a:stretch>
        </p:blipFill>
        <p:spPr bwMode="auto">
          <a:xfrm>
            <a:off x="5940152" y="2132856"/>
            <a:ext cx="2520280" cy="3888432"/>
          </a:xfrm>
          <a:prstGeom prst="rect">
            <a:avLst/>
          </a:prstGeom>
          <a:noFill/>
          <a:ln w="9525">
            <a:noFill/>
            <a:miter lim="800000"/>
            <a:headEnd/>
            <a:tailEnd/>
          </a:ln>
        </p:spPr>
      </p:pic>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911" y="2060848"/>
            <a:ext cx="5225233" cy="4025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P1699.WAV">
            <a:hlinkClick r:id="" action="ppaction://media"/>
          </p:cNvPr>
          <p:cNvPicPr>
            <a:picLocks noRot="1" noChangeAspect="1"/>
          </p:cNvPicPr>
          <p:nvPr>
            <a:wavAudioFile r:embed="rId1" name="~PP1699.WAV"/>
          </p:nvPr>
        </p:nvPicPr>
        <p:blipFill>
          <a:blip r:embed="rId6"/>
          <a:stretch>
            <a:fillRect/>
          </a:stretch>
        </p:blipFill>
        <p:spPr>
          <a:xfrm>
            <a:off x="8632825" y="6346825"/>
            <a:ext cx="304800" cy="304800"/>
          </a:xfrm>
          <a:prstGeom prst="rect">
            <a:avLst/>
          </a:prstGeom>
        </p:spPr>
      </p:pic>
    </p:spTree>
  </p:cSld>
  <p:clrMapOvr>
    <a:masterClrMapping/>
  </p:clrMapOvr>
  <p:transition advTm="5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sz="half" idx="1"/>
          </p:nvPr>
        </p:nvSpPr>
        <p:spPr>
          <a:xfrm>
            <a:off x="683568" y="476672"/>
            <a:ext cx="5256584" cy="2016224"/>
          </a:xfrm>
        </p:spPr>
        <p:txBody>
          <a:bodyPr>
            <a:normAutofit/>
          </a:bodyPr>
          <a:lstStyle/>
          <a:p>
            <a:pPr marL="0" indent="0">
              <a:buClr>
                <a:schemeClr val="accent1"/>
              </a:buClr>
              <a:buSzPct val="50000"/>
              <a:buNone/>
            </a:pPr>
            <a:r>
              <a:rPr lang="es-ES_tradnl" sz="1600" dirty="0">
                <a:solidFill>
                  <a:schemeClr val="tx2"/>
                </a:solidFill>
                <a:latin typeface="Times New Roman" pitchFamily="18" charset="0"/>
              </a:rPr>
              <a:t>En la epidermis (cara </a:t>
            </a:r>
            <a:r>
              <a:rPr lang="es-ES_tradnl" sz="1600" dirty="0">
                <a:latin typeface="Times New Roman" pitchFamily="18" charset="0"/>
              </a:rPr>
              <a:t>inferior)</a:t>
            </a:r>
            <a:r>
              <a:rPr lang="es-ES_tradnl" sz="1600" dirty="0">
                <a:solidFill>
                  <a:schemeClr val="tx2"/>
                </a:solidFill>
                <a:latin typeface="Times New Roman" pitchFamily="18" charset="0"/>
              </a:rPr>
              <a:t> se encuentran los </a:t>
            </a:r>
            <a:r>
              <a:rPr lang="es-ES_tradnl" sz="1600" b="1" i="1" dirty="0">
                <a:solidFill>
                  <a:schemeClr val="tx2"/>
                </a:solidFill>
                <a:latin typeface="Times New Roman" pitchFamily="18" charset="0"/>
              </a:rPr>
              <a:t>Estomas</a:t>
            </a:r>
            <a:r>
              <a:rPr lang="es-ES_tradnl" sz="1600" dirty="0">
                <a:solidFill>
                  <a:schemeClr val="tx2"/>
                </a:solidFill>
                <a:latin typeface="Times New Roman" pitchFamily="18" charset="0"/>
              </a:rPr>
              <a:t>, que controlan el intercambio de gases. </a:t>
            </a:r>
          </a:p>
          <a:p>
            <a:pPr marL="0" indent="0">
              <a:buClr>
                <a:schemeClr val="accent1"/>
              </a:buClr>
              <a:buSzPct val="50000"/>
              <a:buNone/>
            </a:pPr>
            <a:r>
              <a:rPr lang="es-ES_tradnl" sz="1600" dirty="0">
                <a:solidFill>
                  <a:schemeClr val="tx2"/>
                </a:solidFill>
                <a:latin typeface="Times New Roman" pitchFamily="18" charset="0"/>
              </a:rPr>
              <a:t>También existen </a:t>
            </a:r>
            <a:r>
              <a:rPr lang="es-ES_tradnl" sz="1600" b="1" i="1" dirty="0">
                <a:solidFill>
                  <a:schemeClr val="tx2"/>
                </a:solidFill>
                <a:latin typeface="Times New Roman" pitchFamily="18" charset="0"/>
              </a:rPr>
              <a:t>Haces vasculares  </a:t>
            </a:r>
          </a:p>
          <a:p>
            <a:pPr marL="0" indent="0">
              <a:buClr>
                <a:schemeClr val="accent1"/>
              </a:buClr>
              <a:buSzPct val="50000"/>
              <a:buNone/>
            </a:pPr>
            <a:r>
              <a:rPr lang="es-ES_tradnl" sz="1600" i="1" dirty="0">
                <a:solidFill>
                  <a:schemeClr val="tx2"/>
                </a:solidFill>
                <a:latin typeface="Times New Roman" pitchFamily="18" charset="0"/>
              </a:rPr>
              <a:t>( Xilema y Floema)</a:t>
            </a:r>
            <a:r>
              <a:rPr lang="es-ES_tradnl" sz="1600" dirty="0">
                <a:solidFill>
                  <a:schemeClr val="tx2"/>
                </a:solidFill>
                <a:latin typeface="Times New Roman" pitchFamily="18" charset="0"/>
              </a:rPr>
              <a:t>, que suministran agua y minerales a las células del </a:t>
            </a:r>
            <a:r>
              <a:rPr lang="es-ES_tradnl" sz="1600" dirty="0" err="1">
                <a:solidFill>
                  <a:schemeClr val="tx2"/>
                </a:solidFill>
                <a:latin typeface="Times New Roman" pitchFamily="18" charset="0"/>
              </a:rPr>
              <a:t>mesófilo</a:t>
            </a:r>
            <a:r>
              <a:rPr lang="es-ES_tradnl" sz="1600" dirty="0">
                <a:solidFill>
                  <a:schemeClr val="tx2"/>
                </a:solidFill>
                <a:latin typeface="Times New Roman" pitchFamily="18" charset="0"/>
              </a:rPr>
              <a:t>. </a:t>
            </a:r>
            <a:endParaRPr lang="es-ES" sz="1600" dirty="0">
              <a:solidFill>
                <a:schemeClr val="tx2"/>
              </a:solidFill>
              <a:latin typeface="Times New Roman" pitchFamily="18" charset="0"/>
            </a:endParaRPr>
          </a:p>
          <a:p>
            <a:r>
              <a:rPr lang="es-ES" sz="1600" dirty="0">
                <a:latin typeface="Times New Roman" pitchFamily="18" charset="0"/>
                <a:cs typeface="Times New Roman" pitchFamily="18" charset="0"/>
              </a:rPr>
              <a:t>Floema :conduce savia elaborada.</a:t>
            </a:r>
          </a:p>
          <a:p>
            <a:r>
              <a:rPr lang="es-ES" sz="1600" dirty="0">
                <a:latin typeface="Times New Roman" pitchFamily="18" charset="0"/>
                <a:cs typeface="Times New Roman" pitchFamily="18" charset="0"/>
              </a:rPr>
              <a:t>Xilema: conduce savia cruda.</a:t>
            </a:r>
          </a:p>
        </p:txBody>
      </p:sp>
      <p:pic>
        <p:nvPicPr>
          <p:cNvPr id="2050" name="Picture 2" descr="http://4.bp.blogspot.com/-Jn2ZDQTaXBs/T0b9HvVTcFI/AAAAAAAABck/JHOH7wDeNGc/s1600/Xilema+y+floema.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8" y="2564904"/>
            <a:ext cx="6480720" cy="345638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168" y="476672"/>
            <a:ext cx="2160240" cy="1856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advTm="150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élulas vegetales en las que son visibles los cloroplastos">
            <a:hlinkClick r:id="rId5" action="ppaction://hlinkfile" tooltip="&quot;Células vegetales en las que son visibles los cloroplastos&quot;"/>
          </p:cNvPr>
          <p:cNvPicPr>
            <a:picLocks noChangeAspect="1" noChangeArrowheads="1"/>
          </p:cNvPicPr>
          <p:nvPr/>
        </p:nvPicPr>
        <p:blipFill>
          <a:blip r:embed="rId6" cstate="print"/>
          <a:srcRect/>
          <a:stretch>
            <a:fillRect/>
          </a:stretch>
        </p:blipFill>
        <p:spPr bwMode="auto">
          <a:xfrm>
            <a:off x="4427984" y="3429000"/>
            <a:ext cx="3960440" cy="2603500"/>
          </a:xfrm>
          <a:prstGeom prst="rect">
            <a:avLst/>
          </a:prstGeom>
          <a:noFill/>
          <a:ln w="9525">
            <a:noFill/>
            <a:miter lim="800000"/>
            <a:headEnd/>
            <a:tailEnd/>
          </a:ln>
        </p:spPr>
      </p:pic>
      <p:sp>
        <p:nvSpPr>
          <p:cNvPr id="2" name="1 Rectángulo"/>
          <p:cNvSpPr/>
          <p:nvPr/>
        </p:nvSpPr>
        <p:spPr>
          <a:xfrm>
            <a:off x="323528" y="1196752"/>
            <a:ext cx="3926667" cy="4339650"/>
          </a:xfrm>
          <a:prstGeom prst="rect">
            <a:avLst/>
          </a:prstGeom>
        </p:spPr>
        <p:txBody>
          <a:bodyPr wrap="square">
            <a:spAutoFit/>
          </a:bodyPr>
          <a:lstStyle/>
          <a:p>
            <a:pPr algn="ctr">
              <a:buClr>
                <a:schemeClr val="accent1"/>
              </a:buClr>
              <a:buSzPct val="50000"/>
              <a:defRPr/>
            </a:pPr>
            <a:r>
              <a:rPr lang="es-ES_tradnl" sz="2000" dirty="0">
                <a:solidFill>
                  <a:schemeClr val="tx2"/>
                </a:solidFill>
                <a:latin typeface="+mn-lt"/>
              </a:rPr>
              <a:t>Se encuentran en células vegetales y en algunos tipos de bacterias.</a:t>
            </a:r>
          </a:p>
          <a:p>
            <a:pPr algn="ctr"/>
            <a:r>
              <a:rPr lang="es-ES_tradnl" sz="2000" dirty="0">
                <a:solidFill>
                  <a:schemeClr val="tx2"/>
                </a:solidFill>
                <a:latin typeface="+mn-lt"/>
              </a:rPr>
              <a:t>poseen ADN y ribosomas propios. </a:t>
            </a:r>
          </a:p>
          <a:p>
            <a:pPr algn="ctr">
              <a:lnSpc>
                <a:spcPct val="90000"/>
              </a:lnSpc>
              <a:defRPr/>
            </a:pPr>
            <a:r>
              <a:rPr lang="es-ES" sz="2000" dirty="0">
                <a:solidFill>
                  <a:schemeClr val="tx2"/>
                </a:solidFill>
                <a:latin typeface="+mn-lt"/>
              </a:rPr>
              <a:t>Tienen forma de disco, entre 4 y 6 micrómetros de diámetro.</a:t>
            </a:r>
          </a:p>
          <a:p>
            <a:pPr algn="ctr">
              <a:lnSpc>
                <a:spcPct val="90000"/>
              </a:lnSpc>
              <a:buFontTx/>
              <a:buNone/>
              <a:defRPr/>
            </a:pPr>
            <a:endParaRPr lang="es-ES" sz="2000" dirty="0">
              <a:solidFill>
                <a:schemeClr val="tx2"/>
              </a:solidFill>
              <a:latin typeface="+mn-lt"/>
            </a:endParaRPr>
          </a:p>
          <a:p>
            <a:pPr algn="ctr">
              <a:lnSpc>
                <a:spcPct val="90000"/>
              </a:lnSpc>
              <a:defRPr/>
            </a:pPr>
            <a:r>
              <a:rPr lang="es-ES" sz="2000" dirty="0">
                <a:solidFill>
                  <a:schemeClr val="tx2"/>
                </a:solidFill>
                <a:latin typeface="+mn-lt"/>
              </a:rPr>
              <a:t>Aparecen en mayor cantidad en las células de las hojas, lugar en el cual parece que pueden orientarse hacia la luz. </a:t>
            </a:r>
          </a:p>
          <a:p>
            <a:pPr algn="ctr">
              <a:lnSpc>
                <a:spcPct val="90000"/>
              </a:lnSpc>
              <a:defRPr/>
            </a:pPr>
            <a:r>
              <a:rPr lang="es-ES" sz="2000" dirty="0">
                <a:solidFill>
                  <a:schemeClr val="tx2"/>
                </a:solidFill>
                <a:latin typeface="+mn-lt"/>
              </a:rPr>
              <a:t>Es posible que en una célula haya entre cuarenta y cincuenta cloroplastos, y en cada milímetro cuadrado de la superficie de la hoja hay 500.000 cloroplastos. </a:t>
            </a:r>
          </a:p>
        </p:txBody>
      </p:sp>
      <p:sp>
        <p:nvSpPr>
          <p:cNvPr id="3" name="2 Rectángulo"/>
          <p:cNvSpPr/>
          <p:nvPr/>
        </p:nvSpPr>
        <p:spPr>
          <a:xfrm>
            <a:off x="220857" y="353797"/>
            <a:ext cx="3685624" cy="923330"/>
          </a:xfrm>
          <a:prstGeom prst="rect">
            <a:avLst/>
          </a:prstGeom>
        </p:spPr>
        <p:txBody>
          <a:bodyPr wrap="none">
            <a:spAutoFit/>
          </a:bodyPr>
          <a:lstStyle/>
          <a:p>
            <a:r>
              <a:rPr lang="es-MX" sz="5400" dirty="0">
                <a:latin typeface="+mn-lt"/>
              </a:rPr>
              <a:t>Cloroplastos</a:t>
            </a:r>
            <a:endParaRPr lang="es-CL" sz="5400" dirty="0">
              <a:latin typeface="+mn-lt"/>
            </a:endParaRPr>
          </a:p>
        </p:txBody>
      </p:sp>
      <p:pic>
        <p:nvPicPr>
          <p:cNvPr id="20482" name="Picture 2" descr="Célula vegetal"/>
          <p:cNvPicPr>
            <a:picLocks noChangeAspect="1" noChangeArrowheads="1"/>
          </p:cNvPicPr>
          <p:nvPr/>
        </p:nvPicPr>
        <p:blipFill>
          <a:blip r:embed="rId7" cstate="print"/>
          <a:srcRect/>
          <a:stretch>
            <a:fillRect/>
          </a:stretch>
        </p:blipFill>
        <p:spPr bwMode="auto">
          <a:xfrm>
            <a:off x="4427984" y="412044"/>
            <a:ext cx="3960440" cy="3060913"/>
          </a:xfrm>
          <a:prstGeom prst="rect">
            <a:avLst/>
          </a:prstGeom>
          <a:noFill/>
        </p:spPr>
      </p:pic>
      <p:pic>
        <p:nvPicPr>
          <p:cNvPr id="7" name="~PP2709.WAV">
            <a:hlinkClick r:id="" action="ppaction://media"/>
          </p:cNvPr>
          <p:cNvPicPr>
            <a:picLocks noRot="1" noChangeAspect="1"/>
          </p:cNvPicPr>
          <p:nvPr>
            <a:wavAudioFile r:embed="rId2" name="~PP2709.WAV"/>
          </p:nvPr>
        </p:nvPicPr>
        <p:blipFill>
          <a:blip r:embed="rId8"/>
          <a:stretch>
            <a:fillRect/>
          </a:stretch>
        </p:blipFill>
        <p:spPr>
          <a:xfrm>
            <a:off x="8632825" y="6346825"/>
            <a:ext cx="304800" cy="304800"/>
          </a:xfrm>
          <a:prstGeom prst="rect">
            <a:avLst/>
          </a:prstGeom>
        </p:spPr>
      </p:pic>
    </p:spTree>
    <p:custDataLst>
      <p:tags r:id="rId1"/>
    </p:custDataLst>
  </p:cSld>
  <p:clrMapOvr>
    <a:masterClrMapping/>
  </p:clrMapOvr>
  <p:transition advTm="23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214921"/>
            <a:ext cx="7994496" cy="923330"/>
          </a:xfrm>
          <a:prstGeom prst="rect">
            <a:avLst/>
          </a:prstGeom>
        </p:spPr>
        <p:txBody>
          <a:bodyPr wrap="none">
            <a:spAutoFit/>
          </a:bodyPr>
          <a:lstStyle/>
          <a:p>
            <a:r>
              <a:rPr lang="es-MX" sz="5400" dirty="0"/>
              <a:t>Estructura del cloroplasto</a:t>
            </a:r>
            <a:endParaRPr lang="es-CL" sz="5400" dirty="0"/>
          </a:p>
        </p:txBody>
      </p:sp>
      <p:pic>
        <p:nvPicPr>
          <p:cNvPr id="4" name="Picture 2"/>
          <p:cNvPicPr>
            <a:picLocks noChangeAspect="1" noChangeArrowheads="1"/>
          </p:cNvPicPr>
          <p:nvPr/>
        </p:nvPicPr>
        <p:blipFill>
          <a:blip r:embed="rId4" cstate="print"/>
          <a:stretch>
            <a:fillRect/>
          </a:stretch>
        </p:blipFill>
        <p:spPr bwMode="auto">
          <a:xfrm>
            <a:off x="1115616" y="1196752"/>
            <a:ext cx="6120680" cy="2736304"/>
          </a:xfrm>
          <a:prstGeom prst="rect">
            <a:avLst/>
          </a:prstGeom>
          <a:noFill/>
          <a:ln w="9525">
            <a:noFill/>
            <a:miter lim="800000"/>
            <a:headEnd/>
            <a:tailEnd/>
          </a:ln>
        </p:spPr>
      </p:pic>
      <p:sp>
        <p:nvSpPr>
          <p:cNvPr id="5" name="2 Marcador de contenido"/>
          <p:cNvSpPr txBox="1">
            <a:spLocks/>
          </p:cNvSpPr>
          <p:nvPr/>
        </p:nvSpPr>
        <p:spPr>
          <a:xfrm>
            <a:off x="683568" y="3933056"/>
            <a:ext cx="7128792" cy="2160240"/>
          </a:xfrm>
          <a:prstGeom prst="rect">
            <a:avLst/>
          </a:prstGeom>
        </p:spPr>
        <p:txBody>
          <a:bodyPr>
            <a:normAutofit fontScale="55000" lnSpcReduction="20000"/>
          </a:bodyPr>
          <a:lstStyle/>
          <a:p>
            <a:pPr marL="0" marR="0" lvl="0" indent="0" algn="just" defTabSz="914400" rtl="0" eaLnBrk="1" fontAlgn="auto" latinLnBrk="0" hangingPunct="1">
              <a:lnSpc>
                <a:spcPct val="100000"/>
              </a:lnSpc>
              <a:spcBef>
                <a:spcPct val="20000"/>
              </a:spcBef>
              <a:spcAft>
                <a:spcPts val="0"/>
              </a:spcAft>
              <a:buClr>
                <a:schemeClr val="accent1"/>
              </a:buClr>
              <a:buSzPct val="50000"/>
              <a:buFont typeface="Arial" pitchFamily="34" charset="0"/>
              <a:buNone/>
              <a:tabLst/>
              <a:defRPr/>
            </a:pPr>
            <a:r>
              <a:rPr kumimoji="0" lang="es-ES_tradnl" sz="2900" b="0" i="0" u="none" strike="noStrike" kern="1200" cap="none" spc="0" normalizeH="0" baseline="0" noProof="0" dirty="0">
                <a:ln>
                  <a:noFill/>
                </a:ln>
                <a:solidFill>
                  <a:schemeClr val="tx2"/>
                </a:solidFill>
                <a:effectLst/>
                <a:uLnTx/>
                <a:uFillTx/>
                <a:ea typeface="+mn-ea"/>
                <a:cs typeface="Arial" pitchFamily="34" charset="0"/>
              </a:rPr>
              <a:t>Están formados por:</a:t>
            </a:r>
          </a:p>
          <a:p>
            <a:pPr marL="0" marR="0" lvl="0" indent="0" algn="just" defTabSz="914400" rtl="0" eaLnBrk="1" fontAlgn="auto" latinLnBrk="0" hangingPunct="1">
              <a:lnSpc>
                <a:spcPct val="100000"/>
              </a:lnSpc>
              <a:spcBef>
                <a:spcPct val="20000"/>
              </a:spcBef>
              <a:spcAft>
                <a:spcPts val="0"/>
              </a:spcAft>
              <a:buClr>
                <a:schemeClr val="accent1"/>
              </a:buClr>
              <a:buSzPct val="50000"/>
              <a:buFont typeface="Arial" pitchFamily="34" charset="0"/>
              <a:buNone/>
              <a:tabLst/>
              <a:defRPr/>
            </a:pPr>
            <a:endParaRPr kumimoji="0" lang="es-ES_tradnl" sz="2900" b="0" i="0" u="none" strike="noStrike" kern="1200" cap="none" spc="0" normalizeH="0" baseline="0" noProof="0" dirty="0">
              <a:ln>
                <a:noFill/>
              </a:ln>
              <a:solidFill>
                <a:schemeClr val="tx2"/>
              </a:solidFill>
              <a:effectLst/>
              <a:uLnTx/>
              <a:uFillTx/>
              <a:ea typeface="+mn-ea"/>
              <a:cs typeface="Arial" pitchFamily="34" charset="0"/>
            </a:endParaRPr>
          </a:p>
          <a:p>
            <a:pPr marL="0" marR="0" lvl="0" indent="0" algn="just" defTabSz="914400" rtl="0" eaLnBrk="1" fontAlgn="auto" latinLnBrk="0" hangingPunct="1">
              <a:lnSpc>
                <a:spcPct val="100000"/>
              </a:lnSpc>
              <a:spcBef>
                <a:spcPct val="20000"/>
              </a:spcBef>
              <a:spcAft>
                <a:spcPts val="0"/>
              </a:spcAft>
              <a:buClr>
                <a:schemeClr val="accent1"/>
              </a:buClr>
              <a:buSzPct val="50000"/>
              <a:buFont typeface="Arial" pitchFamily="34" charset="0"/>
              <a:buNone/>
              <a:tabLst/>
              <a:defRPr/>
            </a:pPr>
            <a:r>
              <a:rPr kumimoji="0" lang="es-ES_tradnl" sz="2900" b="0" i="0" u="sng" strike="noStrike" kern="1200" cap="none" spc="0" normalizeH="0" baseline="0" noProof="0" dirty="0">
                <a:ln>
                  <a:noFill/>
                </a:ln>
                <a:solidFill>
                  <a:schemeClr val="tx2"/>
                </a:solidFill>
                <a:effectLst/>
                <a:uLnTx/>
                <a:uFillTx/>
                <a:ea typeface="+mn-ea"/>
                <a:cs typeface="Arial" pitchFamily="34" charset="0"/>
              </a:rPr>
              <a:t>Membrana externa</a:t>
            </a:r>
            <a:r>
              <a:rPr kumimoji="0" lang="es-ES_tradnl" sz="2900" b="0" i="0" u="none" strike="noStrike" kern="1200" cap="none" spc="0" normalizeH="0" baseline="0" noProof="0" dirty="0">
                <a:ln>
                  <a:noFill/>
                </a:ln>
                <a:solidFill>
                  <a:schemeClr val="tx2"/>
                </a:solidFill>
                <a:effectLst/>
                <a:uLnTx/>
                <a:uFillTx/>
                <a:ea typeface="+mn-ea"/>
                <a:cs typeface="Arial" pitchFamily="34" charset="0"/>
              </a:rPr>
              <a:t>: permeable.</a:t>
            </a:r>
          </a:p>
          <a:p>
            <a:pPr marL="0" marR="0" lvl="0" indent="0" algn="just" defTabSz="914400" rtl="0" eaLnBrk="1" fontAlgn="auto" latinLnBrk="0" hangingPunct="1">
              <a:lnSpc>
                <a:spcPct val="100000"/>
              </a:lnSpc>
              <a:spcBef>
                <a:spcPct val="20000"/>
              </a:spcBef>
              <a:spcAft>
                <a:spcPts val="0"/>
              </a:spcAft>
              <a:buClr>
                <a:schemeClr val="accent1"/>
              </a:buClr>
              <a:buSzPct val="50000"/>
              <a:buFont typeface="Arial" pitchFamily="34" charset="0"/>
              <a:buNone/>
              <a:tabLst/>
              <a:defRPr/>
            </a:pPr>
            <a:r>
              <a:rPr kumimoji="0" lang="es-ES_tradnl" sz="2900" b="0" i="0" u="sng" strike="noStrike" kern="1200" cap="none" spc="0" normalizeH="0" baseline="0" noProof="0" dirty="0">
                <a:ln>
                  <a:noFill/>
                </a:ln>
                <a:solidFill>
                  <a:schemeClr val="tx2"/>
                </a:solidFill>
                <a:effectLst/>
                <a:uLnTx/>
                <a:uFillTx/>
                <a:ea typeface="+mn-ea"/>
                <a:cs typeface="Arial" pitchFamily="34" charset="0"/>
              </a:rPr>
              <a:t>Membrana inter</a:t>
            </a:r>
            <a:r>
              <a:rPr kumimoji="0" lang="es-ES_tradnl" sz="2900" b="0" i="0" u="none" strike="noStrike" kern="1200" cap="none" spc="0" normalizeH="0" baseline="0" noProof="0" dirty="0">
                <a:ln>
                  <a:noFill/>
                </a:ln>
                <a:solidFill>
                  <a:schemeClr val="tx2"/>
                </a:solidFill>
                <a:effectLst/>
                <a:uLnTx/>
                <a:uFillTx/>
                <a:ea typeface="+mn-ea"/>
                <a:cs typeface="Arial" pitchFamily="34" charset="0"/>
              </a:rPr>
              <a:t>na: más permeable que la externa, contiene proteínas. </a:t>
            </a:r>
          </a:p>
          <a:p>
            <a:pPr marL="0" marR="0" lvl="0" indent="0" algn="just" defTabSz="914400" rtl="0" eaLnBrk="1" fontAlgn="auto" latinLnBrk="0" hangingPunct="1">
              <a:lnSpc>
                <a:spcPct val="100000"/>
              </a:lnSpc>
              <a:spcBef>
                <a:spcPct val="20000"/>
              </a:spcBef>
              <a:spcAft>
                <a:spcPts val="0"/>
              </a:spcAft>
              <a:buClr>
                <a:schemeClr val="accent1"/>
              </a:buClr>
              <a:buSzPct val="50000"/>
              <a:buFont typeface="Arial" pitchFamily="34" charset="0"/>
              <a:buNone/>
              <a:tabLst/>
              <a:defRPr/>
            </a:pPr>
            <a:r>
              <a:rPr kumimoji="0" lang="es-ES_tradnl" sz="2900" b="0" i="0" u="sng" strike="noStrike" kern="1200" cap="none" spc="0" normalizeH="0" baseline="0" noProof="0" dirty="0">
                <a:ln>
                  <a:noFill/>
                </a:ln>
                <a:solidFill>
                  <a:schemeClr val="tx2"/>
                </a:solidFill>
                <a:effectLst/>
                <a:uLnTx/>
                <a:uFillTx/>
                <a:ea typeface="+mn-ea"/>
                <a:cs typeface="Arial" pitchFamily="34" charset="0"/>
              </a:rPr>
              <a:t>Estroma</a:t>
            </a:r>
            <a:r>
              <a:rPr kumimoji="0" lang="es-ES_tradnl" sz="2900" b="0" i="0" u="none" strike="noStrike" kern="1200" cap="none" spc="0" normalizeH="0" baseline="0" noProof="0" dirty="0">
                <a:ln>
                  <a:noFill/>
                </a:ln>
                <a:solidFill>
                  <a:schemeClr val="tx2"/>
                </a:solidFill>
                <a:effectLst/>
                <a:uLnTx/>
                <a:uFillTx/>
                <a:ea typeface="+mn-ea"/>
                <a:cs typeface="Arial" pitchFamily="34" charset="0"/>
              </a:rPr>
              <a:t>: espacio en donde se llevan a cabo reacciones de fijación de CO2, contiene ADN circular y ribosomas, gránulos de almidón, lípidos y otras sustancias.</a:t>
            </a:r>
          </a:p>
          <a:p>
            <a:pPr marL="0" marR="0" lvl="0" indent="0" algn="just" defTabSz="914400" rtl="0" eaLnBrk="1" fontAlgn="auto" latinLnBrk="0" hangingPunct="1">
              <a:lnSpc>
                <a:spcPct val="100000"/>
              </a:lnSpc>
              <a:spcBef>
                <a:spcPct val="20000"/>
              </a:spcBef>
              <a:spcAft>
                <a:spcPts val="0"/>
              </a:spcAft>
              <a:buClr>
                <a:schemeClr val="accent1"/>
              </a:buClr>
              <a:buSzPct val="50000"/>
              <a:buFont typeface="Arial" pitchFamily="34" charset="0"/>
              <a:buNone/>
              <a:tabLst/>
              <a:defRPr/>
            </a:pPr>
            <a:r>
              <a:rPr kumimoji="0" lang="es-ES_tradnl" sz="2900" b="0" i="0" u="sng" strike="noStrike" kern="1200" cap="none" spc="0" normalizeH="0" baseline="0" noProof="0" dirty="0" err="1">
                <a:ln>
                  <a:noFill/>
                </a:ln>
                <a:solidFill>
                  <a:schemeClr val="tx2"/>
                </a:solidFill>
                <a:effectLst/>
                <a:uLnTx/>
                <a:uFillTx/>
                <a:ea typeface="+mn-ea"/>
                <a:cs typeface="Arial" pitchFamily="34" charset="0"/>
              </a:rPr>
              <a:t>Tilacoides</a:t>
            </a:r>
            <a:r>
              <a:rPr kumimoji="0" lang="es-ES_tradnl" sz="2900" b="0" i="0" u="none" strike="noStrike" kern="1200" cap="none" spc="0" normalizeH="0" baseline="0" noProof="0" dirty="0">
                <a:ln>
                  <a:noFill/>
                </a:ln>
                <a:solidFill>
                  <a:schemeClr val="tx2"/>
                </a:solidFill>
                <a:effectLst/>
                <a:uLnTx/>
                <a:uFillTx/>
                <a:ea typeface="+mn-ea"/>
                <a:cs typeface="Arial" pitchFamily="34" charset="0"/>
              </a:rPr>
              <a:t>: </a:t>
            </a:r>
            <a:r>
              <a:rPr kumimoji="0" lang="es-ES_tradnl" sz="2900" b="0" i="1" u="none" strike="noStrike" kern="1200" cap="none" spc="0" normalizeH="0" baseline="0" noProof="0" dirty="0">
                <a:ln>
                  <a:noFill/>
                </a:ln>
                <a:solidFill>
                  <a:schemeClr val="tx2"/>
                </a:solidFill>
                <a:effectLst/>
                <a:uLnTx/>
                <a:uFillTx/>
                <a:ea typeface="+mn-ea"/>
                <a:cs typeface="Arial" pitchFamily="34" charset="0"/>
              </a:rPr>
              <a:t> conjunto </a:t>
            </a:r>
            <a:r>
              <a:rPr kumimoji="0" lang="es-ES_tradnl" sz="2900" b="0" i="0" u="none" strike="noStrike" kern="1200" cap="none" spc="0" normalizeH="0" baseline="0" noProof="0" dirty="0">
                <a:ln>
                  <a:noFill/>
                </a:ln>
                <a:solidFill>
                  <a:schemeClr val="tx2"/>
                </a:solidFill>
                <a:effectLst/>
                <a:uLnTx/>
                <a:uFillTx/>
                <a:ea typeface="+mn-ea"/>
                <a:cs typeface="Arial" pitchFamily="34" charset="0"/>
              </a:rPr>
              <a:t>bolsas membranosas  (granas) que contiene pigmentos fotosintéticos, lípidos, proteínas y enzimas (</a:t>
            </a:r>
            <a:r>
              <a:rPr kumimoji="0" lang="es-ES_tradnl" sz="2900" b="0" i="0" u="none" strike="noStrike" kern="1200" cap="none" spc="0" normalizeH="0" baseline="0" noProof="0" dirty="0" err="1">
                <a:ln>
                  <a:noFill/>
                </a:ln>
                <a:solidFill>
                  <a:schemeClr val="tx2"/>
                </a:solidFill>
                <a:effectLst/>
                <a:uLnTx/>
                <a:uFillTx/>
                <a:ea typeface="+mn-ea"/>
                <a:cs typeface="Arial" pitchFamily="34" charset="0"/>
              </a:rPr>
              <a:t>Fotosistemas</a:t>
            </a:r>
            <a:r>
              <a:rPr kumimoji="0" lang="es-ES_tradnl" sz="2900" b="0" i="0" u="none" strike="noStrike" kern="1200" cap="none" spc="0" normalizeH="0" baseline="0" noProof="0" dirty="0">
                <a:ln>
                  <a:noFill/>
                </a:ln>
                <a:solidFill>
                  <a:schemeClr val="tx2"/>
                </a:solidFill>
                <a:effectLst/>
                <a:uLnTx/>
                <a:uFillTx/>
                <a:ea typeface="+mn-ea"/>
                <a:cs typeface="Arial" pitchFamily="34" charset="0"/>
              </a:rPr>
              <a:t>)</a:t>
            </a:r>
          </a:p>
        </p:txBody>
      </p:sp>
      <p:pic>
        <p:nvPicPr>
          <p:cNvPr id="8" name="~PP3579.WAV">
            <a:hlinkClick r:id="" action="ppaction://media"/>
          </p:cNvPr>
          <p:cNvPicPr>
            <a:picLocks noRot="1" noChangeAspect="1"/>
          </p:cNvPicPr>
          <p:nvPr>
            <a:wavAudioFile r:embed="rId1" name="~PP3579.WAV"/>
          </p:nvPr>
        </p:nvPicPr>
        <p:blipFill>
          <a:blip r:embed="rId5"/>
          <a:stretch>
            <a:fillRect/>
          </a:stretch>
        </p:blipFill>
        <p:spPr>
          <a:xfrm>
            <a:off x="8632825" y="6346825"/>
            <a:ext cx="304800" cy="304800"/>
          </a:xfrm>
          <a:prstGeom prst="rect">
            <a:avLst/>
          </a:prstGeom>
        </p:spPr>
      </p:pic>
    </p:spTree>
  </p:cSld>
  <p:clrMapOvr>
    <a:masterClrMapping/>
  </p:clrMapOvr>
  <p:transition advTm="26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331640" y="0"/>
            <a:ext cx="2376264" cy="476672"/>
          </a:xfrm>
        </p:spPr>
        <p:txBody>
          <a:bodyPr>
            <a:normAutofit fontScale="90000"/>
          </a:bodyPr>
          <a:lstStyle/>
          <a:p>
            <a:r>
              <a:rPr lang="es-CL" sz="3100" b="1" dirty="0">
                <a:latin typeface="+mn-lt"/>
              </a:rPr>
              <a:t>Pigmentos</a:t>
            </a:r>
            <a:r>
              <a:rPr lang="es-CL" b="1" dirty="0">
                <a:latin typeface="+mn-lt"/>
              </a:rPr>
              <a:t> </a:t>
            </a:r>
          </a:p>
        </p:txBody>
      </p:sp>
      <p:sp>
        <p:nvSpPr>
          <p:cNvPr id="5" name="4 Marcador de contenido"/>
          <p:cNvSpPr>
            <a:spLocks noGrp="1"/>
          </p:cNvSpPr>
          <p:nvPr>
            <p:ph sz="half" idx="1"/>
          </p:nvPr>
        </p:nvSpPr>
        <p:spPr>
          <a:xfrm>
            <a:off x="323528" y="548680"/>
            <a:ext cx="3744416" cy="1512168"/>
          </a:xfrm>
        </p:spPr>
        <p:txBody>
          <a:bodyPr>
            <a:noAutofit/>
          </a:bodyPr>
          <a:lstStyle/>
          <a:p>
            <a:pPr marL="0" indent="0">
              <a:buNone/>
            </a:pPr>
            <a:r>
              <a:rPr lang="es-ES" sz="1600" dirty="0"/>
              <a:t>Los </a:t>
            </a:r>
            <a:r>
              <a:rPr lang="es-ES" sz="1600" b="1" dirty="0"/>
              <a:t>pigmentos</a:t>
            </a:r>
            <a:r>
              <a:rPr lang="es-ES" sz="1600" dirty="0"/>
              <a:t> son moléculas capaces de capturar ciertas cantidades (fotones) de energía lumínica.</a:t>
            </a:r>
          </a:p>
          <a:p>
            <a:pPr marL="0" indent="0">
              <a:buNone/>
            </a:pPr>
            <a:r>
              <a:rPr lang="es-ES" sz="1600" dirty="0"/>
              <a:t>Existen diferentes tipos : </a:t>
            </a:r>
          </a:p>
          <a:p>
            <a:pPr>
              <a:buFont typeface="Arial" pitchFamily="34" charset="0"/>
              <a:buChar char="•"/>
            </a:pPr>
            <a:r>
              <a:rPr lang="es-ES" sz="1600" dirty="0"/>
              <a:t>clorofila (a, b y c), carotenoides</a:t>
            </a:r>
          </a:p>
          <a:p>
            <a:pPr>
              <a:buFont typeface="Arial" pitchFamily="34" charset="0"/>
              <a:buChar char="•"/>
            </a:pPr>
            <a:r>
              <a:rPr lang="es-ES" sz="1600" dirty="0"/>
              <a:t>ficocianinas </a:t>
            </a:r>
          </a:p>
          <a:p>
            <a:pPr>
              <a:buFont typeface="Arial" pitchFamily="34" charset="0"/>
              <a:buChar char="•"/>
            </a:pPr>
            <a:r>
              <a:rPr lang="es-ES" sz="1600" dirty="0"/>
              <a:t>ficoeritrinas</a:t>
            </a:r>
            <a:endParaRPr lang="es-CL" sz="1600" dirty="0"/>
          </a:p>
        </p:txBody>
      </p:sp>
      <p:sp>
        <p:nvSpPr>
          <p:cNvPr id="6" name="3 Marcador de contenido"/>
          <p:cNvSpPr>
            <a:spLocks noGrp="1"/>
          </p:cNvSpPr>
          <p:nvPr>
            <p:ph sz="half" idx="1"/>
          </p:nvPr>
        </p:nvSpPr>
        <p:spPr>
          <a:xfrm>
            <a:off x="5364088" y="2492896"/>
            <a:ext cx="3168352" cy="3528392"/>
          </a:xfrm>
        </p:spPr>
        <p:txBody>
          <a:bodyPr>
            <a:noAutofit/>
          </a:bodyPr>
          <a:lstStyle/>
          <a:p>
            <a:pPr marL="0" indent="0">
              <a:buNone/>
            </a:pPr>
            <a:r>
              <a:rPr lang="es-ES" sz="1400" dirty="0">
                <a:latin typeface="Arial" pitchFamily="34" charset="0"/>
                <a:cs typeface="Arial" pitchFamily="34" charset="0"/>
              </a:rPr>
              <a:t>Para hacer más eficiente la absorción de luz las plantas utilizan </a:t>
            </a:r>
            <a:r>
              <a:rPr lang="es-ES" sz="1400" u="sng" dirty="0">
                <a:latin typeface="Arial" pitchFamily="34" charset="0"/>
                <a:cs typeface="Arial" pitchFamily="34" charset="0"/>
              </a:rPr>
              <a:t>sistemas</a:t>
            </a:r>
            <a:r>
              <a:rPr lang="es-ES" sz="1400" dirty="0">
                <a:latin typeface="Arial" pitchFamily="34" charset="0"/>
                <a:cs typeface="Arial" pitchFamily="34" charset="0"/>
              </a:rPr>
              <a:t> "trampa" o </a:t>
            </a:r>
            <a:r>
              <a:rPr lang="es-ES" sz="1400" b="1" dirty="0">
                <a:latin typeface="Arial" pitchFamily="34" charset="0"/>
                <a:cs typeface="Arial" pitchFamily="34" charset="0"/>
              </a:rPr>
              <a:t>fotosistemas</a:t>
            </a:r>
            <a:r>
              <a:rPr lang="es-ES" sz="1400" dirty="0">
                <a:latin typeface="Arial" pitchFamily="34" charset="0"/>
                <a:cs typeface="Arial" pitchFamily="34" charset="0"/>
              </a:rPr>
              <a:t>, que tienen a la clorofila  (a ó b) como pigmento principal, la que está acompañada por diferentes pigmentos accesorios y proteínas. Se ubican en la membrana de los </a:t>
            </a:r>
            <a:r>
              <a:rPr lang="es-ES" sz="1400" dirty="0" err="1">
                <a:latin typeface="Arial" pitchFamily="34" charset="0"/>
                <a:cs typeface="Arial" pitchFamily="34" charset="0"/>
              </a:rPr>
              <a:t>tilacoides</a:t>
            </a:r>
            <a:r>
              <a:rPr lang="es-ES" sz="1400" dirty="0">
                <a:latin typeface="Arial" pitchFamily="34" charset="0"/>
                <a:cs typeface="Arial" pitchFamily="34" charset="0"/>
              </a:rPr>
              <a:t>.</a:t>
            </a:r>
          </a:p>
          <a:p>
            <a:pPr marL="0" indent="0">
              <a:buNone/>
            </a:pPr>
            <a:r>
              <a:rPr lang="es-ES_tradnl" sz="1400" dirty="0">
                <a:latin typeface="Arial" pitchFamily="34" charset="0"/>
                <a:cs typeface="Arial" pitchFamily="34" charset="0"/>
              </a:rPr>
              <a:t>Existen dos fotosistemas: </a:t>
            </a:r>
          </a:p>
          <a:p>
            <a:pPr marL="0" indent="0">
              <a:buNone/>
            </a:pPr>
            <a:r>
              <a:rPr lang="es-ES_tradnl" sz="1400" dirty="0">
                <a:latin typeface="Arial" pitchFamily="34" charset="0"/>
                <a:cs typeface="Arial" pitchFamily="34" charset="0"/>
              </a:rPr>
              <a:t> </a:t>
            </a:r>
            <a:endParaRPr lang="es-CL" sz="1400" dirty="0">
              <a:latin typeface="Arial" pitchFamily="34" charset="0"/>
              <a:cs typeface="Arial" pitchFamily="34" charset="0"/>
            </a:endParaRPr>
          </a:p>
          <a:p>
            <a:pPr>
              <a:buFontTx/>
              <a:buChar char="-"/>
            </a:pPr>
            <a:r>
              <a:rPr lang="es-ES_tradnl" sz="1400" dirty="0">
                <a:latin typeface="Arial" pitchFamily="34" charset="0"/>
                <a:cs typeface="Arial" pitchFamily="34" charset="0"/>
              </a:rPr>
              <a:t>El PS II, P680 o fotosistema II.</a:t>
            </a:r>
            <a:endParaRPr lang="es-CL" sz="1400" dirty="0">
              <a:latin typeface="Arial" pitchFamily="34" charset="0"/>
              <a:cs typeface="Arial" pitchFamily="34" charset="0"/>
            </a:endParaRPr>
          </a:p>
          <a:p>
            <a:pPr>
              <a:buFontTx/>
              <a:buChar char="-"/>
            </a:pPr>
            <a:r>
              <a:rPr lang="es-ES_tradnl" sz="1400" dirty="0">
                <a:latin typeface="Arial" pitchFamily="34" charset="0"/>
                <a:cs typeface="Arial" pitchFamily="34" charset="0"/>
              </a:rPr>
              <a:t>El PS I, P700 o fotosistema I.</a:t>
            </a:r>
          </a:p>
          <a:p>
            <a:pPr marL="0" indent="0">
              <a:buNone/>
            </a:pPr>
            <a:r>
              <a:rPr lang="es-ES_tradnl" sz="1400" dirty="0">
                <a:latin typeface="Arial" pitchFamily="34" charset="0"/>
                <a:cs typeface="Arial" pitchFamily="34" charset="0"/>
              </a:rPr>
              <a:t> </a:t>
            </a:r>
          </a:p>
          <a:p>
            <a:pPr marL="0" indent="0">
              <a:buNone/>
            </a:pPr>
            <a:r>
              <a:rPr lang="es-ES_tradnl" sz="1400" dirty="0">
                <a:latin typeface="Arial" pitchFamily="34" charset="0"/>
                <a:cs typeface="Arial" pitchFamily="34" charset="0"/>
              </a:rPr>
              <a:t>El primero que reacciona frente  a la luz es el fotosistema II.</a:t>
            </a:r>
            <a:endParaRPr lang="es-CL" sz="1400" dirty="0"/>
          </a:p>
        </p:txBody>
      </p:sp>
      <p:pic>
        <p:nvPicPr>
          <p:cNvPr id="14338" name="Picture 2" descr="La célula. 6. Cloroplastos. Atlas de Histología Vegetal y Animal"/>
          <p:cNvPicPr>
            <a:picLocks noChangeAspect="1" noChangeArrowheads="1"/>
          </p:cNvPicPr>
          <p:nvPr/>
        </p:nvPicPr>
        <p:blipFill>
          <a:blip r:embed="rId4" cstate="print"/>
          <a:srcRect/>
          <a:stretch>
            <a:fillRect/>
          </a:stretch>
        </p:blipFill>
        <p:spPr bwMode="auto">
          <a:xfrm>
            <a:off x="467544" y="2636912"/>
            <a:ext cx="4536504" cy="3096344"/>
          </a:xfrm>
          <a:prstGeom prst="rect">
            <a:avLst/>
          </a:prstGeom>
          <a:noFill/>
        </p:spPr>
      </p:pic>
      <p:pic>
        <p:nvPicPr>
          <p:cNvPr id="10" name="9 Imagen" descr="clorof.gif"/>
          <p:cNvPicPr>
            <a:picLocks noChangeAspect="1"/>
          </p:cNvPicPr>
          <p:nvPr/>
        </p:nvPicPr>
        <p:blipFill>
          <a:blip r:embed="rId5" cstate="print"/>
          <a:srcRect/>
          <a:stretch>
            <a:fillRect/>
          </a:stretch>
        </p:blipFill>
        <p:spPr bwMode="auto">
          <a:xfrm>
            <a:off x="4211960" y="476672"/>
            <a:ext cx="3240360" cy="18722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P2486.WAV">
            <a:hlinkClick r:id="" action="ppaction://media"/>
          </p:cNvPr>
          <p:cNvPicPr>
            <a:picLocks noRot="1" noChangeAspect="1"/>
          </p:cNvPicPr>
          <p:nvPr>
            <a:wavAudioFile r:embed="rId2" name="~PP2486.WAV"/>
          </p:nvPr>
        </p:nvPicPr>
        <p:blipFill>
          <a:blip r:embed="rId6"/>
          <a:stretch>
            <a:fillRect/>
          </a:stretch>
        </p:blipFill>
        <p:spPr>
          <a:xfrm>
            <a:off x="8632825" y="6346825"/>
            <a:ext cx="304800" cy="304800"/>
          </a:xfrm>
          <a:prstGeom prst="rect">
            <a:avLst/>
          </a:prstGeom>
        </p:spPr>
      </p:pic>
    </p:spTree>
    <p:custDataLst>
      <p:tags r:id="rId1"/>
    </p:custDataLst>
    <p:extLst>
      <p:ext uri="{BB962C8B-B14F-4D97-AF65-F5344CB8AC3E}">
        <p14:creationId xmlns:p14="http://schemas.microsoft.com/office/powerpoint/2010/main" val="1980531058"/>
      </p:ext>
    </p:extLst>
  </p:cSld>
  <p:clrMapOvr>
    <a:masterClrMapping/>
  </p:clrMapOvr>
  <p:transition advTm="54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par>
                          <p:cTn id="7" fill="hold">
                            <p:stCondLst>
                              <p:cond delay="0"/>
                            </p:stCondLst>
                            <p:childTnLst>
                              <p:par>
                                <p:cTn id="8" presetID="5" presetClass="entr" presetSubtype="10"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1"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half" idx="1"/>
          </p:nvPr>
        </p:nvSpPr>
        <p:spPr>
          <a:xfrm>
            <a:off x="323528" y="620688"/>
            <a:ext cx="4032448" cy="5555703"/>
          </a:xfrm>
        </p:spPr>
        <p:txBody>
          <a:bodyPr>
            <a:normAutofit fontScale="55000" lnSpcReduction="20000"/>
          </a:bodyPr>
          <a:lstStyle/>
          <a:p>
            <a:pPr algn="ctr">
              <a:buClr>
                <a:schemeClr val="accent1"/>
              </a:buClr>
              <a:buSzPct val="50000"/>
            </a:pPr>
            <a:r>
              <a:rPr lang="es-ES_tradnl" sz="4600" dirty="0">
                <a:latin typeface="Times New Roman" pitchFamily="18" charset="0"/>
              </a:rPr>
              <a:t>Las membranas de los </a:t>
            </a:r>
            <a:r>
              <a:rPr lang="es-ES_tradnl" sz="4600" dirty="0" err="1">
                <a:latin typeface="Times New Roman" pitchFamily="18" charset="0"/>
              </a:rPr>
              <a:t>tilacoides</a:t>
            </a:r>
            <a:r>
              <a:rPr lang="es-ES_tradnl" sz="4600" dirty="0">
                <a:latin typeface="Times New Roman" pitchFamily="18" charset="0"/>
              </a:rPr>
              <a:t> contienen sistemas altamente organizados de proteínas, clorofila, pigmentos accesorios y moléculas portadoras de electrones. Estos sistemas se denominan </a:t>
            </a:r>
            <a:r>
              <a:rPr lang="es-ES_tradnl" sz="4600" i="1" dirty="0">
                <a:latin typeface="Times New Roman" pitchFamily="18" charset="0"/>
              </a:rPr>
              <a:t>fotosistemas</a:t>
            </a:r>
            <a:r>
              <a:rPr lang="es-ES_tradnl" sz="4600" dirty="0">
                <a:latin typeface="Times New Roman" pitchFamily="18" charset="0"/>
              </a:rPr>
              <a:t>. </a:t>
            </a:r>
          </a:p>
          <a:p>
            <a:pPr algn="ctr">
              <a:buClr>
                <a:schemeClr val="accent1"/>
              </a:buClr>
              <a:buSzPct val="50000"/>
            </a:pPr>
            <a:endParaRPr lang="es-ES_tradnl" sz="4600" dirty="0">
              <a:latin typeface="Times New Roman" pitchFamily="18" charset="0"/>
            </a:endParaRPr>
          </a:p>
          <a:p>
            <a:pPr algn="ctr">
              <a:buClr>
                <a:schemeClr val="accent1"/>
              </a:buClr>
              <a:buSzPct val="50000"/>
            </a:pPr>
            <a:r>
              <a:rPr lang="es-ES_tradnl" sz="4600" dirty="0">
                <a:latin typeface="Times New Roman" pitchFamily="18" charset="0"/>
              </a:rPr>
              <a:t>Las moléculas de clorofila y pigmentos accesorios absorben luz y pasan la energía a una molécula específica de clorofila llamada </a:t>
            </a:r>
            <a:r>
              <a:rPr lang="es-ES_tradnl" sz="4600" b="1" i="1" dirty="0">
                <a:latin typeface="Times New Roman" pitchFamily="18" charset="0"/>
              </a:rPr>
              <a:t>centro de reacción</a:t>
            </a:r>
            <a:r>
              <a:rPr lang="es-ES_tradnl" sz="4600" i="1" dirty="0">
                <a:latin typeface="Times New Roman" pitchFamily="18" charset="0"/>
              </a:rPr>
              <a:t>.</a:t>
            </a:r>
            <a:endParaRPr lang="es-ES" sz="4600" dirty="0">
              <a:latin typeface="Times New Roman" pitchFamily="18" charset="0"/>
            </a:endParaRPr>
          </a:p>
          <a:p>
            <a:endParaRPr lang="es-CL" dirty="0"/>
          </a:p>
        </p:txBody>
      </p:sp>
      <p:pic>
        <p:nvPicPr>
          <p:cNvPr id="12289" name="Picture 1"/>
          <p:cNvPicPr>
            <a:picLocks noChangeAspect="1" noChangeArrowheads="1"/>
          </p:cNvPicPr>
          <p:nvPr/>
        </p:nvPicPr>
        <p:blipFill>
          <a:blip r:embed="rId3" cstate="print"/>
          <a:srcRect/>
          <a:stretch>
            <a:fillRect/>
          </a:stretch>
        </p:blipFill>
        <p:spPr bwMode="auto">
          <a:xfrm>
            <a:off x="4572000" y="980728"/>
            <a:ext cx="3661513" cy="4608512"/>
          </a:xfrm>
          <a:prstGeom prst="rect">
            <a:avLst/>
          </a:prstGeom>
          <a:noFill/>
          <a:ln w="9525">
            <a:noFill/>
            <a:miter lim="800000"/>
            <a:headEnd/>
            <a:tailEnd/>
          </a:ln>
        </p:spPr>
      </p:pic>
    </p:spTree>
  </p:cSld>
  <p:clrMapOvr>
    <a:masterClrMapping/>
  </p:clrMapOvr>
  <p:transition advTm="469"/>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76672"/>
            <a:ext cx="6840760" cy="678791"/>
          </a:xfrm>
        </p:spPr>
        <p:txBody>
          <a:bodyPr>
            <a:normAutofit fontScale="90000"/>
          </a:bodyPr>
          <a:lstStyle/>
          <a:p>
            <a:r>
              <a:rPr lang="es-CL" b="1" dirty="0"/>
              <a:t>Naturaleza de la luz</a:t>
            </a:r>
          </a:p>
        </p:txBody>
      </p:sp>
      <p:sp>
        <p:nvSpPr>
          <p:cNvPr id="4" name="3 Marcador de contenido"/>
          <p:cNvSpPr>
            <a:spLocks noGrp="1"/>
          </p:cNvSpPr>
          <p:nvPr>
            <p:ph sz="half" idx="1"/>
          </p:nvPr>
        </p:nvSpPr>
        <p:spPr>
          <a:xfrm>
            <a:off x="5940152" y="548680"/>
            <a:ext cx="2808312" cy="5328592"/>
          </a:xfrm>
        </p:spPr>
        <p:txBody>
          <a:bodyPr>
            <a:normAutofit fontScale="92500" lnSpcReduction="20000"/>
          </a:bodyPr>
          <a:lstStyle/>
          <a:p>
            <a:pPr marL="0" indent="0" algn="just">
              <a:buNone/>
            </a:pPr>
            <a:r>
              <a:rPr lang="es-ES_tradnl" sz="2400" dirty="0"/>
              <a:t>La luz es una forma de energía con comportamiento dual: de onda electromagnética y de partícula. La luz blanca que llega al planeta tierra está compuesta por un espectro llamado “espectro de la luz visible”, compuesto por colores que oscilan su percepción visual dependiendo de su longitud de onda (λ) medida en nanómetros (</a:t>
            </a:r>
            <a:r>
              <a:rPr lang="es-ES_tradnl" sz="2400" dirty="0" err="1"/>
              <a:t>nm</a:t>
            </a:r>
            <a:r>
              <a:rPr lang="es-ES_tradnl" sz="2400" dirty="0"/>
              <a:t>).  </a:t>
            </a:r>
            <a:endParaRPr lang="es-CL" sz="2400" dirty="0"/>
          </a:p>
        </p:txBody>
      </p:sp>
      <p:pic>
        <p:nvPicPr>
          <p:cNvPr id="5" name="4 Imagen"/>
          <p:cNvPicPr/>
          <p:nvPr/>
        </p:nvPicPr>
        <p:blipFill>
          <a:blip r:embed="rId5" cstate="print"/>
          <a:srcRect/>
          <a:stretch>
            <a:fillRect/>
          </a:stretch>
        </p:blipFill>
        <p:spPr bwMode="auto">
          <a:xfrm>
            <a:off x="539552" y="1268760"/>
            <a:ext cx="5328592" cy="2808312"/>
          </a:xfrm>
          <a:prstGeom prst="rect">
            <a:avLst/>
          </a:prstGeom>
          <a:noFill/>
          <a:ln w="9525">
            <a:noFill/>
            <a:miter lim="800000"/>
            <a:headEnd/>
            <a:tailEnd/>
          </a:ln>
        </p:spPr>
      </p:pic>
      <p:sp>
        <p:nvSpPr>
          <p:cNvPr id="6" name="2 Marcador de contenido"/>
          <p:cNvSpPr>
            <a:spLocks noGrp="1"/>
          </p:cNvSpPr>
          <p:nvPr>
            <p:ph sz="half" idx="1"/>
          </p:nvPr>
        </p:nvSpPr>
        <p:spPr>
          <a:xfrm>
            <a:off x="467544" y="4293096"/>
            <a:ext cx="5472608" cy="1800200"/>
          </a:xfrm>
        </p:spPr>
        <p:txBody>
          <a:bodyPr>
            <a:normAutofit fontScale="92500" lnSpcReduction="20000"/>
          </a:bodyPr>
          <a:lstStyle/>
          <a:p>
            <a:pPr marL="0" indent="0" algn="just">
              <a:buClr>
                <a:schemeClr val="accent1"/>
              </a:buClr>
              <a:buSzPct val="50000"/>
              <a:buNone/>
            </a:pPr>
            <a:r>
              <a:rPr lang="es-ES_tradnl" sz="2200" dirty="0">
                <a:latin typeface="Times New Roman" pitchFamily="18" charset="0"/>
              </a:rPr>
              <a:t>La luz se componen de paquetes de energía individuales llamados </a:t>
            </a:r>
            <a:r>
              <a:rPr lang="es-ES_tradnl" sz="2200" b="1" i="1" dirty="0">
                <a:latin typeface="Times New Roman" pitchFamily="18" charset="0"/>
              </a:rPr>
              <a:t>fotones</a:t>
            </a:r>
            <a:r>
              <a:rPr lang="es-ES_tradnl" sz="2200" dirty="0">
                <a:latin typeface="Times New Roman" pitchFamily="18" charset="0"/>
              </a:rPr>
              <a:t>. La energía de un fotón corresponde a su longitud de onda.</a:t>
            </a:r>
          </a:p>
          <a:p>
            <a:pPr marL="320040" lvl="1" indent="0" algn="just">
              <a:buClr>
                <a:schemeClr val="accent1"/>
              </a:buClr>
              <a:buSzPct val="50000"/>
              <a:buNone/>
            </a:pPr>
            <a:r>
              <a:rPr lang="es-ES_tradnl" sz="2200" dirty="0">
                <a:latin typeface="Times New Roman" pitchFamily="18" charset="0"/>
              </a:rPr>
              <a:t>Longitud de onda corta </a:t>
            </a:r>
            <a:r>
              <a:rPr lang="es-ES_tradnl" sz="2200" dirty="0">
                <a:latin typeface="Times New Roman" pitchFamily="18" charset="0"/>
                <a:sym typeface="Wingdings" pitchFamily="2" charset="2"/>
              </a:rPr>
              <a:t> fotón energético.</a:t>
            </a:r>
          </a:p>
          <a:p>
            <a:pPr marL="320040" lvl="1" indent="0" algn="just">
              <a:buClr>
                <a:schemeClr val="accent1"/>
              </a:buClr>
              <a:buSzPct val="50000"/>
              <a:buNone/>
            </a:pPr>
            <a:r>
              <a:rPr lang="es-ES_tradnl" sz="2200" dirty="0">
                <a:latin typeface="Times New Roman" pitchFamily="18" charset="0"/>
                <a:sym typeface="Wingdings" pitchFamily="2" charset="2"/>
              </a:rPr>
              <a:t>Longitud de onda larga  fotón con baja energía.</a:t>
            </a:r>
            <a:endParaRPr lang="es-CL" sz="2200" dirty="0"/>
          </a:p>
        </p:txBody>
      </p:sp>
      <p:pic>
        <p:nvPicPr>
          <p:cNvPr id="13" name="~PP2470.WAV">
            <a:hlinkClick r:id="" action="ppaction://media"/>
          </p:cNvPr>
          <p:cNvPicPr>
            <a:picLocks noRot="1" noChangeAspect="1"/>
          </p:cNvPicPr>
          <p:nvPr>
            <a:wavAudioFile r:embed="rId2" name="~PP2470.WAV"/>
          </p:nvPr>
        </p:nvPicPr>
        <p:blipFill>
          <a:blip r:embed="rId6"/>
          <a:stretch>
            <a:fillRect/>
          </a:stretch>
        </p:blipFill>
        <p:spPr>
          <a:xfrm>
            <a:off x="8632825" y="6346825"/>
            <a:ext cx="304800" cy="304800"/>
          </a:xfrm>
          <a:prstGeom prst="rect">
            <a:avLst/>
          </a:prstGeom>
        </p:spPr>
      </p:pic>
    </p:spTree>
    <p:custDataLst>
      <p:tags r:id="rId1"/>
    </p:custDataLst>
    <p:extLst>
      <p:ext uri="{BB962C8B-B14F-4D97-AF65-F5344CB8AC3E}">
        <p14:creationId xmlns:p14="http://schemas.microsoft.com/office/powerpoint/2010/main" val="2299007423"/>
      </p:ext>
    </p:extLst>
  </p:cSld>
  <p:clrMapOvr>
    <a:masterClrMapping/>
  </p:clrMapOvr>
  <p:transition advTm="716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i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box(in)">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box(in)">
                                      <p:cBhvr>
                                        <p:cTn id="26" dur="500"/>
                                        <p:tgtEl>
                                          <p:spTgt spid="6">
                                            <p:txEl>
                                              <p:pRg st="0" end="0"/>
                                            </p:txEl>
                                          </p:spTgt>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box(in)">
                                      <p:cBhvr>
                                        <p:cTn id="29" dur="500"/>
                                        <p:tgtEl>
                                          <p:spTgt spid="6">
                                            <p:txEl>
                                              <p:pRg st="1" end="1"/>
                                            </p:txEl>
                                          </p:spTgt>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box(in)">
                                      <p:cBhvr>
                                        <p:cTn id="3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33" fill="hold" display="0">
                  <p:stCondLst>
                    <p:cond delay="indefinite"/>
                  </p:stCondLst>
                  <p:endCondLst>
                    <p:cond evt="onPrev" delay="0">
                      <p:tgtEl>
                        <p:sldTgt/>
                      </p:tgtEl>
                    </p:cond>
                    <p:cond evt="onStopAudio" delay="0">
                      <p:tgtEl>
                        <p:sldTgt/>
                      </p:tgtEl>
                    </p:cond>
                  </p:endCondLst>
                </p:cTn>
                <p:tgtEl>
                  <p:spTgt spid="13"/>
                </p:tgtEl>
              </p:cMediaNode>
            </p:audio>
          </p:childTnLst>
        </p:cTn>
      </p:par>
    </p:tnLst>
    <p:bldLst>
      <p:bldP spid="2" grpId="0"/>
      <p:bldP spid="4" grpId="0" build="p"/>
      <p:bldP spid="6"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4"/>
</p:tagLst>
</file>

<file path=ppt/tags/tag2.xml><?xml version="1.0" encoding="utf-8"?>
<p:tagLst xmlns:a="http://schemas.openxmlformats.org/drawingml/2006/main" xmlns:r="http://schemas.openxmlformats.org/officeDocument/2006/relationships" xmlns:p="http://schemas.openxmlformats.org/presentationml/2006/main">
  <p:tag name="TIMING" val="|9.5|0.5|0.3|0.4"/>
</p:tagLst>
</file>

<file path=ppt/tags/tag3.xml><?xml version="1.0" encoding="utf-8"?>
<p:tagLst xmlns:a="http://schemas.openxmlformats.org/drawingml/2006/main" xmlns:r="http://schemas.openxmlformats.org/officeDocument/2006/relationships" xmlns:p="http://schemas.openxmlformats.org/presentationml/2006/main">
  <p:tag name="TIMING" val="|0.3|0.3|0.2|0.1"/>
</p:tagLst>
</file>

<file path=ppt/tags/tag4.xml><?xml version="1.0" encoding="utf-8"?>
<p:tagLst xmlns:a="http://schemas.openxmlformats.org/drawingml/2006/main" xmlns:r="http://schemas.openxmlformats.org/officeDocument/2006/relationships" xmlns:p="http://schemas.openxmlformats.org/presentationml/2006/main">
  <p:tag name="TIMING" val="|0"/>
</p:tagLst>
</file>

<file path=ppt/tags/tag5.xml><?xml version="1.0" encoding="utf-8"?>
<p:tagLst xmlns:a="http://schemas.openxmlformats.org/drawingml/2006/main" xmlns:r="http://schemas.openxmlformats.org/officeDocument/2006/relationships" xmlns:p="http://schemas.openxmlformats.org/presentationml/2006/main">
  <p:tag name="TIMING" val="|0"/>
</p:tagLst>
</file>

<file path=ppt/tags/tag6.xml><?xml version="1.0" encoding="utf-8"?>
<p:tagLst xmlns:a="http://schemas.openxmlformats.org/drawingml/2006/main" xmlns:r="http://schemas.openxmlformats.org/officeDocument/2006/relationships" xmlns:p="http://schemas.openxmlformats.org/presentationml/2006/main">
  <p:tag name="TIMING" val="|0.7|12.5|31|22.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2412</TotalTime>
  <Words>1405</Words>
  <Application>Microsoft Office PowerPoint</Application>
  <PresentationFormat>Presentación en pantalla (4:3)</PresentationFormat>
  <Paragraphs>96</Paragraphs>
  <Slides>17</Slides>
  <Notes>9</Notes>
  <HiddenSlides>0</HiddenSlides>
  <MMClips>13</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Arial</vt:lpstr>
      <vt:lpstr>Calibri</vt:lpstr>
      <vt:lpstr>Impact</vt:lpstr>
      <vt:lpstr>Times New Roman</vt:lpstr>
      <vt:lpstr>NewsPrint</vt:lpstr>
      <vt:lpstr>Unidad 0:  Materia y Flujo de Energía en los Ecosistemas. </vt:lpstr>
      <vt:lpstr>Presentación de PowerPoint</vt:lpstr>
      <vt:lpstr>Las Hojas: estructura fotosintética</vt:lpstr>
      <vt:lpstr>Presentación de PowerPoint</vt:lpstr>
      <vt:lpstr>Presentación de PowerPoint</vt:lpstr>
      <vt:lpstr>Presentación de PowerPoint</vt:lpstr>
      <vt:lpstr>Pigmentos </vt:lpstr>
      <vt:lpstr>Presentación de PowerPoint</vt:lpstr>
      <vt:lpstr>Naturaleza de la luz</vt:lpstr>
      <vt:lpstr>ETAPAS DE LA FOTOSÍNTESIS</vt:lpstr>
      <vt:lpstr>Presentación de PowerPoint</vt:lpstr>
      <vt:lpstr>Presentación de PowerPoint</vt:lpstr>
      <vt:lpstr>Reacciones independientes de luz</vt:lpstr>
      <vt:lpstr>Presentación de PowerPoint</vt:lpstr>
      <vt:lpstr>Presentación de PowerPoint</vt:lpstr>
      <vt:lpstr>Presentación de PowerPoint</vt:lpstr>
      <vt:lpstr>Puedes complementar el estudio de estos temas, revisando el siguiente link: https://www.youtube.com/watch?v=wy6qhbyYnWY </vt:lpstr>
    </vt:vector>
  </TitlesOfParts>
  <Company>P 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 R</dc:creator>
  <cp:lastModifiedBy>YaninnaLepin</cp:lastModifiedBy>
  <cp:revision>89</cp:revision>
  <dcterms:created xsi:type="dcterms:W3CDTF">2008-08-13T22:36:52Z</dcterms:created>
  <dcterms:modified xsi:type="dcterms:W3CDTF">2020-05-16T00:49:52Z</dcterms:modified>
</cp:coreProperties>
</file>