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61" r:id="rId4"/>
    <p:sldId id="258" r:id="rId5"/>
    <p:sldId id="259" r:id="rId6"/>
    <p:sldId id="265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4597A-DC0F-41CD-A028-2FC834E3FB0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1244DC0-B54B-428D-84E9-F51F409D857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600" dirty="0"/>
            <a:t>Estos compuestos se pueden considerar como derivados de los hidrácidos en los cuales el hidrógeno ha sido sustituido por  un elemento metálico.</a:t>
          </a:r>
          <a:endParaRPr lang="en-US" sz="1600" dirty="0"/>
        </a:p>
      </dgm:t>
    </dgm:pt>
    <dgm:pt modelId="{86E10C6E-C974-4BB2-A71D-2E0D93A63954}" type="parTrans" cxnId="{4381E921-EA8B-4984-AC6F-D4A21AB172BD}">
      <dgm:prSet/>
      <dgm:spPr/>
      <dgm:t>
        <a:bodyPr/>
        <a:lstStyle/>
        <a:p>
          <a:endParaRPr lang="en-US"/>
        </a:p>
      </dgm:t>
    </dgm:pt>
    <dgm:pt modelId="{6DEC29A8-300F-4156-A6EF-5AD47FC7CED4}" type="sibTrans" cxnId="{4381E921-EA8B-4984-AC6F-D4A21AB172BD}">
      <dgm:prSet/>
      <dgm:spPr/>
      <dgm:t>
        <a:bodyPr/>
        <a:lstStyle/>
        <a:p>
          <a:endParaRPr lang="en-US"/>
        </a:p>
      </dgm:t>
    </dgm:pt>
    <dgm:pt modelId="{E801EEDB-F7E7-4399-BE86-E8E374B6B1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CL" sz="1600" dirty="0"/>
            <a:t>Este tipo de compuestos se denominan también sales neutras</a:t>
          </a:r>
          <a:r>
            <a:rPr lang="es-CL" sz="1400" dirty="0"/>
            <a:t>.</a:t>
          </a:r>
          <a:endParaRPr lang="en-US" sz="1400" dirty="0"/>
        </a:p>
      </dgm:t>
    </dgm:pt>
    <dgm:pt modelId="{0AC76D6E-AB0C-4D6B-B96B-B1B90DC6EBDA}" type="parTrans" cxnId="{41003AAF-CF65-401D-A403-33F9CF8A93D5}">
      <dgm:prSet/>
      <dgm:spPr/>
      <dgm:t>
        <a:bodyPr/>
        <a:lstStyle/>
        <a:p>
          <a:endParaRPr lang="en-US"/>
        </a:p>
      </dgm:t>
    </dgm:pt>
    <dgm:pt modelId="{2EC1A04F-8C37-42AB-ABFD-180053DE97D9}" type="sibTrans" cxnId="{41003AAF-CF65-401D-A403-33F9CF8A93D5}">
      <dgm:prSet/>
      <dgm:spPr/>
      <dgm:t>
        <a:bodyPr/>
        <a:lstStyle/>
        <a:p>
          <a:endParaRPr lang="en-US"/>
        </a:p>
      </dgm:t>
    </dgm:pt>
    <dgm:pt modelId="{D01008B4-EFE7-401F-97F0-D04475D237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Al provenir estas sales de los hidrácidos estarán constituidas por cloruros, </a:t>
          </a:r>
          <a:r>
            <a:rPr lang="en-US" sz="1600" b="0" dirty="0" err="1"/>
            <a:t>fluoruros</a:t>
          </a:r>
          <a:r>
            <a:rPr lang="en-US" sz="1600" dirty="0"/>
            <a:t>, bromuros, yoduros, sulfuros, seleniuros y telururos.</a:t>
          </a:r>
        </a:p>
      </dgm:t>
    </dgm:pt>
    <dgm:pt modelId="{A21A4156-FF03-47B8-95C8-382AEF5E4050}" type="parTrans" cxnId="{9E671830-A279-4B79-8554-F88CB6FA1C9B}">
      <dgm:prSet/>
      <dgm:spPr/>
      <dgm:t>
        <a:bodyPr/>
        <a:lstStyle/>
        <a:p>
          <a:endParaRPr lang="en-US"/>
        </a:p>
      </dgm:t>
    </dgm:pt>
    <dgm:pt modelId="{09568021-B386-48D9-8AF9-9828D51FBC7C}" type="sibTrans" cxnId="{9E671830-A279-4B79-8554-F88CB6FA1C9B}">
      <dgm:prSet/>
      <dgm:spPr/>
      <dgm:t>
        <a:bodyPr/>
        <a:lstStyle/>
        <a:p>
          <a:endParaRPr lang="en-US"/>
        </a:p>
      </dgm:t>
    </dgm:pt>
    <dgm:pt modelId="{96345FBB-3D5A-4F60-B1BA-B94F33927E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Hay que tener en cuenta que los elementos no metalicos tendrán los siguientes estados de oxidación: F</a:t>
          </a:r>
          <a:r>
            <a:rPr lang="en-US" sz="1600" baseline="30000" dirty="0"/>
            <a:t>-1</a:t>
          </a:r>
          <a:r>
            <a:rPr lang="en-US" sz="1600" baseline="0" dirty="0"/>
            <a:t>, Cl</a:t>
          </a:r>
          <a:r>
            <a:rPr lang="en-US" sz="1600" baseline="30000" dirty="0"/>
            <a:t>-1</a:t>
          </a:r>
          <a:r>
            <a:rPr lang="en-US" sz="1600" baseline="0" dirty="0"/>
            <a:t>, Br</a:t>
          </a:r>
          <a:r>
            <a:rPr lang="en-US" sz="1600" baseline="30000" dirty="0"/>
            <a:t>-1</a:t>
          </a:r>
          <a:r>
            <a:rPr lang="en-US" sz="1600" baseline="0" dirty="0"/>
            <a:t>, I</a:t>
          </a:r>
          <a:r>
            <a:rPr lang="en-US" sz="1600" baseline="30000" dirty="0"/>
            <a:t>-1</a:t>
          </a:r>
          <a:r>
            <a:rPr lang="en-US" sz="1600" baseline="0" dirty="0"/>
            <a:t>, S</a:t>
          </a:r>
          <a:r>
            <a:rPr lang="en-US" sz="1600" baseline="30000" dirty="0"/>
            <a:t>-2</a:t>
          </a:r>
          <a:r>
            <a:rPr lang="en-US" sz="1600" baseline="0" dirty="0"/>
            <a:t>, Se</a:t>
          </a:r>
          <a:r>
            <a:rPr lang="en-US" sz="1600" baseline="30000" dirty="0"/>
            <a:t>-2</a:t>
          </a:r>
          <a:r>
            <a:rPr lang="en-US" sz="1600" baseline="0" dirty="0"/>
            <a:t>, Te</a:t>
          </a:r>
          <a:r>
            <a:rPr lang="en-US" sz="1600" baseline="30000" dirty="0"/>
            <a:t>-2</a:t>
          </a:r>
          <a:r>
            <a:rPr lang="en-US" sz="1600" baseline="0" dirty="0"/>
            <a:t>.</a:t>
          </a:r>
          <a:endParaRPr lang="en-US" sz="1600" dirty="0"/>
        </a:p>
      </dgm:t>
    </dgm:pt>
    <dgm:pt modelId="{3F561637-5AB6-4993-9BDF-75B90BAEAAAB}" type="parTrans" cxnId="{BDCE41E4-744E-493E-88D2-02155F745B7A}">
      <dgm:prSet/>
      <dgm:spPr/>
      <dgm:t>
        <a:bodyPr/>
        <a:lstStyle/>
        <a:p>
          <a:endParaRPr lang="es-CL"/>
        </a:p>
      </dgm:t>
    </dgm:pt>
    <dgm:pt modelId="{84C6E202-82D7-42CA-991A-3512E16599D9}" type="sibTrans" cxnId="{BDCE41E4-744E-493E-88D2-02155F745B7A}">
      <dgm:prSet/>
      <dgm:spPr/>
      <dgm:t>
        <a:bodyPr/>
        <a:lstStyle/>
        <a:p>
          <a:endParaRPr lang="es-CL"/>
        </a:p>
      </dgm:t>
    </dgm:pt>
    <dgm:pt modelId="{FF84940A-7157-4AAC-957E-FE67810FAB07}" type="pres">
      <dgm:prSet presAssocID="{2764597A-DC0F-41CD-A028-2FC834E3FB08}" presName="root" presStyleCnt="0">
        <dgm:presLayoutVars>
          <dgm:dir/>
          <dgm:resizeHandles val="exact"/>
        </dgm:presLayoutVars>
      </dgm:prSet>
      <dgm:spPr/>
    </dgm:pt>
    <dgm:pt modelId="{95B01D10-512B-406B-98CA-0D24FD39635C}" type="pres">
      <dgm:prSet presAssocID="{61244DC0-B54B-428D-84E9-F51F409D857B}" presName="compNode" presStyleCnt="0"/>
      <dgm:spPr/>
    </dgm:pt>
    <dgm:pt modelId="{F1BFCBF8-3CCB-4194-B631-AA3733B2E8E0}" type="pres">
      <dgm:prSet presAssocID="{61244DC0-B54B-428D-84E9-F51F409D857B}" presName="bgRect" presStyleLbl="bgShp" presStyleIdx="0" presStyleCnt="4"/>
      <dgm:spPr/>
    </dgm:pt>
    <dgm:pt modelId="{D4BA7123-22BC-49E3-88E2-E0E750ED9616}" type="pres">
      <dgm:prSet presAssocID="{61244DC0-B54B-428D-84E9-F51F409D857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71250E94-D418-48AE-9B21-769BC8917B8D}" type="pres">
      <dgm:prSet presAssocID="{61244DC0-B54B-428D-84E9-F51F409D857B}" presName="spaceRect" presStyleCnt="0"/>
      <dgm:spPr/>
    </dgm:pt>
    <dgm:pt modelId="{2039AFFB-AC67-4CA1-AFB2-977C09CD09E2}" type="pres">
      <dgm:prSet presAssocID="{61244DC0-B54B-428D-84E9-F51F409D857B}" presName="parTx" presStyleLbl="revTx" presStyleIdx="0" presStyleCnt="4">
        <dgm:presLayoutVars>
          <dgm:chMax val="0"/>
          <dgm:chPref val="0"/>
        </dgm:presLayoutVars>
      </dgm:prSet>
      <dgm:spPr/>
    </dgm:pt>
    <dgm:pt modelId="{FFDC5CCC-DB2F-4A77-A26C-4070380537F8}" type="pres">
      <dgm:prSet presAssocID="{6DEC29A8-300F-4156-A6EF-5AD47FC7CED4}" presName="sibTrans" presStyleCnt="0"/>
      <dgm:spPr/>
    </dgm:pt>
    <dgm:pt modelId="{6A13EE14-7976-40E4-9EE8-D040FB092A8A}" type="pres">
      <dgm:prSet presAssocID="{E801EEDB-F7E7-4399-BE86-E8E374B6B191}" presName="compNode" presStyleCnt="0"/>
      <dgm:spPr/>
    </dgm:pt>
    <dgm:pt modelId="{B0954840-C89D-4B34-BF03-AE49E5B7565B}" type="pres">
      <dgm:prSet presAssocID="{E801EEDB-F7E7-4399-BE86-E8E374B6B191}" presName="bgRect" presStyleLbl="bgShp" presStyleIdx="1" presStyleCnt="4"/>
      <dgm:spPr/>
    </dgm:pt>
    <dgm:pt modelId="{E3800F87-2B7F-4299-903F-AFEC8571D831}" type="pres">
      <dgm:prSet presAssocID="{E801EEDB-F7E7-4399-BE86-E8E374B6B19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bos de ensayo"/>
        </a:ext>
      </dgm:extLst>
    </dgm:pt>
    <dgm:pt modelId="{0B4FDA1A-6C9A-4E5E-B436-3A9663A465D5}" type="pres">
      <dgm:prSet presAssocID="{E801EEDB-F7E7-4399-BE86-E8E374B6B191}" presName="spaceRect" presStyleCnt="0"/>
      <dgm:spPr/>
    </dgm:pt>
    <dgm:pt modelId="{4163E028-BA7D-4CA4-A22C-725FE1B78239}" type="pres">
      <dgm:prSet presAssocID="{E801EEDB-F7E7-4399-BE86-E8E374B6B191}" presName="parTx" presStyleLbl="revTx" presStyleIdx="1" presStyleCnt="4">
        <dgm:presLayoutVars>
          <dgm:chMax val="0"/>
          <dgm:chPref val="0"/>
        </dgm:presLayoutVars>
      </dgm:prSet>
      <dgm:spPr/>
    </dgm:pt>
    <dgm:pt modelId="{5AF7071C-C4D5-4560-854B-5615C21E0086}" type="pres">
      <dgm:prSet presAssocID="{2EC1A04F-8C37-42AB-ABFD-180053DE97D9}" presName="sibTrans" presStyleCnt="0"/>
      <dgm:spPr/>
    </dgm:pt>
    <dgm:pt modelId="{C666371B-E54E-43C4-A495-08027BC6C896}" type="pres">
      <dgm:prSet presAssocID="{D01008B4-EFE7-401F-97F0-D04475D237AD}" presName="compNode" presStyleCnt="0"/>
      <dgm:spPr/>
    </dgm:pt>
    <dgm:pt modelId="{58238397-58EB-410C-887E-0EC085DF5497}" type="pres">
      <dgm:prSet presAssocID="{D01008B4-EFE7-401F-97F0-D04475D237AD}" presName="bgRect" presStyleLbl="bgShp" presStyleIdx="2" presStyleCnt="4" custLinFactNeighborX="8315" custLinFactNeighborY="-897"/>
      <dgm:spPr/>
    </dgm:pt>
    <dgm:pt modelId="{94D5E8AF-4218-4405-BA2F-E57A458C88CC}" type="pres">
      <dgm:prSet presAssocID="{D01008B4-EFE7-401F-97F0-D04475D237AD}" presName="iconRect" presStyleLbl="node1" presStyleIdx="2" presStyleCnt="4" custLinFactNeighborX="4235" custLinFactNeighborY="-211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F6B52F22-0C55-4A48-9F70-356DCE33DF9E}" type="pres">
      <dgm:prSet presAssocID="{D01008B4-EFE7-401F-97F0-D04475D237AD}" presName="spaceRect" presStyleCnt="0"/>
      <dgm:spPr/>
    </dgm:pt>
    <dgm:pt modelId="{4718371A-76C0-4799-964E-D71C42407AD3}" type="pres">
      <dgm:prSet presAssocID="{D01008B4-EFE7-401F-97F0-D04475D237AD}" presName="parTx" presStyleLbl="revTx" presStyleIdx="2" presStyleCnt="4">
        <dgm:presLayoutVars>
          <dgm:chMax val="0"/>
          <dgm:chPref val="0"/>
        </dgm:presLayoutVars>
      </dgm:prSet>
      <dgm:spPr/>
    </dgm:pt>
    <dgm:pt modelId="{C4340AF6-FDB1-41D2-829A-C2DACF671ABB}" type="pres">
      <dgm:prSet presAssocID="{09568021-B386-48D9-8AF9-9828D51FBC7C}" presName="sibTrans" presStyleCnt="0"/>
      <dgm:spPr/>
    </dgm:pt>
    <dgm:pt modelId="{92316951-B19D-463F-B1FC-8553B7499119}" type="pres">
      <dgm:prSet presAssocID="{96345FBB-3D5A-4F60-B1BA-B94F33927E18}" presName="compNode" presStyleCnt="0"/>
      <dgm:spPr/>
    </dgm:pt>
    <dgm:pt modelId="{00694AEB-4AE2-4ABF-B9A6-13717D7CA9A9}" type="pres">
      <dgm:prSet presAssocID="{96345FBB-3D5A-4F60-B1BA-B94F33927E18}" presName="bgRect" presStyleLbl="bgShp" presStyleIdx="3" presStyleCnt="4" custLinFactNeighborX="-33496" custLinFactNeighborY="-14463"/>
      <dgm:spPr/>
    </dgm:pt>
    <dgm:pt modelId="{077FB821-31C2-4A17-AAD8-BACA708C8AF4}" type="pres">
      <dgm:prSet presAssocID="{96345FBB-3D5A-4F60-B1BA-B94F33927E18}" presName="iconRect" presStyleLbl="node1" presStyleIdx="3" presStyleCnt="4" custLinFactNeighborX="2117" custLinFactNeighborY="-2540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io"/>
        </a:ext>
      </dgm:extLst>
    </dgm:pt>
    <dgm:pt modelId="{E70B9FB5-88D8-423D-859F-42286D105953}" type="pres">
      <dgm:prSet presAssocID="{96345FBB-3D5A-4F60-B1BA-B94F33927E18}" presName="spaceRect" presStyleCnt="0"/>
      <dgm:spPr/>
    </dgm:pt>
    <dgm:pt modelId="{8B3AA60E-B893-434F-B656-251C590B14CB}" type="pres">
      <dgm:prSet presAssocID="{96345FBB-3D5A-4F60-B1BA-B94F33927E18}" presName="parTx" presStyleLbl="revTx" presStyleIdx="3" presStyleCnt="4" custScaleX="102393" custLinFactNeighborX="1464" custLinFactNeighborY="-16254">
        <dgm:presLayoutVars>
          <dgm:chMax val="0"/>
          <dgm:chPref val="0"/>
        </dgm:presLayoutVars>
      </dgm:prSet>
      <dgm:spPr/>
    </dgm:pt>
  </dgm:ptLst>
  <dgm:cxnLst>
    <dgm:cxn modelId="{4381E921-EA8B-4984-AC6F-D4A21AB172BD}" srcId="{2764597A-DC0F-41CD-A028-2FC834E3FB08}" destId="{61244DC0-B54B-428D-84E9-F51F409D857B}" srcOrd="0" destOrd="0" parTransId="{86E10C6E-C974-4BB2-A71D-2E0D93A63954}" sibTransId="{6DEC29A8-300F-4156-A6EF-5AD47FC7CED4}"/>
    <dgm:cxn modelId="{9E671830-A279-4B79-8554-F88CB6FA1C9B}" srcId="{2764597A-DC0F-41CD-A028-2FC834E3FB08}" destId="{D01008B4-EFE7-401F-97F0-D04475D237AD}" srcOrd="2" destOrd="0" parTransId="{A21A4156-FF03-47B8-95C8-382AEF5E4050}" sibTransId="{09568021-B386-48D9-8AF9-9828D51FBC7C}"/>
    <dgm:cxn modelId="{1F8BD54F-6ECE-492A-B199-4B2B79B971C4}" type="presOf" srcId="{D01008B4-EFE7-401F-97F0-D04475D237AD}" destId="{4718371A-76C0-4799-964E-D71C42407AD3}" srcOrd="0" destOrd="0" presId="urn:microsoft.com/office/officeart/2018/2/layout/IconVerticalSolidList"/>
    <dgm:cxn modelId="{7D5C4173-E857-4469-B27C-BC5DA29912A1}" type="presOf" srcId="{61244DC0-B54B-428D-84E9-F51F409D857B}" destId="{2039AFFB-AC67-4CA1-AFB2-977C09CD09E2}" srcOrd="0" destOrd="0" presId="urn:microsoft.com/office/officeart/2018/2/layout/IconVerticalSolidList"/>
    <dgm:cxn modelId="{9DF0EB7A-89D1-4892-BD83-8A9444E5A3D9}" type="presOf" srcId="{96345FBB-3D5A-4F60-B1BA-B94F33927E18}" destId="{8B3AA60E-B893-434F-B656-251C590B14CB}" srcOrd="0" destOrd="0" presId="urn:microsoft.com/office/officeart/2018/2/layout/IconVerticalSolidList"/>
    <dgm:cxn modelId="{DF9D8694-7DB3-4437-9759-7089C7364C8E}" type="presOf" srcId="{2764597A-DC0F-41CD-A028-2FC834E3FB08}" destId="{FF84940A-7157-4AAC-957E-FE67810FAB07}" srcOrd="0" destOrd="0" presId="urn:microsoft.com/office/officeart/2018/2/layout/IconVerticalSolidList"/>
    <dgm:cxn modelId="{41003AAF-CF65-401D-A403-33F9CF8A93D5}" srcId="{2764597A-DC0F-41CD-A028-2FC834E3FB08}" destId="{E801EEDB-F7E7-4399-BE86-E8E374B6B191}" srcOrd="1" destOrd="0" parTransId="{0AC76D6E-AB0C-4D6B-B96B-B1B90DC6EBDA}" sibTransId="{2EC1A04F-8C37-42AB-ABFD-180053DE97D9}"/>
    <dgm:cxn modelId="{BDCE41E4-744E-493E-88D2-02155F745B7A}" srcId="{2764597A-DC0F-41CD-A028-2FC834E3FB08}" destId="{96345FBB-3D5A-4F60-B1BA-B94F33927E18}" srcOrd="3" destOrd="0" parTransId="{3F561637-5AB6-4993-9BDF-75B90BAEAAAB}" sibTransId="{84C6E202-82D7-42CA-991A-3512E16599D9}"/>
    <dgm:cxn modelId="{5A8E35FF-419D-4241-94A1-C4E24B354711}" type="presOf" srcId="{E801EEDB-F7E7-4399-BE86-E8E374B6B191}" destId="{4163E028-BA7D-4CA4-A22C-725FE1B78239}" srcOrd="0" destOrd="0" presId="urn:microsoft.com/office/officeart/2018/2/layout/IconVerticalSolidList"/>
    <dgm:cxn modelId="{1F4E4CC2-2580-43DB-AEA8-420C2BC15EDF}" type="presParOf" srcId="{FF84940A-7157-4AAC-957E-FE67810FAB07}" destId="{95B01D10-512B-406B-98CA-0D24FD39635C}" srcOrd="0" destOrd="0" presId="urn:microsoft.com/office/officeart/2018/2/layout/IconVerticalSolidList"/>
    <dgm:cxn modelId="{F4ADDDF5-87A3-493B-89CB-5A7DECF5B329}" type="presParOf" srcId="{95B01D10-512B-406B-98CA-0D24FD39635C}" destId="{F1BFCBF8-3CCB-4194-B631-AA3733B2E8E0}" srcOrd="0" destOrd="0" presId="urn:microsoft.com/office/officeart/2018/2/layout/IconVerticalSolidList"/>
    <dgm:cxn modelId="{11C37514-585C-4738-B385-33386940E095}" type="presParOf" srcId="{95B01D10-512B-406B-98CA-0D24FD39635C}" destId="{D4BA7123-22BC-49E3-88E2-E0E750ED9616}" srcOrd="1" destOrd="0" presId="urn:microsoft.com/office/officeart/2018/2/layout/IconVerticalSolidList"/>
    <dgm:cxn modelId="{2DD6D5F4-E3AC-4D4C-B571-F277CCA200B6}" type="presParOf" srcId="{95B01D10-512B-406B-98CA-0D24FD39635C}" destId="{71250E94-D418-48AE-9B21-769BC8917B8D}" srcOrd="2" destOrd="0" presId="urn:microsoft.com/office/officeart/2018/2/layout/IconVerticalSolidList"/>
    <dgm:cxn modelId="{69EE27A1-9EC5-4C47-84C7-7865B0C5FACE}" type="presParOf" srcId="{95B01D10-512B-406B-98CA-0D24FD39635C}" destId="{2039AFFB-AC67-4CA1-AFB2-977C09CD09E2}" srcOrd="3" destOrd="0" presId="urn:microsoft.com/office/officeart/2018/2/layout/IconVerticalSolidList"/>
    <dgm:cxn modelId="{BE63E8AC-4BE0-4E33-82B9-364C0B200294}" type="presParOf" srcId="{FF84940A-7157-4AAC-957E-FE67810FAB07}" destId="{FFDC5CCC-DB2F-4A77-A26C-4070380537F8}" srcOrd="1" destOrd="0" presId="urn:microsoft.com/office/officeart/2018/2/layout/IconVerticalSolidList"/>
    <dgm:cxn modelId="{129155B1-7458-4F41-A12D-5F3894C101D6}" type="presParOf" srcId="{FF84940A-7157-4AAC-957E-FE67810FAB07}" destId="{6A13EE14-7976-40E4-9EE8-D040FB092A8A}" srcOrd="2" destOrd="0" presId="urn:microsoft.com/office/officeart/2018/2/layout/IconVerticalSolidList"/>
    <dgm:cxn modelId="{A6AF3AB9-6206-4C20-BCFB-F17446B60860}" type="presParOf" srcId="{6A13EE14-7976-40E4-9EE8-D040FB092A8A}" destId="{B0954840-C89D-4B34-BF03-AE49E5B7565B}" srcOrd="0" destOrd="0" presId="urn:microsoft.com/office/officeart/2018/2/layout/IconVerticalSolidList"/>
    <dgm:cxn modelId="{45CF748E-C750-4FA8-AEAC-038DD3B4119E}" type="presParOf" srcId="{6A13EE14-7976-40E4-9EE8-D040FB092A8A}" destId="{E3800F87-2B7F-4299-903F-AFEC8571D831}" srcOrd="1" destOrd="0" presId="urn:microsoft.com/office/officeart/2018/2/layout/IconVerticalSolidList"/>
    <dgm:cxn modelId="{3B9089BF-B97C-4999-8AB2-706B4A91E8F6}" type="presParOf" srcId="{6A13EE14-7976-40E4-9EE8-D040FB092A8A}" destId="{0B4FDA1A-6C9A-4E5E-B436-3A9663A465D5}" srcOrd="2" destOrd="0" presId="urn:microsoft.com/office/officeart/2018/2/layout/IconVerticalSolidList"/>
    <dgm:cxn modelId="{F38311DF-25C7-4E0B-8340-E251440213AD}" type="presParOf" srcId="{6A13EE14-7976-40E4-9EE8-D040FB092A8A}" destId="{4163E028-BA7D-4CA4-A22C-725FE1B78239}" srcOrd="3" destOrd="0" presId="urn:microsoft.com/office/officeart/2018/2/layout/IconVerticalSolidList"/>
    <dgm:cxn modelId="{F1BF21BC-5AF6-4AB0-90A7-40DC577CCC03}" type="presParOf" srcId="{FF84940A-7157-4AAC-957E-FE67810FAB07}" destId="{5AF7071C-C4D5-4560-854B-5615C21E0086}" srcOrd="3" destOrd="0" presId="urn:microsoft.com/office/officeart/2018/2/layout/IconVerticalSolidList"/>
    <dgm:cxn modelId="{C8D9A120-E319-4D3B-B367-C2733EF40384}" type="presParOf" srcId="{FF84940A-7157-4AAC-957E-FE67810FAB07}" destId="{C666371B-E54E-43C4-A495-08027BC6C896}" srcOrd="4" destOrd="0" presId="urn:microsoft.com/office/officeart/2018/2/layout/IconVerticalSolidList"/>
    <dgm:cxn modelId="{349814F7-5CE9-426F-A8B3-CAA5E5BA3EF2}" type="presParOf" srcId="{C666371B-E54E-43C4-A495-08027BC6C896}" destId="{58238397-58EB-410C-887E-0EC085DF5497}" srcOrd="0" destOrd="0" presId="urn:microsoft.com/office/officeart/2018/2/layout/IconVerticalSolidList"/>
    <dgm:cxn modelId="{EFDCB70C-CBE5-4220-8C04-8B8A4A83492F}" type="presParOf" srcId="{C666371B-E54E-43C4-A495-08027BC6C896}" destId="{94D5E8AF-4218-4405-BA2F-E57A458C88CC}" srcOrd="1" destOrd="0" presId="urn:microsoft.com/office/officeart/2018/2/layout/IconVerticalSolidList"/>
    <dgm:cxn modelId="{BAB89288-303D-43B5-B821-FA3E04E7F036}" type="presParOf" srcId="{C666371B-E54E-43C4-A495-08027BC6C896}" destId="{F6B52F22-0C55-4A48-9F70-356DCE33DF9E}" srcOrd="2" destOrd="0" presId="urn:microsoft.com/office/officeart/2018/2/layout/IconVerticalSolidList"/>
    <dgm:cxn modelId="{2CD94686-91F1-47C8-96C7-EF0547977B5B}" type="presParOf" srcId="{C666371B-E54E-43C4-A495-08027BC6C896}" destId="{4718371A-76C0-4799-964E-D71C42407AD3}" srcOrd="3" destOrd="0" presId="urn:microsoft.com/office/officeart/2018/2/layout/IconVerticalSolidList"/>
    <dgm:cxn modelId="{C8447571-BD28-4C23-8194-3973CCD7A462}" type="presParOf" srcId="{FF84940A-7157-4AAC-957E-FE67810FAB07}" destId="{C4340AF6-FDB1-41D2-829A-C2DACF671ABB}" srcOrd="5" destOrd="0" presId="urn:microsoft.com/office/officeart/2018/2/layout/IconVerticalSolidList"/>
    <dgm:cxn modelId="{037C4AEC-5C8D-4452-86C6-783ABAE84372}" type="presParOf" srcId="{FF84940A-7157-4AAC-957E-FE67810FAB07}" destId="{92316951-B19D-463F-B1FC-8553B7499119}" srcOrd="6" destOrd="0" presId="urn:microsoft.com/office/officeart/2018/2/layout/IconVerticalSolidList"/>
    <dgm:cxn modelId="{299498F3-A68C-4D4B-9232-9A3EA79D12C3}" type="presParOf" srcId="{92316951-B19D-463F-B1FC-8553B7499119}" destId="{00694AEB-4AE2-4ABF-B9A6-13717D7CA9A9}" srcOrd="0" destOrd="0" presId="urn:microsoft.com/office/officeart/2018/2/layout/IconVerticalSolidList"/>
    <dgm:cxn modelId="{C1943260-4C67-4849-9A8D-DC4DFE3010A2}" type="presParOf" srcId="{92316951-B19D-463F-B1FC-8553B7499119}" destId="{077FB821-31C2-4A17-AAD8-BACA708C8AF4}" srcOrd="1" destOrd="0" presId="urn:microsoft.com/office/officeart/2018/2/layout/IconVerticalSolidList"/>
    <dgm:cxn modelId="{00062C44-DD03-4E6D-9A89-5EFE9D576CD9}" type="presParOf" srcId="{92316951-B19D-463F-B1FC-8553B7499119}" destId="{E70B9FB5-88D8-423D-859F-42286D105953}" srcOrd="2" destOrd="0" presId="urn:microsoft.com/office/officeart/2018/2/layout/IconVerticalSolidList"/>
    <dgm:cxn modelId="{AB8AA05B-F634-44E5-98ED-06D00925CE70}" type="presParOf" srcId="{92316951-B19D-463F-B1FC-8553B7499119}" destId="{8B3AA60E-B893-434F-B656-251C590B14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BF8-3CCB-4194-B631-AA3733B2E8E0}">
      <dsp:nvSpPr>
        <dsp:cNvPr id="0" name=""/>
        <dsp:cNvSpPr/>
      </dsp:nvSpPr>
      <dsp:spPr>
        <a:xfrm>
          <a:off x="-29536" y="10185"/>
          <a:ext cx="6468953" cy="11379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A7123-22BC-49E3-88E2-E0E750ED9616}">
      <dsp:nvSpPr>
        <dsp:cNvPr id="0" name=""/>
        <dsp:cNvSpPr/>
      </dsp:nvSpPr>
      <dsp:spPr>
        <a:xfrm>
          <a:off x="314695" y="266225"/>
          <a:ext cx="625875" cy="625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9AFFB-AC67-4CA1-AFB2-977C09CD09E2}">
      <dsp:nvSpPr>
        <dsp:cNvPr id="0" name=""/>
        <dsp:cNvSpPr/>
      </dsp:nvSpPr>
      <dsp:spPr>
        <a:xfrm>
          <a:off x="1284802" y="10185"/>
          <a:ext cx="5152043" cy="113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34" tIns="120434" rIns="120434" bIns="12043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Estos compuestos se pueden considerar como derivados de los hidrácidos en los cuales el hidrógeno ha sido sustituido por  un elemento metálico.</a:t>
          </a:r>
          <a:endParaRPr lang="en-US" sz="1600" kern="1200" dirty="0"/>
        </a:p>
      </dsp:txBody>
      <dsp:txXfrm>
        <a:off x="1284802" y="10185"/>
        <a:ext cx="5152043" cy="1137956"/>
      </dsp:txXfrm>
    </dsp:sp>
    <dsp:sp modelId="{B0954840-C89D-4B34-BF03-AE49E5B7565B}">
      <dsp:nvSpPr>
        <dsp:cNvPr id="0" name=""/>
        <dsp:cNvSpPr/>
      </dsp:nvSpPr>
      <dsp:spPr>
        <a:xfrm>
          <a:off x="-29536" y="1432630"/>
          <a:ext cx="6468953" cy="11379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00F87-2B7F-4299-903F-AFEC8571D831}">
      <dsp:nvSpPr>
        <dsp:cNvPr id="0" name=""/>
        <dsp:cNvSpPr/>
      </dsp:nvSpPr>
      <dsp:spPr>
        <a:xfrm>
          <a:off x="314695" y="1688670"/>
          <a:ext cx="625875" cy="625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3E028-BA7D-4CA4-A22C-725FE1B78239}">
      <dsp:nvSpPr>
        <dsp:cNvPr id="0" name=""/>
        <dsp:cNvSpPr/>
      </dsp:nvSpPr>
      <dsp:spPr>
        <a:xfrm>
          <a:off x="1284802" y="1432630"/>
          <a:ext cx="5152043" cy="113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34" tIns="120434" rIns="120434" bIns="12043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Este tipo de compuestos se denominan también sales neutras</a:t>
          </a:r>
          <a:r>
            <a:rPr lang="es-CL" sz="1400" kern="1200" dirty="0"/>
            <a:t>.</a:t>
          </a:r>
          <a:endParaRPr lang="en-US" sz="1400" kern="1200" dirty="0"/>
        </a:p>
      </dsp:txBody>
      <dsp:txXfrm>
        <a:off x="1284802" y="1432630"/>
        <a:ext cx="5152043" cy="1137956"/>
      </dsp:txXfrm>
    </dsp:sp>
    <dsp:sp modelId="{58238397-58EB-410C-887E-0EC085DF5497}">
      <dsp:nvSpPr>
        <dsp:cNvPr id="0" name=""/>
        <dsp:cNvSpPr/>
      </dsp:nvSpPr>
      <dsp:spPr>
        <a:xfrm>
          <a:off x="0" y="2844868"/>
          <a:ext cx="6468953" cy="11379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5E8AF-4218-4405-BA2F-E57A458C88CC}">
      <dsp:nvSpPr>
        <dsp:cNvPr id="0" name=""/>
        <dsp:cNvSpPr/>
      </dsp:nvSpPr>
      <dsp:spPr>
        <a:xfrm>
          <a:off x="341200" y="3097860"/>
          <a:ext cx="625875" cy="625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8371A-76C0-4799-964E-D71C42407AD3}">
      <dsp:nvSpPr>
        <dsp:cNvPr id="0" name=""/>
        <dsp:cNvSpPr/>
      </dsp:nvSpPr>
      <dsp:spPr>
        <a:xfrm>
          <a:off x="1284802" y="2855076"/>
          <a:ext cx="5152043" cy="113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34" tIns="120434" rIns="120434" bIns="12043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 provenir estas sales de los hidrácidos estarán constituidas por cloruros, </a:t>
          </a:r>
          <a:r>
            <a:rPr lang="en-US" sz="1600" b="0" kern="1200" dirty="0" err="1"/>
            <a:t>fluoruros</a:t>
          </a:r>
          <a:r>
            <a:rPr lang="en-US" sz="1600" kern="1200" dirty="0"/>
            <a:t>, bromuros, yoduros, sulfuros, seleniuros y telururos.</a:t>
          </a:r>
        </a:p>
      </dsp:txBody>
      <dsp:txXfrm>
        <a:off x="1284802" y="2855076"/>
        <a:ext cx="5152043" cy="1137956"/>
      </dsp:txXfrm>
    </dsp:sp>
    <dsp:sp modelId="{00694AEB-4AE2-4ABF-B9A6-13717D7CA9A9}">
      <dsp:nvSpPr>
        <dsp:cNvPr id="0" name=""/>
        <dsp:cNvSpPr/>
      </dsp:nvSpPr>
      <dsp:spPr>
        <a:xfrm>
          <a:off x="-29536" y="4112938"/>
          <a:ext cx="6468953" cy="11379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FB821-31C2-4A17-AAD8-BACA708C8AF4}">
      <dsp:nvSpPr>
        <dsp:cNvPr id="0" name=""/>
        <dsp:cNvSpPr/>
      </dsp:nvSpPr>
      <dsp:spPr>
        <a:xfrm>
          <a:off x="327944" y="4374532"/>
          <a:ext cx="625875" cy="6258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AA60E-B893-434F-B656-251C590B14CB}">
      <dsp:nvSpPr>
        <dsp:cNvPr id="0" name=""/>
        <dsp:cNvSpPr/>
      </dsp:nvSpPr>
      <dsp:spPr>
        <a:xfrm>
          <a:off x="1223158" y="4092558"/>
          <a:ext cx="5275332" cy="113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434" tIns="120434" rIns="120434" bIns="12043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Hay que tener en cuenta que los elementos no metalicos tendrán los siguientes estados de oxidación: F</a:t>
          </a:r>
          <a:r>
            <a:rPr lang="en-US" sz="1600" kern="1200" baseline="30000" dirty="0"/>
            <a:t>-1</a:t>
          </a:r>
          <a:r>
            <a:rPr lang="en-US" sz="1600" kern="1200" baseline="0" dirty="0"/>
            <a:t>, Cl</a:t>
          </a:r>
          <a:r>
            <a:rPr lang="en-US" sz="1600" kern="1200" baseline="30000" dirty="0"/>
            <a:t>-1</a:t>
          </a:r>
          <a:r>
            <a:rPr lang="en-US" sz="1600" kern="1200" baseline="0" dirty="0"/>
            <a:t>, Br</a:t>
          </a:r>
          <a:r>
            <a:rPr lang="en-US" sz="1600" kern="1200" baseline="30000" dirty="0"/>
            <a:t>-1</a:t>
          </a:r>
          <a:r>
            <a:rPr lang="en-US" sz="1600" kern="1200" baseline="0" dirty="0"/>
            <a:t>, I</a:t>
          </a:r>
          <a:r>
            <a:rPr lang="en-US" sz="1600" kern="1200" baseline="30000" dirty="0"/>
            <a:t>-1</a:t>
          </a:r>
          <a:r>
            <a:rPr lang="en-US" sz="1600" kern="1200" baseline="0" dirty="0"/>
            <a:t>, S</a:t>
          </a:r>
          <a:r>
            <a:rPr lang="en-US" sz="1600" kern="1200" baseline="30000" dirty="0"/>
            <a:t>-2</a:t>
          </a:r>
          <a:r>
            <a:rPr lang="en-US" sz="1600" kern="1200" baseline="0" dirty="0"/>
            <a:t>, Se</a:t>
          </a:r>
          <a:r>
            <a:rPr lang="en-US" sz="1600" kern="1200" baseline="30000" dirty="0"/>
            <a:t>-2</a:t>
          </a:r>
          <a:r>
            <a:rPr lang="en-US" sz="1600" kern="1200" baseline="0" dirty="0"/>
            <a:t>, Te</a:t>
          </a:r>
          <a:r>
            <a:rPr lang="en-US" sz="1600" kern="1200" baseline="30000" dirty="0"/>
            <a:t>-2</a:t>
          </a:r>
          <a:r>
            <a:rPr lang="en-US" sz="1600" kern="1200" baseline="0" dirty="0"/>
            <a:t>.</a:t>
          </a:r>
          <a:endParaRPr lang="en-US" sz="1600" kern="1200" dirty="0"/>
        </a:p>
      </dsp:txBody>
      <dsp:txXfrm>
        <a:off x="1223158" y="4092558"/>
        <a:ext cx="5275332" cy="1137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84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652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830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159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716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126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085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2392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985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2960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861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812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541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106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6899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217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113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873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-IVQiZW8Sps" TargetMode="External"/><Relationship Id="rId3" Type="http://schemas.openxmlformats.org/officeDocument/2006/relationships/slideLayout" Target="../slideLayouts/slideLayout10.xml"/><Relationship Id="rId7" Type="http://schemas.openxmlformats.org/officeDocument/2006/relationships/hyperlink" Target="https://youtu.be/fTHe5i9c9x4" TargetMode="External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hyperlink" Target="https://youtu.be/9OG9irdEQd0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liceo1.k12.cl/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2EFB3A-9D51-4365-92B7-9C0F64979B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 amt="35000"/>
          </a:blip>
          <a:srcRect t="2600" b="74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B1114F6-77B0-48D5-AD0E-DC1E2E3AF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623" y="4694205"/>
            <a:ext cx="7197726" cy="1655783"/>
          </a:xfrm>
        </p:spPr>
        <p:txBody>
          <a:bodyPr>
            <a:noAutofit/>
          </a:bodyPr>
          <a:lstStyle/>
          <a:p>
            <a:pPr algn="ctr"/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Segundos medios 2020</a:t>
            </a:r>
            <a:b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Liceo N°1 Javiera Carrera</a:t>
            </a:r>
            <a:endParaRPr lang="es-CL" sz="2800" b="1" dirty="0"/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0C265DF8-B73A-4363-9285-B0E355D9D83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052132" y="5740388"/>
            <a:ext cx="609600" cy="6096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498A95-CE48-451D-8077-E374CD25C1E3}"/>
              </a:ext>
            </a:extLst>
          </p:cNvPr>
          <p:cNvSpPr txBox="1"/>
          <p:nvPr/>
        </p:nvSpPr>
        <p:spPr>
          <a:xfrm>
            <a:off x="-1" y="2736502"/>
            <a:ext cx="120329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/>
              <a:t>TEMA 2.3: NOMENCLATURA DE COMPUESTOS INORGÁNICOS</a:t>
            </a:r>
          </a:p>
          <a:p>
            <a:pPr algn="ctr"/>
            <a:r>
              <a:rPr lang="es-CL" sz="4800" dirty="0"/>
              <a:t>Sales Binarias</a:t>
            </a:r>
            <a:endParaRPr lang="es-CL" sz="4800" b="1" dirty="0"/>
          </a:p>
        </p:txBody>
      </p:sp>
    </p:spTree>
    <p:extLst>
      <p:ext uri="{BB962C8B-B14F-4D97-AF65-F5344CB8AC3E}">
        <p14:creationId xmlns:p14="http://schemas.microsoft.com/office/powerpoint/2010/main" val="1570758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666C606-F808-48E4-9712-E0DBC3131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3C7511-5C4B-49F2-9293-ABA92108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3C6984-5246-446C-81C5-800EE68D3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DE43C4C2-EE74-4F25-A574-5D0AB6ED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D0F22660-7D40-4B3A-A020-6FBB1B972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375250"/>
              </p:ext>
            </p:extLst>
          </p:nvPr>
        </p:nvGraphicFramePr>
        <p:xfrm>
          <a:off x="5239474" y="715275"/>
          <a:ext cx="6468954" cy="542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7FA4253A-F473-4249-A027-B9A335D2E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72" y="225288"/>
            <a:ext cx="3296277" cy="858982"/>
          </a:xfr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s-CL" dirty="0"/>
              <a:t>Sales Binarias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ABB24A2-DBDE-417C-B8E0-8CC1A422FD92}"/>
              </a:ext>
            </a:extLst>
          </p:cNvPr>
          <p:cNvSpPr txBox="1"/>
          <p:nvPr/>
        </p:nvSpPr>
        <p:spPr>
          <a:xfrm>
            <a:off x="480397" y="1273583"/>
            <a:ext cx="188180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CL" sz="3200" dirty="0"/>
              <a:t>M</a:t>
            </a:r>
            <a:r>
              <a:rPr lang="es-CL" sz="3200" baseline="-25000" dirty="0"/>
              <a:t>a</a:t>
            </a:r>
            <a:r>
              <a:rPr lang="es-CL" sz="3200" dirty="0"/>
              <a:t>NM</a:t>
            </a:r>
            <a:r>
              <a:rPr lang="es-CL" sz="3200" baseline="-25000" dirty="0"/>
              <a:t>b</a:t>
            </a:r>
            <a:endParaRPr lang="es-CL" baseline="-25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0DCA72-41E1-4DF2-B43B-497DDC705E71}"/>
              </a:ext>
            </a:extLst>
          </p:cNvPr>
          <p:cNvSpPr txBox="1"/>
          <p:nvPr/>
        </p:nvSpPr>
        <p:spPr>
          <a:xfrm>
            <a:off x="480397" y="2759521"/>
            <a:ext cx="3134271" cy="28623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</a:rPr>
              <a:t>“M” corresponde al elemento metálico.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</a:rPr>
              <a:t>“NM” corresponde al elemento no metálico.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</a:rPr>
              <a:t>“a” corresponde al estado de oxidación del elemento no metálico.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bg1"/>
                </a:solidFill>
              </a:rPr>
              <a:t>“b” corresponde al estado de oxidación del elemento metálico. </a:t>
            </a:r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BF746D53-BB8E-407F-9461-E9EECDAFF2C1}"/>
              </a:ext>
            </a:extLst>
          </p:cNvPr>
          <p:cNvSpPr/>
          <p:nvPr/>
        </p:nvSpPr>
        <p:spPr>
          <a:xfrm rot="10800000">
            <a:off x="810042" y="1965688"/>
            <a:ext cx="781878" cy="584775"/>
          </a:xfrm>
          <a:prstGeom prst="down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2C3D646-64E3-4345-9887-519653D9DB2B}"/>
              </a:ext>
            </a:extLst>
          </p:cNvPr>
          <p:cNvSpPr txBox="1"/>
          <p:nvPr/>
        </p:nvSpPr>
        <p:spPr>
          <a:xfrm>
            <a:off x="2887944" y="1230263"/>
            <a:ext cx="1943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Formula para una sal binaria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6DB07D76-F484-4507-894E-F87CCB56C73B}"/>
              </a:ext>
            </a:extLst>
          </p:cNvPr>
          <p:cNvSpPr/>
          <p:nvPr/>
        </p:nvSpPr>
        <p:spPr>
          <a:xfrm rot="10800000">
            <a:off x="2479261" y="1309558"/>
            <a:ext cx="409158" cy="46245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1880B39-9217-4562-891F-78BF4372BF18}"/>
              </a:ext>
            </a:extLst>
          </p:cNvPr>
          <p:cNvSpPr/>
          <p:nvPr/>
        </p:nvSpPr>
        <p:spPr>
          <a:xfrm>
            <a:off x="5781261" y="6331015"/>
            <a:ext cx="626301" cy="3507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-1-</a:t>
            </a:r>
          </a:p>
        </p:txBody>
      </p:sp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B34AD120-AC37-4AD7-8010-596362C291B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00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276013" y="6026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63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74DB2-83F3-40B9-B924-C5EFDA20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5" y="106017"/>
            <a:ext cx="10131425" cy="1456267"/>
          </a:xfrm>
        </p:spPr>
        <p:txBody>
          <a:bodyPr/>
          <a:lstStyle/>
          <a:p>
            <a:r>
              <a:rPr lang="es-CL" dirty="0"/>
              <a:t>¿Cómo se nombran estos compuestos?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7CE23B-89DB-4737-843A-2E6939D4F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5" y="875835"/>
            <a:ext cx="10131425" cy="5304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u="sng" dirty="0"/>
              <a:t>Nomenclatura Stock</a:t>
            </a:r>
          </a:p>
          <a:p>
            <a:r>
              <a:rPr lang="es-ES" dirty="0"/>
              <a:t>Se  ocupa la terminación  URO para el anión no metálico (F</a:t>
            </a:r>
            <a:r>
              <a:rPr lang="es-ES" baseline="30000" dirty="0"/>
              <a:t>-</a:t>
            </a:r>
            <a:r>
              <a:rPr lang="es-ES" dirty="0"/>
              <a:t>, Cl</a:t>
            </a:r>
            <a:r>
              <a:rPr lang="es-ES" baseline="30000" dirty="0"/>
              <a:t>-</a:t>
            </a:r>
            <a:r>
              <a:rPr lang="es-ES" dirty="0"/>
              <a:t>, Br</a:t>
            </a:r>
            <a:r>
              <a:rPr lang="es-ES" baseline="30000" dirty="0"/>
              <a:t>-</a:t>
            </a:r>
            <a:r>
              <a:rPr lang="es-ES" dirty="0"/>
              <a:t>, I</a:t>
            </a:r>
            <a:r>
              <a:rPr lang="es-ES" baseline="30000" dirty="0"/>
              <a:t>-</a:t>
            </a:r>
            <a:r>
              <a:rPr lang="es-ES" dirty="0"/>
              <a:t>, S</a:t>
            </a:r>
            <a:r>
              <a:rPr lang="es-ES" baseline="30000" dirty="0"/>
              <a:t>-2</a:t>
            </a:r>
            <a:r>
              <a:rPr lang="es-ES" dirty="0"/>
              <a:t>, Se</a:t>
            </a:r>
            <a:r>
              <a:rPr lang="es-ES" baseline="30000" dirty="0"/>
              <a:t>-2</a:t>
            </a:r>
            <a:r>
              <a:rPr lang="es-ES" dirty="0"/>
              <a:t>, Te</a:t>
            </a:r>
            <a:r>
              <a:rPr lang="es-ES" baseline="30000" dirty="0"/>
              <a:t>-2</a:t>
            </a:r>
            <a:r>
              <a:rPr lang="es-ES" dirty="0"/>
              <a:t>) y luego el nombre del elemento metálico con su  estado de oxidación  entre paréntesis  en número  romano </a:t>
            </a:r>
          </a:p>
          <a:p>
            <a:r>
              <a:rPr lang="es-ES" dirty="0"/>
              <a:t>Ejemplo : Bromuro de estaño (II) ; Sulfuro  de calcio.</a:t>
            </a:r>
          </a:p>
          <a:p>
            <a:pPr marL="0" indent="0">
              <a:buNone/>
            </a:pPr>
            <a:r>
              <a:rPr lang="es-ES" dirty="0"/>
              <a:t>				 </a:t>
            </a:r>
          </a:p>
          <a:p>
            <a:r>
              <a:rPr lang="es-ES" dirty="0"/>
              <a:t>Recuerda que NO  es necesario indicar la valencia de aquellos elementos metálicos que solo actúan con un único estado de oxidación.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ES" sz="2000" u="sng" dirty="0"/>
              <a:t>Nomenclatura Tradicional</a:t>
            </a:r>
          </a:p>
          <a:p>
            <a:r>
              <a:rPr lang="es-ES" dirty="0"/>
              <a:t>Se realiza nombrando el elemento no metálico terminado en </a:t>
            </a:r>
            <a:r>
              <a:rPr lang="es-ES" u="sng" dirty="0"/>
              <a:t>URO</a:t>
            </a:r>
            <a:r>
              <a:rPr lang="es-ES" dirty="0"/>
              <a:t> seguido del </a:t>
            </a:r>
            <a:br>
              <a:rPr lang="es-ES" dirty="0"/>
            </a:br>
            <a:r>
              <a:rPr lang="es-ES" dirty="0"/>
              <a:t>nombre del elemento metálico terminado en </a:t>
            </a:r>
            <a:r>
              <a:rPr lang="es-ES" u="sng" dirty="0"/>
              <a:t>OSO</a:t>
            </a:r>
            <a:r>
              <a:rPr lang="es-ES" dirty="0"/>
              <a:t> o </a:t>
            </a:r>
            <a:r>
              <a:rPr lang="es-ES" u="sng" dirty="0"/>
              <a:t>ISO</a:t>
            </a:r>
            <a:r>
              <a:rPr lang="es-ES" dirty="0"/>
              <a:t> según el estado de oxidación</a:t>
            </a:r>
            <a:br>
              <a:rPr lang="es-ES" dirty="0"/>
            </a:br>
            <a:r>
              <a:rPr lang="es-ES" dirty="0"/>
              <a:t>del elemento.</a:t>
            </a:r>
          </a:p>
          <a:p>
            <a:r>
              <a:rPr lang="es-CL" dirty="0"/>
              <a:t>Ejemplo: Sulfuro Férrico ; Yoduro Platinoso.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66017F1-E5CB-4786-9D4A-6BC84C8221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132" y="3528086"/>
            <a:ext cx="2595832" cy="304630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E4C626F-2773-4B3D-81FA-FA4E0006ED5E}"/>
              </a:ext>
            </a:extLst>
          </p:cNvPr>
          <p:cNvSpPr/>
          <p:nvPr/>
        </p:nvSpPr>
        <p:spPr>
          <a:xfrm>
            <a:off x="5781261" y="6331015"/>
            <a:ext cx="626301" cy="3507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-2-</a:t>
            </a:r>
          </a:p>
        </p:txBody>
      </p:sp>
      <p:pic>
        <p:nvPicPr>
          <p:cNvPr id="7" name="3">
            <a:hlinkClick r:id="" action="ppaction://media"/>
            <a:extLst>
              <a:ext uri="{FF2B5EF4-FFF2-40B4-BE49-F238E27FC236}">
                <a16:creationId xmlns:a16="http://schemas.microsoft.com/office/drawing/2014/main" id="{A6287A14-4685-408A-B6CC-E34631D4F9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055625" y="58967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9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2B99368-2EDA-45F4-AC66-BDFD0F3D4B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834" y="993913"/>
                <a:ext cx="11025809" cy="544040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endParaRPr lang="es-CL" sz="2400" dirty="0"/>
              </a:p>
              <a:p>
                <a:pPr marL="0" indent="0">
                  <a:lnSpc>
                    <a:spcPct val="110000"/>
                  </a:lnSpc>
                  <a:spcAft>
                    <a:spcPts val="0"/>
                  </a:spcAft>
                  <a:buNone/>
                </a:pPr>
                <a:r>
                  <a:rPr lang="es-CL" sz="2400" i="1" dirty="0"/>
                  <a:t>Cloruro Niquélico</a:t>
                </a:r>
              </a:p>
              <a:p>
                <a:pPr marL="0" indent="0">
                  <a:lnSpc>
                    <a:spcPct val="110000"/>
                  </a:lnSpc>
                  <a:spcAft>
                    <a:spcPts val="0"/>
                  </a:spcAft>
                  <a:buNone/>
                </a:pPr>
                <a:r>
                  <a:rPr lang="es-CL" dirty="0"/>
                  <a:t>1- Identificar el catión y el anión correspondiente  en las sales binarias la primera palabra del nombre nos indica el anión que seria el clururo y la segunda palabra el catión que seria el  Niquel con estado de oxidación 3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s-CL" dirty="0"/>
                  <a:t>.</a:t>
                </a: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s-CL" dirty="0"/>
                  <a:t>Se representa de la siguiente manera:</a:t>
                </a: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endParaRPr lang="es-CL" dirty="0"/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endParaRPr lang="es-CL" dirty="0"/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endParaRPr lang="es-CL" dirty="0"/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endParaRPr lang="es-CL" dirty="0"/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endParaRPr lang="es-CL" dirty="0"/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s-CL" dirty="0"/>
                  <a:t>2-El catión es el primero que se escribe en la fórmula en este caso Níquelico (Ni</a:t>
                </a:r>
                <a:r>
                  <a:rPr lang="es-CL" baseline="30000" dirty="0"/>
                  <a:t>3+</a:t>
                </a:r>
                <a:r>
                  <a:rPr lang="es-CL" dirty="0"/>
                  <a:t>) y el anión cloruro (Cl1-) después.</a:t>
                </a: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s-CL" dirty="0"/>
                  <a:t>3- Se intercambian los números de oxidación y se escriben como subíndices, sin considerar el signo y se simplifica si es necesario. </a:t>
                </a: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s-CL" dirty="0"/>
                  <a:t>En este caso quedaría: NiCl</a:t>
                </a:r>
                <a:r>
                  <a:rPr lang="es-CL" baseline="-25000" dirty="0"/>
                  <a:t>3- </a:t>
                </a:r>
                <a:r>
                  <a:rPr lang="es-CL" dirty="0"/>
                  <a:t>obteniéndose la sal binaria pedida en un comienzo.</a:t>
                </a: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s-CL" dirty="0"/>
                  <a:t> </a:t>
                </a:r>
                <a:endParaRPr lang="es-CL" u="sng" dirty="0"/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s-CL" u="sng" dirty="0"/>
                  <a:t>Si la sal Cloruro </a:t>
                </a:r>
                <a:r>
                  <a:rPr lang="es-CL" u="sng" dirty="0" err="1"/>
                  <a:t>niquelico</a:t>
                </a:r>
                <a:r>
                  <a:rPr lang="es-CL" u="sng" dirty="0"/>
                  <a:t> se llama así en nomenclatura tradicional ¿Cómo se llamará en nomenclatura Stock?</a:t>
                </a: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endParaRPr lang="es-CL" dirty="0"/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endParaRPr lang="es-CL" dirty="0"/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2B99368-2EDA-45F4-AC66-BDFD0F3D4B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834" y="993913"/>
                <a:ext cx="11025809" cy="5440408"/>
              </a:xfrm>
              <a:blipFill>
                <a:blip r:embed="rId4" cstate="print"/>
                <a:stretch>
                  <a:fillRect l="-885" t="-1570" r="-49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E3D1E546-424C-4827-A2E1-CC82EA126CFB}"/>
              </a:ext>
            </a:extLst>
          </p:cNvPr>
          <p:cNvSpPr txBox="1"/>
          <p:nvPr/>
        </p:nvSpPr>
        <p:spPr>
          <a:xfrm>
            <a:off x="516834" y="423679"/>
            <a:ext cx="10508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¿Cómo se forma la sal binaria si me dan el nombre y me dan la formula química?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E6A40AE-1337-4F4B-8644-E635F02EE5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78" y="2227167"/>
            <a:ext cx="2648320" cy="136226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906841B-BA1B-4C1C-BA75-3304EE3868CB}"/>
              </a:ext>
            </a:extLst>
          </p:cNvPr>
          <p:cNvSpPr/>
          <p:nvPr/>
        </p:nvSpPr>
        <p:spPr>
          <a:xfrm>
            <a:off x="5781261" y="6331015"/>
            <a:ext cx="626301" cy="3507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-3-</a:t>
            </a:r>
          </a:p>
        </p:txBody>
      </p:sp>
      <p:pic>
        <p:nvPicPr>
          <p:cNvPr id="7" name="4">
            <a:hlinkClick r:id="" action="ppaction://media"/>
            <a:extLst>
              <a:ext uri="{FF2B5EF4-FFF2-40B4-BE49-F238E27FC236}">
                <a16:creationId xmlns:a16="http://schemas.microsoft.com/office/drawing/2014/main" id="{34E18AD9-BBC1-4CC4-894C-EC163A8256F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978972" y="58484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6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juguete, cuarto&#10;&#10;Descripción generada automáticamente">
            <a:extLst>
              <a:ext uri="{FF2B5EF4-FFF2-40B4-BE49-F238E27FC236}">
                <a16:creationId xmlns:a16="http://schemas.microsoft.com/office/drawing/2014/main" id="{82611D89-8485-4143-9DBD-7E3614B768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8"/>
          <a:stretch/>
        </p:blipFill>
        <p:spPr>
          <a:xfrm>
            <a:off x="7077940" y="3810001"/>
            <a:ext cx="4488873" cy="304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8E0B439-0C63-4C65-A5E6-AF180565941E}"/>
              </a:ext>
            </a:extLst>
          </p:cNvPr>
          <p:cNvSpPr txBox="1"/>
          <p:nvPr/>
        </p:nvSpPr>
        <p:spPr>
          <a:xfrm>
            <a:off x="649357" y="540171"/>
            <a:ext cx="825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¿Cómo nombro la sal binaria si me dan la formula química?</a:t>
            </a:r>
          </a:p>
          <a:p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B0203E9-F9FD-472D-93D2-8F331F60F6DF}"/>
              </a:ext>
            </a:extLst>
          </p:cNvPr>
          <p:cNvSpPr/>
          <p:nvPr/>
        </p:nvSpPr>
        <p:spPr>
          <a:xfrm>
            <a:off x="947530" y="1375851"/>
            <a:ext cx="10296940" cy="346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i="1" dirty="0"/>
              <a:t>Na</a:t>
            </a:r>
            <a:r>
              <a:rPr lang="es-CL" sz="2400" i="1" baseline="-25000" dirty="0"/>
              <a:t>2</a:t>
            </a:r>
            <a:r>
              <a:rPr lang="es-CL" sz="2400" i="1" dirty="0"/>
              <a:t>S</a:t>
            </a:r>
          </a:p>
          <a:p>
            <a:pPr>
              <a:spcAft>
                <a:spcPts val="0"/>
              </a:spcAft>
            </a:pPr>
            <a:endParaRPr lang="es-CL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CL" sz="2000" dirty="0"/>
              <a:t>1- Identificar el catión que en este caso es el sodio el cual tiene estado de oxidación 1más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CL" sz="2000" dirty="0"/>
              <a:t>2- Identificar el anión que en este caso es el sulfuro el cual tiene estado de oxidación 2-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CL" sz="2000" dirty="0"/>
              <a:t>3- intercambiar los estados de oxidación sin considerar el signo y simplificar si es necesario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CL" sz="2000" dirty="0"/>
              <a:t>4- El compuesto se llama en nomenclatura stock sulfuro de sodio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s-CL" sz="2000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CL" sz="2000" dirty="0"/>
              <a:t>¿Cómo se llamará en nomenclatura tradicional?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76FF3E0-028B-485C-91CC-112E1DC3F952}"/>
              </a:ext>
            </a:extLst>
          </p:cNvPr>
          <p:cNvSpPr/>
          <p:nvPr/>
        </p:nvSpPr>
        <p:spPr>
          <a:xfrm>
            <a:off x="5781261" y="6331015"/>
            <a:ext cx="626301" cy="3507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-4-</a:t>
            </a:r>
          </a:p>
        </p:txBody>
      </p:sp>
      <p:pic>
        <p:nvPicPr>
          <p:cNvPr id="3" name="5">
            <a:hlinkClick r:id="" action="ppaction://media"/>
            <a:extLst>
              <a:ext uri="{FF2B5EF4-FFF2-40B4-BE49-F238E27FC236}">
                <a16:creationId xmlns:a16="http://schemas.microsoft.com/office/drawing/2014/main" id="{1C6504DC-2DBF-494F-BE92-51AAB1F155F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5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077183" y="6006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4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B933C-F36C-4334-B2FD-DA30982A0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92755"/>
            <a:ext cx="4023985" cy="693107"/>
          </a:xfrm>
        </p:spPr>
        <p:txBody>
          <a:bodyPr/>
          <a:lstStyle/>
          <a:p>
            <a:r>
              <a:rPr lang="es-CL" i="1" dirty="0"/>
              <a:t>Otros ejemplos…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4BD2B0B-23E4-41AD-80B3-92D1303A8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705402"/>
            <a:ext cx="4996923" cy="398971"/>
          </a:xfrm>
        </p:spPr>
        <p:txBody>
          <a:bodyPr anchor="t"/>
          <a:lstStyle/>
          <a:p>
            <a:pPr marL="457200" indent="-457200">
              <a:buFont typeface="+mj-lt"/>
              <a:buAutoNum type="arabicPeriod"/>
            </a:pPr>
            <a:r>
              <a:rPr lang="es-CL" sz="2000" dirty="0"/>
              <a:t>Si me dan la formula de la sal binaria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9193DF7-C993-4760-827E-4A3C74270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1" y="2379944"/>
            <a:ext cx="4996923" cy="3411255"/>
          </a:xfrm>
        </p:spPr>
        <p:txBody>
          <a:bodyPr/>
          <a:lstStyle/>
          <a:p>
            <a:pPr marL="342900" indent="-342900">
              <a:buFont typeface="+mj-lt"/>
              <a:buAutoNum type="alphaLcParenR"/>
            </a:pPr>
            <a:r>
              <a:rPr lang="es-CL" dirty="0"/>
              <a:t>Al(+3)  Cl</a:t>
            </a:r>
            <a:r>
              <a:rPr lang="es-CL" baseline="-25000" dirty="0"/>
              <a:t>3</a:t>
            </a:r>
            <a:r>
              <a:rPr lang="es-CL" dirty="0"/>
              <a:t>(-1) </a:t>
            </a:r>
          </a:p>
          <a:p>
            <a:pPr lvl="1"/>
            <a:r>
              <a:rPr lang="es-CL" dirty="0"/>
              <a:t>N. Stock: Cloruro de Aluminio </a:t>
            </a:r>
          </a:p>
          <a:p>
            <a:pPr lvl="1"/>
            <a:r>
              <a:rPr lang="es-CL" dirty="0"/>
              <a:t>N. Tradicional: Cloruro Aluminico </a:t>
            </a:r>
          </a:p>
          <a:p>
            <a:pPr marL="457200" lvl="1" indent="0">
              <a:buNone/>
            </a:pPr>
            <a:endParaRPr lang="es-CL" dirty="0"/>
          </a:p>
          <a:p>
            <a:pPr marL="342900" indent="-342900">
              <a:buFont typeface="+mj-lt"/>
              <a:buAutoNum type="alphaLcParenR"/>
            </a:pPr>
            <a:r>
              <a:rPr lang="es-CL" dirty="0"/>
              <a:t>Pt(+4)  S</a:t>
            </a:r>
            <a:r>
              <a:rPr lang="es-CL" baseline="-25000" dirty="0"/>
              <a:t>2</a:t>
            </a:r>
            <a:r>
              <a:rPr lang="es-CL" dirty="0"/>
              <a:t>(-2) </a:t>
            </a:r>
            <a:r>
              <a:rPr lang="es-CL" dirty="0">
                <a:sym typeface="Wingdings" panose="05000000000000000000" pitchFamily="2" charset="2"/>
              </a:rPr>
              <a:t> Pt</a:t>
            </a:r>
            <a:r>
              <a:rPr lang="es-CL" strike="sngStrike" baseline="-25000" dirty="0">
                <a:sym typeface="Wingdings" panose="05000000000000000000" pitchFamily="2" charset="2"/>
              </a:rPr>
              <a:t>2</a:t>
            </a:r>
            <a:r>
              <a:rPr lang="es-CL" dirty="0">
                <a:sym typeface="Wingdings" panose="05000000000000000000" pitchFamily="2" charset="2"/>
              </a:rPr>
              <a:t>S</a:t>
            </a:r>
            <a:r>
              <a:rPr lang="es-CL" strike="sngStrike" baseline="-25000" dirty="0">
                <a:sym typeface="Wingdings" panose="05000000000000000000" pitchFamily="2" charset="2"/>
              </a:rPr>
              <a:t>4</a:t>
            </a:r>
            <a:r>
              <a:rPr lang="es-CL" dirty="0"/>
              <a:t> </a:t>
            </a:r>
            <a:r>
              <a:rPr lang="es-CL" dirty="0">
                <a:sym typeface="Wingdings" panose="05000000000000000000" pitchFamily="2" charset="2"/>
              </a:rPr>
              <a:t> PtS</a:t>
            </a:r>
            <a:r>
              <a:rPr lang="es-CL" baseline="-25000" dirty="0">
                <a:sym typeface="Wingdings" panose="05000000000000000000" pitchFamily="2" charset="2"/>
              </a:rPr>
              <a:t>2</a:t>
            </a:r>
          </a:p>
          <a:p>
            <a:pPr lvl="1"/>
            <a:r>
              <a:rPr lang="es-CL" dirty="0">
                <a:sym typeface="Wingdings" panose="05000000000000000000" pitchFamily="2" charset="2"/>
              </a:rPr>
              <a:t>N. Stock: Sulfuro de Platino (IV)</a:t>
            </a:r>
          </a:p>
          <a:p>
            <a:pPr lvl="1"/>
            <a:r>
              <a:rPr lang="es-CL" dirty="0">
                <a:sym typeface="Wingdings" panose="05000000000000000000" pitchFamily="2" charset="2"/>
              </a:rPr>
              <a:t>N. Tradicional: Sulfuro Platínico </a:t>
            </a:r>
          </a:p>
          <a:p>
            <a:pPr marL="342900" indent="-342900">
              <a:buFont typeface="+mj-lt"/>
              <a:buAutoNum type="alphaLcParenR"/>
            </a:pPr>
            <a:endParaRPr lang="es-CL" baseline="-25000" dirty="0">
              <a:sym typeface="Wingdings" panose="05000000000000000000" pitchFamily="2" charset="2"/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19550399-4769-42C0-BC21-A2E4A4D86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23483" y="1705402"/>
            <a:ext cx="4722813" cy="398971"/>
          </a:xfrm>
        </p:spPr>
        <p:txBody>
          <a:bodyPr anchor="t"/>
          <a:lstStyle/>
          <a:p>
            <a:pPr marL="457200" indent="-457200">
              <a:buFont typeface="+mj-lt"/>
              <a:buAutoNum type="arabicPeriod" startAt="2"/>
            </a:pPr>
            <a:r>
              <a:rPr lang="es-CL" sz="2000" dirty="0"/>
              <a:t>Si me dan el nombre de la sal binaria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21334856-B516-4479-ACA4-B134913C2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3483" y="2379944"/>
            <a:ext cx="4995334" cy="3411256"/>
          </a:xfrm>
        </p:spPr>
        <p:txBody>
          <a:bodyPr/>
          <a:lstStyle/>
          <a:p>
            <a:pPr marL="342900" indent="-342900">
              <a:buFont typeface="+mj-lt"/>
              <a:buAutoNum type="alphaLcParenR"/>
            </a:pPr>
            <a:r>
              <a:rPr lang="es-CL" dirty="0"/>
              <a:t>Yoduro de Magnesio </a:t>
            </a:r>
          </a:p>
          <a:p>
            <a:pPr lvl="1"/>
            <a:r>
              <a:rPr lang="es-CL" dirty="0"/>
              <a:t>Mg(+2)  I(-1)  </a:t>
            </a:r>
            <a:r>
              <a:rPr lang="es-CL" dirty="0">
                <a:sym typeface="Wingdings" panose="05000000000000000000" pitchFamily="2" charset="2"/>
              </a:rPr>
              <a:t>  MgI</a:t>
            </a:r>
            <a:r>
              <a:rPr lang="es-CL" baseline="-25000" dirty="0">
                <a:sym typeface="Wingdings" panose="05000000000000000000" pitchFamily="2" charset="2"/>
              </a:rPr>
              <a:t>2</a:t>
            </a:r>
          </a:p>
          <a:p>
            <a:pPr lvl="1"/>
            <a:endParaRPr lang="es-CL" baseline="-25000" dirty="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lphaLcParenR"/>
            </a:pPr>
            <a:r>
              <a:rPr lang="es-CL" dirty="0">
                <a:sym typeface="Wingdings" panose="05000000000000000000" pitchFamily="2" charset="2"/>
              </a:rPr>
              <a:t>Selenuro Auroso </a:t>
            </a:r>
          </a:p>
          <a:p>
            <a:pPr lvl="1"/>
            <a:r>
              <a:rPr lang="es-CL" dirty="0">
                <a:sym typeface="Wingdings" panose="05000000000000000000" pitchFamily="2" charset="2"/>
              </a:rPr>
              <a:t>Au(+1)  Se(-2)    Au</a:t>
            </a:r>
            <a:r>
              <a:rPr lang="es-CL" baseline="-25000" dirty="0">
                <a:sym typeface="Wingdings" panose="05000000000000000000" pitchFamily="2" charset="2"/>
              </a:rPr>
              <a:t>2</a:t>
            </a:r>
            <a:r>
              <a:rPr lang="es-CL" dirty="0">
                <a:sym typeface="Wingdings" panose="05000000000000000000" pitchFamily="2" charset="2"/>
              </a:rPr>
              <a:t>Se </a:t>
            </a:r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2547C19-7002-4193-882D-785E5B4EA8F5}"/>
              </a:ext>
            </a:extLst>
          </p:cNvPr>
          <p:cNvSpPr/>
          <p:nvPr/>
        </p:nvSpPr>
        <p:spPr>
          <a:xfrm>
            <a:off x="5781261" y="6331015"/>
            <a:ext cx="626301" cy="3507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-6-</a:t>
            </a:r>
          </a:p>
        </p:txBody>
      </p:sp>
      <p:pic>
        <p:nvPicPr>
          <p:cNvPr id="14" name="Imagen 13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05AECBAF-5ED9-457C-85EB-F5ABCAB8E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6136" y="1412136"/>
            <a:ext cx="5445864" cy="5445864"/>
          </a:xfrm>
          <a:prstGeom prst="rtTriangle">
            <a:avLst/>
          </a:prstGeom>
        </p:spPr>
      </p:pic>
      <p:pic>
        <p:nvPicPr>
          <p:cNvPr id="16" name="Imagen 15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F907770F-A65C-4100-A125-8EAB34848A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016658" y="22755"/>
            <a:ext cx="4175342" cy="2778762"/>
          </a:xfrm>
          <a:prstGeom prst="rtTriangle">
            <a:avLst/>
          </a:prstGeom>
        </p:spPr>
      </p:pic>
      <p:pic>
        <p:nvPicPr>
          <p:cNvPr id="18" name="Imagen 17" descr="Imagen que contiene taza, dibujo, alimentos&#10;&#10;Descripción generada automáticamente">
            <a:extLst>
              <a:ext uri="{FF2B5EF4-FFF2-40B4-BE49-F238E27FC236}">
                <a16:creationId xmlns:a16="http://schemas.microsoft.com/office/drawing/2014/main" id="{6C2065E4-710F-41A8-91CD-54C4A94AA1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4" y="5152598"/>
            <a:ext cx="4221271" cy="1504579"/>
          </a:xfrm>
          <a:prstGeom prst="rect">
            <a:avLst/>
          </a:prstGeom>
        </p:spPr>
      </p:pic>
      <p:pic>
        <p:nvPicPr>
          <p:cNvPr id="19" name="6">
            <a:hlinkClick r:id="" action="ppaction://media"/>
            <a:extLst>
              <a:ext uri="{FF2B5EF4-FFF2-40B4-BE49-F238E27FC236}">
                <a16:creationId xmlns:a16="http://schemas.microsoft.com/office/drawing/2014/main" id="{D4F7D2D6-C6C2-4959-B1BC-79852E89B8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0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093886" y="59048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8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97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BFCB7-A3D6-4FD6-B87F-CD8A5C76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9" y="4655018"/>
            <a:ext cx="10140080" cy="684952"/>
          </a:xfrm>
        </p:spPr>
        <p:txBody>
          <a:bodyPr anchor="t">
            <a:noAutofit/>
          </a:bodyPr>
          <a:lstStyle/>
          <a:p>
            <a:pPr algn="r"/>
            <a:r>
              <a:rPr lang="es-CL" sz="2800" dirty="0"/>
              <a:t>Miryam Castro</a:t>
            </a:r>
            <a:br>
              <a:rPr lang="es-CL" sz="2800" dirty="0"/>
            </a:br>
            <a:r>
              <a:rPr lang="es-CL" dirty="0"/>
              <a:t>Profesora de Química y Ciencias Naturales</a:t>
            </a:r>
            <a:br>
              <a:rPr lang="es-CL" dirty="0"/>
            </a:br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3507A1-91E3-4639-AE80-8E48E947F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19" y="5256149"/>
            <a:ext cx="10140081" cy="908430"/>
          </a:xfrm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CL" sz="1600" dirty="0"/>
              <a:t>Dudas al correo de la plataforma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CL" sz="1600" dirty="0"/>
              <a:t>Recuerda </a:t>
            </a:r>
            <a:r>
              <a:rPr lang="es-CL" sz="1600" dirty="0">
                <a:sym typeface="Wingdings" panose="05000000000000000000" pitchFamily="2" charset="2"/>
              </a:rPr>
              <a:t> </a:t>
            </a:r>
            <a:r>
              <a:rPr lang="es-CL" sz="1600" dirty="0">
                <a:sym typeface="Wingdings" panose="05000000000000000000" pitchFamily="2" charset="2"/>
                <a:hlinkClick r:id="rId4"/>
              </a:rPr>
              <a:t>www.liceo1.k12.cl</a:t>
            </a:r>
            <a:r>
              <a:rPr lang="es-CL" sz="1600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C0EC2D2-BF72-4712-AB86-0C52FE021A4C}"/>
              </a:ext>
            </a:extLst>
          </p:cNvPr>
          <p:cNvSpPr txBox="1"/>
          <p:nvPr/>
        </p:nvSpPr>
        <p:spPr>
          <a:xfrm>
            <a:off x="6718034" y="829756"/>
            <a:ext cx="4002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dirty="0"/>
              <a:t>Siga trabajando,</a:t>
            </a:r>
          </a:p>
          <a:p>
            <a:pPr algn="r"/>
            <a:r>
              <a:rPr lang="es-CL" sz="3200" dirty="0"/>
              <a:t>Siga estudiando,</a:t>
            </a:r>
          </a:p>
          <a:p>
            <a:pPr algn="r"/>
            <a:r>
              <a:rPr lang="es-CL" sz="3200" dirty="0"/>
              <a:t>Siga cuidándose.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69EDB6-BA3F-4346-9BD8-53567A4D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3" y="588992"/>
            <a:ext cx="2672482" cy="530353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FFA8771-09B2-49F8-8395-ECFA9918F677}"/>
              </a:ext>
            </a:extLst>
          </p:cNvPr>
          <p:cNvSpPr/>
          <p:nvPr/>
        </p:nvSpPr>
        <p:spPr>
          <a:xfrm>
            <a:off x="5781261" y="6331015"/>
            <a:ext cx="626301" cy="3507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-7-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4238877-CB6C-464B-A507-DF3243608CB6}"/>
              </a:ext>
            </a:extLst>
          </p:cNvPr>
          <p:cNvSpPr/>
          <p:nvPr/>
        </p:nvSpPr>
        <p:spPr>
          <a:xfrm>
            <a:off x="7014704" y="3151283"/>
            <a:ext cx="3805696" cy="15696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s-CL" dirty="0"/>
              <a:t>Links de apoyo sobre las Sales Binarias:</a:t>
            </a:r>
          </a:p>
          <a:p>
            <a:pPr algn="r"/>
            <a:r>
              <a:rPr lang="es-CL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https://youtu.be/9OG9irdEQd0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s-CL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https://youtu.be/fTHe5i9c9x4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s-CL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https://youtu.be/-IVQiZW8Sps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31B47EB-E15A-410B-B06A-BA86516F9A2C}"/>
              </a:ext>
            </a:extLst>
          </p:cNvPr>
          <p:cNvSpPr/>
          <p:nvPr/>
        </p:nvSpPr>
        <p:spPr>
          <a:xfrm>
            <a:off x="4057995" y="746818"/>
            <a:ext cx="3384727" cy="1921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u="sng" dirty="0">
                <a:solidFill>
                  <a:schemeClr val="tx2">
                    <a:lumMod val="25000"/>
                  </a:schemeClr>
                </a:solidFill>
              </a:rPr>
              <a:t>¡¡¡PARA ESTUDIAR!!!</a:t>
            </a:r>
          </a:p>
          <a:p>
            <a:pPr algn="just"/>
            <a:r>
              <a:rPr lang="es-CL" dirty="0"/>
              <a:t>En la pagina 43 del Texto del estudiante de Química 1° Medio pueden encontrar materia para estudiar.</a:t>
            </a:r>
          </a:p>
        </p:txBody>
      </p:sp>
      <p:pic>
        <p:nvPicPr>
          <p:cNvPr id="3" name="8">
            <a:hlinkClick r:id="" action="ppaction://media"/>
            <a:extLst>
              <a:ext uri="{FF2B5EF4-FFF2-40B4-BE49-F238E27FC236}">
                <a16:creationId xmlns:a16="http://schemas.microsoft.com/office/drawing/2014/main" id="{4821F4FC-8B13-4C9B-A235-DAA3A2F7F32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00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809317" y="58597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721</Words>
  <Application>Microsoft Office PowerPoint</Application>
  <PresentationFormat>Panorámica</PresentationFormat>
  <Paragraphs>82</Paragraphs>
  <Slides>7</Slides>
  <Notes>0</Notes>
  <HiddenSlides>0</HiddenSlides>
  <MMClips>7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Celestial</vt:lpstr>
      <vt:lpstr>Segundos medios 2020 Liceo N°1 Javiera Carrera</vt:lpstr>
      <vt:lpstr>Sales Binarias</vt:lpstr>
      <vt:lpstr>¿Cómo se nombran estos compuestos?</vt:lpstr>
      <vt:lpstr>Presentación de PowerPoint</vt:lpstr>
      <vt:lpstr>Presentación de PowerPoint</vt:lpstr>
      <vt:lpstr>Otros ejemplos…</vt:lpstr>
      <vt:lpstr>Miryam Castro Profesora de Química y Ciencias Naturales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Binarias</dc:title>
  <dc:creator>Barbara Cuevas M</dc:creator>
  <cp:lastModifiedBy>Bárbara</cp:lastModifiedBy>
  <cp:revision>3</cp:revision>
  <dcterms:created xsi:type="dcterms:W3CDTF">2020-04-23T00:12:24Z</dcterms:created>
  <dcterms:modified xsi:type="dcterms:W3CDTF">2020-05-14T21:21:48Z</dcterms:modified>
</cp:coreProperties>
</file>