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Aedo" initials="AA" lastIdx="1" clrIdx="0">
    <p:extLst>
      <p:ext uri="{19B8F6BF-5375-455C-9EA6-DF929625EA0E}">
        <p15:presenceInfo xmlns:p15="http://schemas.microsoft.com/office/powerpoint/2012/main" userId="766932d8b8fe88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0C785-3024-4198-BDC7-848F1F32848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89E4F6C-9732-4400-8A5F-FB42773F33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dirty="0"/>
            <a:t>Resultan de la combinación de un elemento químico con hidrógeno</a:t>
          </a:r>
          <a:r>
            <a:rPr lang="es-ES" sz="1400" dirty="0"/>
            <a:t>.</a:t>
          </a:r>
          <a:endParaRPr lang="en-US" sz="1400" dirty="0"/>
        </a:p>
      </dgm:t>
    </dgm:pt>
    <dgm:pt modelId="{3901CF1C-2275-4FD7-8BD6-E50ECAD1043A}" type="parTrans" cxnId="{BAE387C5-6536-42AB-8E8A-8AB6F38356D4}">
      <dgm:prSet/>
      <dgm:spPr/>
      <dgm:t>
        <a:bodyPr/>
        <a:lstStyle/>
        <a:p>
          <a:endParaRPr lang="en-US"/>
        </a:p>
      </dgm:t>
    </dgm:pt>
    <dgm:pt modelId="{61517274-167B-46BA-805A-128FFDC5604B}" type="sibTrans" cxnId="{BAE387C5-6536-42AB-8E8A-8AB6F38356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ED6AAE-5DC2-4FBD-837E-7C58819A23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L" sz="1600" dirty="0"/>
            <a:t>los hidruros tienen en su composición siempre un hidrogeno que posee un numero de valencia o numero de oxidación +1 o -1. </a:t>
          </a:r>
          <a:endParaRPr lang="en-US" sz="1600" dirty="0"/>
        </a:p>
      </dgm:t>
    </dgm:pt>
    <dgm:pt modelId="{069A4389-BDF6-4E52-9077-42BC37416BDB}" type="parTrans" cxnId="{26A737E1-89F2-461E-B3A4-EC3A7508CD26}">
      <dgm:prSet/>
      <dgm:spPr/>
      <dgm:t>
        <a:bodyPr/>
        <a:lstStyle/>
        <a:p>
          <a:endParaRPr lang="en-US"/>
        </a:p>
      </dgm:t>
    </dgm:pt>
    <dgm:pt modelId="{2EF9CC2B-28BD-4171-BC49-75A15DFCDF02}" type="sibTrans" cxnId="{26A737E1-89F2-461E-B3A4-EC3A7508CD2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11C707-7452-46ED-94CB-FFDA3F32C7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L" sz="1600" dirty="0"/>
            <a:t>Si el hidrógeno se encuentra a la izquierda del compuesto significa que actúa con valencia positiva y si el hidrogeno se encuentra a la derecha significa que posee valencia negativa</a:t>
          </a:r>
          <a:endParaRPr lang="en-US" sz="1600" dirty="0"/>
        </a:p>
      </dgm:t>
    </dgm:pt>
    <dgm:pt modelId="{44D44871-8534-4018-BCB4-AD8F9627EF76}" type="parTrans" cxnId="{59EDBC43-4930-45A8-B2C1-68FA47BC828F}">
      <dgm:prSet/>
      <dgm:spPr/>
      <dgm:t>
        <a:bodyPr/>
        <a:lstStyle/>
        <a:p>
          <a:endParaRPr lang="en-US"/>
        </a:p>
      </dgm:t>
    </dgm:pt>
    <dgm:pt modelId="{8CEF82DF-38EC-4C0D-BFC4-9EE2968507B9}" type="sibTrans" cxnId="{59EDBC43-4930-45A8-B2C1-68FA47BC82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37F8FA-A86C-4DB6-934A-7A9BF74189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L" sz="1600" dirty="0"/>
            <a:t>Ejemplo:  +1HCl   o   </a:t>
          </a:r>
          <a:r>
            <a:rPr lang="es-CL" sz="1600" baseline="0" dirty="0"/>
            <a:t>PH</a:t>
          </a:r>
          <a:r>
            <a:rPr lang="es-CL" sz="1600" baseline="-25000" dirty="0"/>
            <a:t>3</a:t>
          </a:r>
          <a:r>
            <a:rPr lang="es-CL" sz="1600" baseline="0" dirty="0"/>
            <a:t>-1</a:t>
          </a:r>
          <a:r>
            <a:rPr lang="es-CL" sz="1600" baseline="-25000" dirty="0"/>
            <a:t>    </a:t>
          </a:r>
          <a:endParaRPr lang="en-US" sz="1600" baseline="-25000" dirty="0"/>
        </a:p>
      </dgm:t>
    </dgm:pt>
    <dgm:pt modelId="{2E2FBDB0-68B7-497C-B82A-44D8D67A1B89}" type="parTrans" cxnId="{F0220AF6-B982-49AD-9977-654C501B7B6D}">
      <dgm:prSet/>
      <dgm:spPr/>
      <dgm:t>
        <a:bodyPr/>
        <a:lstStyle/>
        <a:p>
          <a:endParaRPr lang="en-US"/>
        </a:p>
      </dgm:t>
    </dgm:pt>
    <dgm:pt modelId="{05DD4CF4-9A60-4D3E-B0EB-A17C85D102B6}" type="sibTrans" cxnId="{F0220AF6-B982-49AD-9977-654C501B7B6D}">
      <dgm:prSet/>
      <dgm:spPr/>
      <dgm:t>
        <a:bodyPr/>
        <a:lstStyle/>
        <a:p>
          <a:endParaRPr lang="en-US"/>
        </a:p>
      </dgm:t>
    </dgm:pt>
    <dgm:pt modelId="{E441A63F-7729-475E-A7D5-78739DC534AE}" type="pres">
      <dgm:prSet presAssocID="{DF40C785-3024-4198-BDC7-848F1F32848A}" presName="root" presStyleCnt="0">
        <dgm:presLayoutVars>
          <dgm:dir/>
          <dgm:resizeHandles val="exact"/>
        </dgm:presLayoutVars>
      </dgm:prSet>
      <dgm:spPr/>
    </dgm:pt>
    <dgm:pt modelId="{3FFC08CA-E901-49D4-B86C-F56A3110809F}" type="pres">
      <dgm:prSet presAssocID="{DF40C785-3024-4198-BDC7-848F1F32848A}" presName="container" presStyleCnt="0">
        <dgm:presLayoutVars>
          <dgm:dir/>
          <dgm:resizeHandles val="exact"/>
        </dgm:presLayoutVars>
      </dgm:prSet>
      <dgm:spPr/>
    </dgm:pt>
    <dgm:pt modelId="{D884F684-AB27-498C-B513-3A619CDEF25C}" type="pres">
      <dgm:prSet presAssocID="{C89E4F6C-9732-4400-8A5F-FB42773F3375}" presName="compNode" presStyleCnt="0"/>
      <dgm:spPr/>
    </dgm:pt>
    <dgm:pt modelId="{3814DF94-15A5-4205-AB77-4D54DDC772AE}" type="pres">
      <dgm:prSet presAssocID="{C89E4F6C-9732-4400-8A5F-FB42773F3375}" presName="iconBgRect" presStyleLbl="bgShp" presStyleIdx="0" presStyleCnt="4"/>
      <dgm:spPr/>
    </dgm:pt>
    <dgm:pt modelId="{DF4E50C1-4D94-4128-A141-311FD14A7A07}" type="pres">
      <dgm:prSet presAssocID="{C89E4F6C-9732-4400-8A5F-FB42773F337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3E322AD-DD8A-47F1-9BBB-B07C3BFD1664}" type="pres">
      <dgm:prSet presAssocID="{C89E4F6C-9732-4400-8A5F-FB42773F3375}" presName="spaceRect" presStyleCnt="0"/>
      <dgm:spPr/>
    </dgm:pt>
    <dgm:pt modelId="{C83F8ED6-9924-4037-9A20-6A53755BD002}" type="pres">
      <dgm:prSet presAssocID="{C89E4F6C-9732-4400-8A5F-FB42773F3375}" presName="textRect" presStyleLbl="revTx" presStyleIdx="0" presStyleCnt="4">
        <dgm:presLayoutVars>
          <dgm:chMax val="1"/>
          <dgm:chPref val="1"/>
        </dgm:presLayoutVars>
      </dgm:prSet>
      <dgm:spPr/>
    </dgm:pt>
    <dgm:pt modelId="{A86A868A-C403-45E3-A848-EB29095BA26D}" type="pres">
      <dgm:prSet presAssocID="{61517274-167B-46BA-805A-128FFDC5604B}" presName="sibTrans" presStyleLbl="sibTrans2D1" presStyleIdx="0" presStyleCnt="0"/>
      <dgm:spPr/>
    </dgm:pt>
    <dgm:pt modelId="{3FE24872-05B0-4A87-8BCE-28EB48FB2370}" type="pres">
      <dgm:prSet presAssocID="{D7ED6AAE-5DC2-4FBD-837E-7C58819A239A}" presName="compNode" presStyleCnt="0"/>
      <dgm:spPr/>
    </dgm:pt>
    <dgm:pt modelId="{AD6213F7-7AF2-4713-957B-846DBFA8549C}" type="pres">
      <dgm:prSet presAssocID="{D7ED6AAE-5DC2-4FBD-837E-7C58819A239A}" presName="iconBgRect" presStyleLbl="bgShp" presStyleIdx="1" presStyleCnt="4"/>
      <dgm:spPr/>
    </dgm:pt>
    <dgm:pt modelId="{3FB1B6F3-E559-4281-B4EB-0238597D91E7}" type="pres">
      <dgm:prSet presAssocID="{D7ED6AAE-5DC2-4FBD-837E-7C58819A23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so de precipitado"/>
        </a:ext>
      </dgm:extLst>
    </dgm:pt>
    <dgm:pt modelId="{98EAF7F2-48EF-47BC-BD01-4F074A1A445D}" type="pres">
      <dgm:prSet presAssocID="{D7ED6AAE-5DC2-4FBD-837E-7C58819A239A}" presName="spaceRect" presStyleCnt="0"/>
      <dgm:spPr/>
    </dgm:pt>
    <dgm:pt modelId="{AB313E44-13B0-457E-ACDB-39550B510537}" type="pres">
      <dgm:prSet presAssocID="{D7ED6AAE-5DC2-4FBD-837E-7C58819A239A}" presName="textRect" presStyleLbl="revTx" presStyleIdx="1" presStyleCnt="4">
        <dgm:presLayoutVars>
          <dgm:chMax val="1"/>
          <dgm:chPref val="1"/>
        </dgm:presLayoutVars>
      </dgm:prSet>
      <dgm:spPr/>
    </dgm:pt>
    <dgm:pt modelId="{C5C536B1-0EA2-4ECE-8B2A-314C5231283B}" type="pres">
      <dgm:prSet presAssocID="{2EF9CC2B-28BD-4171-BC49-75A15DFCDF02}" presName="sibTrans" presStyleLbl="sibTrans2D1" presStyleIdx="0" presStyleCnt="0"/>
      <dgm:spPr/>
    </dgm:pt>
    <dgm:pt modelId="{E136816A-7ADF-4C3A-BC3C-B99915A11B8C}" type="pres">
      <dgm:prSet presAssocID="{6511C707-7452-46ED-94CB-FFDA3F32C7E4}" presName="compNode" presStyleCnt="0"/>
      <dgm:spPr/>
    </dgm:pt>
    <dgm:pt modelId="{68E3A050-6F2D-451B-85A4-9E6893B4ECF7}" type="pres">
      <dgm:prSet presAssocID="{6511C707-7452-46ED-94CB-FFDA3F32C7E4}" presName="iconBgRect" presStyleLbl="bgShp" presStyleIdx="2" presStyleCnt="4"/>
      <dgm:spPr/>
    </dgm:pt>
    <dgm:pt modelId="{0FD09DBB-D21F-4460-8C2C-2FEA248125C1}" type="pres">
      <dgm:prSet presAssocID="{6511C707-7452-46ED-94CB-FFDA3F32C7E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153ED803-939C-4F99-96DC-854C77BDCE34}" type="pres">
      <dgm:prSet presAssocID="{6511C707-7452-46ED-94CB-FFDA3F32C7E4}" presName="spaceRect" presStyleCnt="0"/>
      <dgm:spPr/>
    </dgm:pt>
    <dgm:pt modelId="{06006582-7D59-47CA-A176-A9F594C50509}" type="pres">
      <dgm:prSet presAssocID="{6511C707-7452-46ED-94CB-FFDA3F32C7E4}" presName="textRect" presStyleLbl="revTx" presStyleIdx="2" presStyleCnt="4">
        <dgm:presLayoutVars>
          <dgm:chMax val="1"/>
          <dgm:chPref val="1"/>
        </dgm:presLayoutVars>
      </dgm:prSet>
      <dgm:spPr/>
    </dgm:pt>
    <dgm:pt modelId="{96764B13-4C3A-4D8D-885A-5C5364E8B97A}" type="pres">
      <dgm:prSet presAssocID="{8CEF82DF-38EC-4C0D-BFC4-9EE2968507B9}" presName="sibTrans" presStyleLbl="sibTrans2D1" presStyleIdx="0" presStyleCnt="0"/>
      <dgm:spPr/>
    </dgm:pt>
    <dgm:pt modelId="{5AA80053-8C51-4E6A-A176-B2BD96E7A467}" type="pres">
      <dgm:prSet presAssocID="{7A37F8FA-A86C-4DB6-934A-7A9BF7418995}" presName="compNode" presStyleCnt="0"/>
      <dgm:spPr/>
    </dgm:pt>
    <dgm:pt modelId="{D663463D-2758-40D0-BFBE-D4BA9DFE0A23}" type="pres">
      <dgm:prSet presAssocID="{7A37F8FA-A86C-4DB6-934A-7A9BF7418995}" presName="iconBgRect" presStyleLbl="bgShp" presStyleIdx="3" presStyleCnt="4"/>
      <dgm:spPr/>
    </dgm:pt>
    <dgm:pt modelId="{1C9B8F57-B2D5-46F8-98FD-306242912B02}" type="pres">
      <dgm:prSet presAssocID="{7A37F8FA-A86C-4DB6-934A-7A9BF74189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2246B979-70E3-4E0B-A6F9-734DBDD232B5}" type="pres">
      <dgm:prSet presAssocID="{7A37F8FA-A86C-4DB6-934A-7A9BF7418995}" presName="spaceRect" presStyleCnt="0"/>
      <dgm:spPr/>
    </dgm:pt>
    <dgm:pt modelId="{E0F1A190-6079-489A-9293-FA2F9B862A47}" type="pres">
      <dgm:prSet presAssocID="{7A37F8FA-A86C-4DB6-934A-7A9BF741899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0262127-9474-422F-BD60-45D711272A1C}" type="presOf" srcId="{61517274-167B-46BA-805A-128FFDC5604B}" destId="{A86A868A-C403-45E3-A848-EB29095BA26D}" srcOrd="0" destOrd="0" presId="urn:microsoft.com/office/officeart/2018/2/layout/IconCircleList"/>
    <dgm:cxn modelId="{59EDBC43-4930-45A8-B2C1-68FA47BC828F}" srcId="{DF40C785-3024-4198-BDC7-848F1F32848A}" destId="{6511C707-7452-46ED-94CB-FFDA3F32C7E4}" srcOrd="2" destOrd="0" parTransId="{44D44871-8534-4018-BCB4-AD8F9627EF76}" sibTransId="{8CEF82DF-38EC-4C0D-BFC4-9EE2968507B9}"/>
    <dgm:cxn modelId="{41A5BB45-BF1C-4213-A566-377FF28AA4BA}" type="presOf" srcId="{DF40C785-3024-4198-BDC7-848F1F32848A}" destId="{E441A63F-7729-475E-A7D5-78739DC534AE}" srcOrd="0" destOrd="0" presId="urn:microsoft.com/office/officeart/2018/2/layout/IconCircleList"/>
    <dgm:cxn modelId="{780ACC55-1579-41FC-A5B5-03834DB25BC1}" type="presOf" srcId="{D7ED6AAE-5DC2-4FBD-837E-7C58819A239A}" destId="{AB313E44-13B0-457E-ACDB-39550B510537}" srcOrd="0" destOrd="0" presId="urn:microsoft.com/office/officeart/2018/2/layout/IconCircleList"/>
    <dgm:cxn modelId="{3056B877-9D6D-4564-B6EF-44281DD2122C}" type="presOf" srcId="{2EF9CC2B-28BD-4171-BC49-75A15DFCDF02}" destId="{C5C536B1-0EA2-4ECE-8B2A-314C5231283B}" srcOrd="0" destOrd="0" presId="urn:microsoft.com/office/officeart/2018/2/layout/IconCircleList"/>
    <dgm:cxn modelId="{9312EE9E-6FF7-4125-9053-DA6838FBE629}" type="presOf" srcId="{7A37F8FA-A86C-4DB6-934A-7A9BF7418995}" destId="{E0F1A190-6079-489A-9293-FA2F9B862A47}" srcOrd="0" destOrd="0" presId="urn:microsoft.com/office/officeart/2018/2/layout/IconCircleList"/>
    <dgm:cxn modelId="{9E7B4CA6-5E95-4C7E-BBE6-6D92BCAA1B41}" type="presOf" srcId="{8CEF82DF-38EC-4C0D-BFC4-9EE2968507B9}" destId="{96764B13-4C3A-4D8D-885A-5C5364E8B97A}" srcOrd="0" destOrd="0" presId="urn:microsoft.com/office/officeart/2018/2/layout/IconCircleList"/>
    <dgm:cxn modelId="{E7CC13B2-246A-4324-B28E-D8D603E1655B}" type="presOf" srcId="{C89E4F6C-9732-4400-8A5F-FB42773F3375}" destId="{C83F8ED6-9924-4037-9A20-6A53755BD002}" srcOrd="0" destOrd="0" presId="urn:microsoft.com/office/officeart/2018/2/layout/IconCircleList"/>
    <dgm:cxn modelId="{BAE387C5-6536-42AB-8E8A-8AB6F38356D4}" srcId="{DF40C785-3024-4198-BDC7-848F1F32848A}" destId="{C89E4F6C-9732-4400-8A5F-FB42773F3375}" srcOrd="0" destOrd="0" parTransId="{3901CF1C-2275-4FD7-8BD6-E50ECAD1043A}" sibTransId="{61517274-167B-46BA-805A-128FFDC5604B}"/>
    <dgm:cxn modelId="{85C315DD-DB1D-4EC1-B215-A014C7CA1E8B}" type="presOf" srcId="{6511C707-7452-46ED-94CB-FFDA3F32C7E4}" destId="{06006582-7D59-47CA-A176-A9F594C50509}" srcOrd="0" destOrd="0" presId="urn:microsoft.com/office/officeart/2018/2/layout/IconCircleList"/>
    <dgm:cxn modelId="{26A737E1-89F2-461E-B3A4-EC3A7508CD26}" srcId="{DF40C785-3024-4198-BDC7-848F1F32848A}" destId="{D7ED6AAE-5DC2-4FBD-837E-7C58819A239A}" srcOrd="1" destOrd="0" parTransId="{069A4389-BDF6-4E52-9077-42BC37416BDB}" sibTransId="{2EF9CC2B-28BD-4171-BC49-75A15DFCDF02}"/>
    <dgm:cxn modelId="{F0220AF6-B982-49AD-9977-654C501B7B6D}" srcId="{DF40C785-3024-4198-BDC7-848F1F32848A}" destId="{7A37F8FA-A86C-4DB6-934A-7A9BF7418995}" srcOrd="3" destOrd="0" parTransId="{2E2FBDB0-68B7-497C-B82A-44D8D67A1B89}" sibTransId="{05DD4CF4-9A60-4D3E-B0EB-A17C85D102B6}"/>
    <dgm:cxn modelId="{BB00348C-862D-4A3E-9DF2-18C712180D5A}" type="presParOf" srcId="{E441A63F-7729-475E-A7D5-78739DC534AE}" destId="{3FFC08CA-E901-49D4-B86C-F56A3110809F}" srcOrd="0" destOrd="0" presId="urn:microsoft.com/office/officeart/2018/2/layout/IconCircleList"/>
    <dgm:cxn modelId="{0426A8B3-17C0-4639-8AE4-C556E38909B0}" type="presParOf" srcId="{3FFC08CA-E901-49D4-B86C-F56A3110809F}" destId="{D884F684-AB27-498C-B513-3A619CDEF25C}" srcOrd="0" destOrd="0" presId="urn:microsoft.com/office/officeart/2018/2/layout/IconCircleList"/>
    <dgm:cxn modelId="{02CBB52F-DDAC-49FE-91D5-EB124D313A81}" type="presParOf" srcId="{D884F684-AB27-498C-B513-3A619CDEF25C}" destId="{3814DF94-15A5-4205-AB77-4D54DDC772AE}" srcOrd="0" destOrd="0" presId="urn:microsoft.com/office/officeart/2018/2/layout/IconCircleList"/>
    <dgm:cxn modelId="{7522A4C5-F4EC-4F31-A7F1-C6EE304B3EC2}" type="presParOf" srcId="{D884F684-AB27-498C-B513-3A619CDEF25C}" destId="{DF4E50C1-4D94-4128-A141-311FD14A7A07}" srcOrd="1" destOrd="0" presId="urn:microsoft.com/office/officeart/2018/2/layout/IconCircleList"/>
    <dgm:cxn modelId="{F1728B10-CEAE-4238-B52F-6FA291BD3AFF}" type="presParOf" srcId="{D884F684-AB27-498C-B513-3A619CDEF25C}" destId="{B3E322AD-DD8A-47F1-9BBB-B07C3BFD1664}" srcOrd="2" destOrd="0" presId="urn:microsoft.com/office/officeart/2018/2/layout/IconCircleList"/>
    <dgm:cxn modelId="{3D142F5A-C6A7-4D71-869C-77F63B48F146}" type="presParOf" srcId="{D884F684-AB27-498C-B513-3A619CDEF25C}" destId="{C83F8ED6-9924-4037-9A20-6A53755BD002}" srcOrd="3" destOrd="0" presId="urn:microsoft.com/office/officeart/2018/2/layout/IconCircleList"/>
    <dgm:cxn modelId="{B1CBB664-7144-4484-94E8-32E82D3D2537}" type="presParOf" srcId="{3FFC08CA-E901-49D4-B86C-F56A3110809F}" destId="{A86A868A-C403-45E3-A848-EB29095BA26D}" srcOrd="1" destOrd="0" presId="urn:microsoft.com/office/officeart/2018/2/layout/IconCircleList"/>
    <dgm:cxn modelId="{BD45D127-AE98-4431-B7E5-BC8DCDE2FEF3}" type="presParOf" srcId="{3FFC08CA-E901-49D4-B86C-F56A3110809F}" destId="{3FE24872-05B0-4A87-8BCE-28EB48FB2370}" srcOrd="2" destOrd="0" presId="urn:microsoft.com/office/officeart/2018/2/layout/IconCircleList"/>
    <dgm:cxn modelId="{58088CF8-B0C6-4AEE-8E3F-BB27DC3B8965}" type="presParOf" srcId="{3FE24872-05B0-4A87-8BCE-28EB48FB2370}" destId="{AD6213F7-7AF2-4713-957B-846DBFA8549C}" srcOrd="0" destOrd="0" presId="urn:microsoft.com/office/officeart/2018/2/layout/IconCircleList"/>
    <dgm:cxn modelId="{E3049034-D57B-481B-9393-288E3EEC2576}" type="presParOf" srcId="{3FE24872-05B0-4A87-8BCE-28EB48FB2370}" destId="{3FB1B6F3-E559-4281-B4EB-0238597D91E7}" srcOrd="1" destOrd="0" presId="urn:microsoft.com/office/officeart/2018/2/layout/IconCircleList"/>
    <dgm:cxn modelId="{DE3B4BE2-5768-4D28-9B96-4164AF39B712}" type="presParOf" srcId="{3FE24872-05B0-4A87-8BCE-28EB48FB2370}" destId="{98EAF7F2-48EF-47BC-BD01-4F074A1A445D}" srcOrd="2" destOrd="0" presId="urn:microsoft.com/office/officeart/2018/2/layout/IconCircleList"/>
    <dgm:cxn modelId="{FFFB7BED-C875-49A1-8B04-EA63655FF1AA}" type="presParOf" srcId="{3FE24872-05B0-4A87-8BCE-28EB48FB2370}" destId="{AB313E44-13B0-457E-ACDB-39550B510537}" srcOrd="3" destOrd="0" presId="urn:microsoft.com/office/officeart/2018/2/layout/IconCircleList"/>
    <dgm:cxn modelId="{B99CF760-499C-4D39-BAAE-4F1BC6E0A275}" type="presParOf" srcId="{3FFC08CA-E901-49D4-B86C-F56A3110809F}" destId="{C5C536B1-0EA2-4ECE-8B2A-314C5231283B}" srcOrd="3" destOrd="0" presId="urn:microsoft.com/office/officeart/2018/2/layout/IconCircleList"/>
    <dgm:cxn modelId="{DCB73ACF-32B6-46A1-A51D-5D0ACFECAE76}" type="presParOf" srcId="{3FFC08CA-E901-49D4-B86C-F56A3110809F}" destId="{E136816A-7ADF-4C3A-BC3C-B99915A11B8C}" srcOrd="4" destOrd="0" presId="urn:microsoft.com/office/officeart/2018/2/layout/IconCircleList"/>
    <dgm:cxn modelId="{D38FA63D-2313-4A9A-82C3-93BE9F064F86}" type="presParOf" srcId="{E136816A-7ADF-4C3A-BC3C-B99915A11B8C}" destId="{68E3A050-6F2D-451B-85A4-9E6893B4ECF7}" srcOrd="0" destOrd="0" presId="urn:microsoft.com/office/officeart/2018/2/layout/IconCircleList"/>
    <dgm:cxn modelId="{C5DFCED1-A74B-4895-B243-C8A32FE19559}" type="presParOf" srcId="{E136816A-7ADF-4C3A-BC3C-B99915A11B8C}" destId="{0FD09DBB-D21F-4460-8C2C-2FEA248125C1}" srcOrd="1" destOrd="0" presId="urn:microsoft.com/office/officeart/2018/2/layout/IconCircleList"/>
    <dgm:cxn modelId="{8E4A9C4A-A875-42D9-A157-33D236CA7530}" type="presParOf" srcId="{E136816A-7ADF-4C3A-BC3C-B99915A11B8C}" destId="{153ED803-939C-4F99-96DC-854C77BDCE34}" srcOrd="2" destOrd="0" presId="urn:microsoft.com/office/officeart/2018/2/layout/IconCircleList"/>
    <dgm:cxn modelId="{BDCB91EB-3EDC-4A82-A934-F769FA385881}" type="presParOf" srcId="{E136816A-7ADF-4C3A-BC3C-B99915A11B8C}" destId="{06006582-7D59-47CA-A176-A9F594C50509}" srcOrd="3" destOrd="0" presId="urn:microsoft.com/office/officeart/2018/2/layout/IconCircleList"/>
    <dgm:cxn modelId="{9F14655B-0E44-475C-A3E5-108C328A06BF}" type="presParOf" srcId="{3FFC08CA-E901-49D4-B86C-F56A3110809F}" destId="{96764B13-4C3A-4D8D-885A-5C5364E8B97A}" srcOrd="5" destOrd="0" presId="urn:microsoft.com/office/officeart/2018/2/layout/IconCircleList"/>
    <dgm:cxn modelId="{A3481392-8034-4D0A-B8C4-356EF8DF556F}" type="presParOf" srcId="{3FFC08CA-E901-49D4-B86C-F56A3110809F}" destId="{5AA80053-8C51-4E6A-A176-B2BD96E7A467}" srcOrd="6" destOrd="0" presId="urn:microsoft.com/office/officeart/2018/2/layout/IconCircleList"/>
    <dgm:cxn modelId="{D1726A42-161E-4264-8095-2F0063D3C2CA}" type="presParOf" srcId="{5AA80053-8C51-4E6A-A176-B2BD96E7A467}" destId="{D663463D-2758-40D0-BFBE-D4BA9DFE0A23}" srcOrd="0" destOrd="0" presId="urn:microsoft.com/office/officeart/2018/2/layout/IconCircleList"/>
    <dgm:cxn modelId="{E76C6DA6-20CA-4884-991B-B9F065010CA9}" type="presParOf" srcId="{5AA80053-8C51-4E6A-A176-B2BD96E7A467}" destId="{1C9B8F57-B2D5-46F8-98FD-306242912B02}" srcOrd="1" destOrd="0" presId="urn:microsoft.com/office/officeart/2018/2/layout/IconCircleList"/>
    <dgm:cxn modelId="{069F28DB-BD62-4AAD-AECC-3132215D8012}" type="presParOf" srcId="{5AA80053-8C51-4E6A-A176-B2BD96E7A467}" destId="{2246B979-70E3-4E0B-A6F9-734DBDD232B5}" srcOrd="2" destOrd="0" presId="urn:microsoft.com/office/officeart/2018/2/layout/IconCircleList"/>
    <dgm:cxn modelId="{C40C83FB-C97C-4A23-B88B-21EDABD6259B}" type="presParOf" srcId="{5AA80053-8C51-4E6A-A176-B2BD96E7A467}" destId="{E0F1A190-6079-489A-9293-FA2F9B862A4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4DF94-15A5-4205-AB77-4D54DDC772AE}">
      <dsp:nvSpPr>
        <dsp:cNvPr id="0" name=""/>
        <dsp:cNvSpPr/>
      </dsp:nvSpPr>
      <dsp:spPr>
        <a:xfrm>
          <a:off x="28877" y="70447"/>
          <a:ext cx="1241227" cy="12412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E50C1-4D94-4128-A141-311FD14A7A07}">
      <dsp:nvSpPr>
        <dsp:cNvPr id="0" name=""/>
        <dsp:cNvSpPr/>
      </dsp:nvSpPr>
      <dsp:spPr>
        <a:xfrm>
          <a:off x="289535" y="331104"/>
          <a:ext cx="719911" cy="719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F8ED6-9924-4037-9A20-6A53755BD002}">
      <dsp:nvSpPr>
        <dsp:cNvPr id="0" name=""/>
        <dsp:cNvSpPr/>
      </dsp:nvSpPr>
      <dsp:spPr>
        <a:xfrm>
          <a:off x="1536081" y="70447"/>
          <a:ext cx="2925749" cy="124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Resultan de la combinación de un elemento químico con hidrógeno</a:t>
          </a:r>
          <a:r>
            <a:rPr lang="es-ES" sz="1400" kern="1200" dirty="0"/>
            <a:t>.</a:t>
          </a:r>
          <a:endParaRPr lang="en-US" sz="1400" kern="1200" dirty="0"/>
        </a:p>
      </dsp:txBody>
      <dsp:txXfrm>
        <a:off x="1536081" y="70447"/>
        <a:ext cx="2925749" cy="1241227"/>
      </dsp:txXfrm>
    </dsp:sp>
    <dsp:sp modelId="{AD6213F7-7AF2-4713-957B-846DBFA8549C}">
      <dsp:nvSpPr>
        <dsp:cNvPr id="0" name=""/>
        <dsp:cNvSpPr/>
      </dsp:nvSpPr>
      <dsp:spPr>
        <a:xfrm>
          <a:off x="4971621" y="70447"/>
          <a:ext cx="1241227" cy="12412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1B6F3-E559-4281-B4EB-0238597D91E7}">
      <dsp:nvSpPr>
        <dsp:cNvPr id="0" name=""/>
        <dsp:cNvSpPr/>
      </dsp:nvSpPr>
      <dsp:spPr>
        <a:xfrm>
          <a:off x="5232279" y="331104"/>
          <a:ext cx="719911" cy="719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13E44-13B0-457E-ACDB-39550B510537}">
      <dsp:nvSpPr>
        <dsp:cNvPr id="0" name=""/>
        <dsp:cNvSpPr/>
      </dsp:nvSpPr>
      <dsp:spPr>
        <a:xfrm>
          <a:off x="6478825" y="70447"/>
          <a:ext cx="2925749" cy="124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los hidruros tienen en su composición siempre un hidrogeno que posee un numero de valencia o numero de oxidación +1 o -1. </a:t>
          </a:r>
          <a:endParaRPr lang="en-US" sz="1600" kern="1200" dirty="0"/>
        </a:p>
      </dsp:txBody>
      <dsp:txXfrm>
        <a:off x="6478825" y="70447"/>
        <a:ext cx="2925749" cy="1241227"/>
      </dsp:txXfrm>
    </dsp:sp>
    <dsp:sp modelId="{68E3A050-6F2D-451B-85A4-9E6893B4ECF7}">
      <dsp:nvSpPr>
        <dsp:cNvPr id="0" name=""/>
        <dsp:cNvSpPr/>
      </dsp:nvSpPr>
      <dsp:spPr>
        <a:xfrm>
          <a:off x="28877" y="1848986"/>
          <a:ext cx="1241227" cy="12412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09DBB-D21F-4460-8C2C-2FEA248125C1}">
      <dsp:nvSpPr>
        <dsp:cNvPr id="0" name=""/>
        <dsp:cNvSpPr/>
      </dsp:nvSpPr>
      <dsp:spPr>
        <a:xfrm>
          <a:off x="289535" y="2109644"/>
          <a:ext cx="719911" cy="7199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06582-7D59-47CA-A176-A9F594C50509}">
      <dsp:nvSpPr>
        <dsp:cNvPr id="0" name=""/>
        <dsp:cNvSpPr/>
      </dsp:nvSpPr>
      <dsp:spPr>
        <a:xfrm>
          <a:off x="1536081" y="1848986"/>
          <a:ext cx="2925749" cy="124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Si el hidrógeno se encuentra a la izquierda del compuesto significa que actúa con valencia positiva y si el hidrogeno se encuentra a la derecha significa que posee valencia negativa</a:t>
          </a:r>
          <a:endParaRPr lang="en-US" sz="1600" kern="1200" dirty="0"/>
        </a:p>
      </dsp:txBody>
      <dsp:txXfrm>
        <a:off x="1536081" y="1848986"/>
        <a:ext cx="2925749" cy="1241227"/>
      </dsp:txXfrm>
    </dsp:sp>
    <dsp:sp modelId="{D663463D-2758-40D0-BFBE-D4BA9DFE0A23}">
      <dsp:nvSpPr>
        <dsp:cNvPr id="0" name=""/>
        <dsp:cNvSpPr/>
      </dsp:nvSpPr>
      <dsp:spPr>
        <a:xfrm>
          <a:off x="4971621" y="1848986"/>
          <a:ext cx="1241227" cy="12412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B8F57-B2D5-46F8-98FD-306242912B02}">
      <dsp:nvSpPr>
        <dsp:cNvPr id="0" name=""/>
        <dsp:cNvSpPr/>
      </dsp:nvSpPr>
      <dsp:spPr>
        <a:xfrm>
          <a:off x="5232279" y="2109644"/>
          <a:ext cx="719911" cy="7199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1A190-6079-489A-9293-FA2F9B862A47}">
      <dsp:nvSpPr>
        <dsp:cNvPr id="0" name=""/>
        <dsp:cNvSpPr/>
      </dsp:nvSpPr>
      <dsp:spPr>
        <a:xfrm>
          <a:off x="6478825" y="1848986"/>
          <a:ext cx="2925749" cy="124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Ejemplo:  +1HCl   o   </a:t>
          </a:r>
          <a:r>
            <a:rPr lang="es-CL" sz="1600" kern="1200" baseline="0" dirty="0"/>
            <a:t>PH</a:t>
          </a:r>
          <a:r>
            <a:rPr lang="es-CL" sz="1600" kern="1200" baseline="-25000" dirty="0"/>
            <a:t>3</a:t>
          </a:r>
          <a:r>
            <a:rPr lang="es-CL" sz="1600" kern="1200" baseline="0" dirty="0"/>
            <a:t>-1</a:t>
          </a:r>
          <a:r>
            <a:rPr lang="es-CL" sz="1600" kern="1200" baseline="-25000" dirty="0"/>
            <a:t>    </a:t>
          </a:r>
          <a:endParaRPr lang="en-US" sz="1600" kern="1200" baseline="-25000" dirty="0"/>
        </a:p>
      </dsp:txBody>
      <dsp:txXfrm>
        <a:off x="6478825" y="1848986"/>
        <a:ext cx="2925749" cy="1241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374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6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3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5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9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6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.xml"/><Relationship Id="rId12" Type="http://schemas.openxmlformats.org/officeDocument/2006/relationships/image" Target="../media/image17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hyperlink" Target="https://youtu.be/wkqoQjpxAUk" TargetMode="Externa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hyperlink" Target="https://youtu.be/87RUMepNGz4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.liceo1.k12.c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8">
            <a:extLst>
              <a:ext uri="{FF2B5EF4-FFF2-40B4-BE49-F238E27FC236}">
                <a16:creationId xmlns:a16="http://schemas.microsoft.com/office/drawing/2014/main" id="{B1450A11-67E6-44C3-A4B4-0253AC6A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45725C3-D051-4407-8A5F-C3E05DE4D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C0D15BA1-4BC7-4537-8A7D-5079487CC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EC47E704-E2A2-4CC1-AAE3-252C7B67D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C95EA-CC0D-4ABD-8E70-DE2BD224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905" y="4699465"/>
            <a:ext cx="7381176" cy="1510664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CL" sz="4400" b="1" dirty="0">
                <a:effectLst>
                  <a:reflection blurRad="6350" stA="55000" endA="300" endPos="45500" dir="5400000" sy="-100000" algn="bl" rotWithShape="0"/>
                </a:effectLst>
              </a:rPr>
              <a:t>HIDRUROS  METÁLICOS</a:t>
            </a:r>
            <a:br>
              <a:rPr lang="es-CL" sz="3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C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Segundos medios 2020</a:t>
            </a:r>
            <a:br>
              <a:rPr lang="es-C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C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Liceo N°1 Javiera Carrera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0AD34-E707-4944-8BA3-815685CB37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40294" b="26648"/>
          <a:stretch/>
        </p:blipFill>
        <p:spPr>
          <a:xfrm>
            <a:off x="634277" y="640078"/>
            <a:ext cx="10917644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AACC1590-35AC-4CE8-9C44-D36CC09B0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7790FC-EBE9-439C-A106-3C6BE869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FBA9A3-75E5-48EB-8DFE-B34277027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E182349-EFD9-40A9-B376-A0E6BA63BB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43083"/>
          <a:stretch/>
        </p:blipFill>
        <p:spPr>
          <a:xfrm>
            <a:off x="9221661" y="4400936"/>
            <a:ext cx="2878388" cy="19731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0">
            <a:hlinkClick r:id="" action="ppaction://media"/>
            <a:extLst>
              <a:ext uri="{FF2B5EF4-FFF2-40B4-BE49-F238E27FC236}">
                <a16:creationId xmlns:a16="http://schemas.microsoft.com/office/drawing/2014/main" id="{A25E30AF-161A-4B9B-A216-6257C3441B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187237" y="6019459"/>
            <a:ext cx="609600" cy="609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B41280-A398-456C-9099-CF089CDCE3B0}"/>
              </a:ext>
            </a:extLst>
          </p:cNvPr>
          <p:cNvSpPr txBox="1"/>
          <p:nvPr/>
        </p:nvSpPr>
        <p:spPr>
          <a:xfrm>
            <a:off x="620515" y="2259982"/>
            <a:ext cx="10378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TEMA 2.1: NOMENCLATURA DE COMPUESTOS INORGÁNICOS</a:t>
            </a:r>
          </a:p>
        </p:txBody>
      </p:sp>
    </p:spTree>
    <p:extLst>
      <p:ext uri="{BB962C8B-B14F-4D97-AF65-F5344CB8AC3E}">
        <p14:creationId xmlns:p14="http://schemas.microsoft.com/office/powerpoint/2010/main" val="16364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D90FF1-1CC5-4993-9B8C-F1974F1C6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139723-4AC8-425D-9AB8-BAB43C20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ABB745-3EC6-4C2C-940E-E22B4517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266229"/>
            <a:ext cx="9613861" cy="1080938"/>
          </a:xfrm>
        </p:spPr>
        <p:txBody>
          <a:bodyPr>
            <a:normAutofit/>
          </a:bodyPr>
          <a:lstStyle/>
          <a:p>
            <a:r>
              <a:rPr lang="es-ES" b="1" dirty="0"/>
              <a:t>COMPUESTOS HIDROGENADOS</a:t>
            </a:r>
            <a:br>
              <a:rPr lang="es-CL" dirty="0"/>
            </a:br>
            <a:endParaRPr lang="es-C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2D35B2-2CFA-4548-BA91-F6F3642B5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C5C9BD-3F18-4B30-89C4-0A44351A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6E8BBC6-652E-48FC-BFDA-5BD883AD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D1A2EB9-D190-4E30-A2BD-87A5E4B7E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CFDD7235-1FBB-4C8D-AB02-82AC7F843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136570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27C67274-00D8-405E-8B25-0F8575510DC9}"/>
              </a:ext>
            </a:extLst>
          </p:cNvPr>
          <p:cNvSpPr txBox="1"/>
          <p:nvPr/>
        </p:nvSpPr>
        <p:spPr>
          <a:xfrm>
            <a:off x="478505" y="412002"/>
            <a:ext cx="4194313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Antes de comenzar, explicaremos lo que es un compuesto hidrogenado: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3A6E7D-9986-4691-8F4F-1FC02626EDED}"/>
              </a:ext>
            </a:extLst>
          </p:cNvPr>
          <p:cNvSpPr txBox="1"/>
          <p:nvPr/>
        </p:nvSpPr>
        <p:spPr>
          <a:xfrm>
            <a:off x="4956656" y="6248400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-1-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1AA95A-ACBE-4C7F-BA0A-3BFFBB2D5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19287" r="20865" b="22193"/>
          <a:stretch/>
        </p:blipFill>
        <p:spPr>
          <a:xfrm>
            <a:off x="10683794" y="576288"/>
            <a:ext cx="1407059" cy="14394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0D4B0647-3143-4878-85D1-403AB8FA3C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1225485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BD0C0-D680-44E0-B968-0D155E68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                Hidruros metálicos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6F4E46-7FBA-4E21-9052-4393A269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83" y="2142044"/>
            <a:ext cx="9418688" cy="35993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>
                <a:effectLst/>
              </a:rPr>
              <a:t>Son compuestos formados por hidrógeno con número de oxidación </a:t>
            </a:r>
            <a:r>
              <a:rPr lang="es-ES" b="1" dirty="0">
                <a:effectLst/>
              </a:rPr>
              <a:t>-1</a:t>
            </a:r>
            <a:r>
              <a:rPr lang="es-ES" dirty="0">
                <a:effectLst/>
              </a:rPr>
              <a:t>, y un elemento metálico</a:t>
            </a:r>
          </a:p>
          <a:p>
            <a:r>
              <a:rPr lang="es-ES" dirty="0">
                <a:effectLst/>
              </a:rPr>
              <a:t>Este elemento puede ser un metal alcalino o alcalinotérreo por lo general.</a:t>
            </a:r>
          </a:p>
          <a:p>
            <a:r>
              <a:rPr lang="es-ES" dirty="0">
                <a:effectLst/>
              </a:rPr>
              <a:t>Estos compuestos poseen carácter salino y su enlace es de “</a:t>
            </a:r>
            <a:r>
              <a:rPr lang="es-ES" b="1" dirty="0">
                <a:effectLst/>
              </a:rPr>
              <a:t>Tipo iónico”</a:t>
            </a:r>
            <a:r>
              <a:rPr lang="es-ES" dirty="0">
                <a:effectLst/>
              </a:rPr>
              <a:t>. </a:t>
            </a:r>
          </a:p>
          <a:p>
            <a:r>
              <a:rPr lang="es-ES" dirty="0">
                <a:effectLst/>
              </a:rPr>
              <a:t>El hidrógeno asume el número de oxidación negativo, ya que siempre es más electronegativo que el metal (que sólo cede electrones).</a:t>
            </a:r>
            <a:endParaRPr lang="es-CL" dirty="0">
              <a:effectLst/>
            </a:endParaRPr>
          </a:p>
          <a:p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1B1EB75-77F0-4F18-9377-4E62F14FBBB0}"/>
              </a:ext>
            </a:extLst>
          </p:cNvPr>
          <p:cNvSpPr/>
          <p:nvPr/>
        </p:nvSpPr>
        <p:spPr>
          <a:xfrm>
            <a:off x="10668000" y="860318"/>
            <a:ext cx="1417983" cy="8667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M</a:t>
            </a:r>
            <a:r>
              <a:rPr lang="es-CL" sz="2800" b="1" baseline="-25000" dirty="0">
                <a:solidFill>
                  <a:schemeClr val="bg1"/>
                </a:solidFill>
              </a:rPr>
              <a:t>x</a:t>
            </a:r>
            <a:r>
              <a:rPr lang="es-ES" sz="2800" b="1" dirty="0">
                <a:solidFill>
                  <a:schemeClr val="bg1"/>
                </a:solidFill>
              </a:rPr>
              <a:t>H</a:t>
            </a:r>
            <a:r>
              <a:rPr lang="es-ES" sz="2800" b="1" baseline="-25000" dirty="0">
                <a:solidFill>
                  <a:schemeClr val="bg1"/>
                </a:solidFill>
              </a:rPr>
              <a:t>y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070245-06E9-4774-8019-746B7334F7DE}"/>
              </a:ext>
            </a:extLst>
          </p:cNvPr>
          <p:cNvSpPr txBox="1"/>
          <p:nvPr/>
        </p:nvSpPr>
        <p:spPr>
          <a:xfrm>
            <a:off x="371061" y="133178"/>
            <a:ext cx="4585252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Una de sus derivaciones son:</a:t>
            </a:r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C2431AC6-F844-4DC6-B65B-888F14943D97}"/>
              </a:ext>
            </a:extLst>
          </p:cNvPr>
          <p:cNvSpPr/>
          <p:nvPr/>
        </p:nvSpPr>
        <p:spPr>
          <a:xfrm rot="16200000">
            <a:off x="10689405" y="2013548"/>
            <a:ext cx="552328" cy="5951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1B1C47-CF09-441A-A5D3-72C17933EBC8}"/>
              </a:ext>
            </a:extLst>
          </p:cNvPr>
          <p:cNvSpPr txBox="1"/>
          <p:nvPr/>
        </p:nvSpPr>
        <p:spPr>
          <a:xfrm>
            <a:off x="4956656" y="6248400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-2-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DD79A3-CD69-4325-AE5F-4A7866E10278}"/>
              </a:ext>
            </a:extLst>
          </p:cNvPr>
          <p:cNvSpPr txBox="1"/>
          <p:nvPr/>
        </p:nvSpPr>
        <p:spPr>
          <a:xfrm>
            <a:off x="9719877" y="2617966"/>
            <a:ext cx="2322740" cy="3046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“M” de Elemento Metálico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“H” de Hidrogeno</a:t>
            </a:r>
          </a:p>
          <a:p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Los subíndices “x e y” corresponden a los estados de oxidación intercambiados sin considerar el signo.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2A9D07F-B58F-48F1-A51B-20703729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26" y="5160599"/>
            <a:ext cx="4320209" cy="1539843"/>
          </a:xfrm>
          <a:prstGeom prst="rect">
            <a:avLst/>
          </a:prstGeom>
          <a:effectLst/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F59D1F53-7102-46EE-89D8-55FA294CF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63138" y="6043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0A2BDF-A74E-409A-8C4A-DBFEF0AB7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280" y="2386059"/>
            <a:ext cx="3962400" cy="39624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AA26CC-B740-441D-A06A-6ADFC1F2F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333" y="1216215"/>
            <a:ext cx="4472327" cy="693135"/>
          </a:xfrm>
        </p:spPr>
        <p:txBody>
          <a:bodyPr/>
          <a:lstStyle/>
          <a:p>
            <a:r>
              <a:rPr lang="es-CL" dirty="0"/>
              <a:t>Nomenclatura Stock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188D80-EB20-404C-8645-F7F8E373F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0" y="2131991"/>
            <a:ext cx="4698355" cy="1007816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Se nombran como “Hidruro del Metal correspondiente  y el estado de oxidación  en números romanos entre paréntesis  </a:t>
            </a:r>
          </a:p>
          <a:p>
            <a:endParaRPr lang="es-CL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FE5114A-1BC1-4770-A463-827E662CB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4121" y="1216744"/>
            <a:ext cx="4474028" cy="692076"/>
          </a:xfrm>
        </p:spPr>
        <p:txBody>
          <a:bodyPr/>
          <a:lstStyle/>
          <a:p>
            <a:r>
              <a:rPr lang="es-CL" dirty="0"/>
              <a:t>Nomenclatura Tradicional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4EF65BB-4A97-40C3-BA1A-546EC7671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0903" y="2131991"/>
            <a:ext cx="4703277" cy="976969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Se nombra como “Hidruro + Raíz del metal correspondiente +sufijo OSO o ICO dependiendo del estado de oxidación  con que </a:t>
            </a:r>
            <a:r>
              <a:rPr lang="es-CL" dirty="0" err="1"/>
              <a:t>actue</a:t>
            </a:r>
            <a:r>
              <a:rPr lang="es-CL" dirty="0"/>
              <a:t> el elemento</a:t>
            </a:r>
          </a:p>
          <a:p>
            <a:endParaRPr lang="es-CL" dirty="0"/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361125A8-8563-463C-9AB5-214D3AB56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75304"/>
              </p:ext>
            </p:extLst>
          </p:nvPr>
        </p:nvGraphicFramePr>
        <p:xfrm>
          <a:off x="1397578" y="4061792"/>
          <a:ext cx="8393088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635">
                  <a:extLst>
                    <a:ext uri="{9D8B030D-6E8A-4147-A177-3AD203B41FA5}">
                      <a16:colId xmlns:a16="http://schemas.microsoft.com/office/drawing/2014/main" val="4193780068"/>
                    </a:ext>
                  </a:extLst>
                </a:gridCol>
                <a:gridCol w="1125704">
                  <a:extLst>
                    <a:ext uri="{9D8B030D-6E8A-4147-A177-3AD203B41FA5}">
                      <a16:colId xmlns:a16="http://schemas.microsoft.com/office/drawing/2014/main" val="3431762384"/>
                    </a:ext>
                  </a:extLst>
                </a:gridCol>
                <a:gridCol w="2934582">
                  <a:extLst>
                    <a:ext uri="{9D8B030D-6E8A-4147-A177-3AD203B41FA5}">
                      <a16:colId xmlns:a16="http://schemas.microsoft.com/office/drawing/2014/main" val="2457113494"/>
                    </a:ext>
                  </a:extLst>
                </a:gridCol>
                <a:gridCol w="2965167">
                  <a:extLst>
                    <a:ext uri="{9D8B030D-6E8A-4147-A177-3AD203B41FA5}">
                      <a16:colId xmlns:a16="http://schemas.microsoft.com/office/drawing/2014/main" val="2723210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dirty="0">
                          <a:latin typeface="+mn-lt"/>
                        </a:rPr>
                        <a:t>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Nomenclatura IUPAC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Nomenclatura Tradicional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18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Mn (III)</a:t>
                      </a:r>
                      <a:endParaRPr lang="es-CL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MnH</a:t>
                      </a:r>
                      <a:r>
                        <a:rPr lang="es-ES" sz="1400" baseline="-250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s-E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</a:t>
                      </a:r>
                      <a:endParaRPr lang="es-CL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Hidruro de Manganeso (III)</a:t>
                      </a:r>
                      <a:endParaRPr lang="es-CL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Hidruro Mangán</a:t>
                      </a:r>
                      <a:r>
                        <a:rPr lang="es-ES" sz="1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ico</a:t>
                      </a:r>
                      <a:endParaRPr lang="es-CL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726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 </a:t>
                      </a:r>
                      <a:endParaRPr lang="es-CL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AgH</a:t>
                      </a:r>
                      <a:endParaRPr lang="es-CL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Hidruro de Plata</a:t>
                      </a:r>
                      <a:endParaRPr lang="es-CL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Hidruro Argént</a:t>
                      </a:r>
                      <a:r>
                        <a:rPr lang="es-ES" sz="1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ico</a:t>
                      </a:r>
                      <a:endParaRPr lang="es-CL" sz="11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098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 (II)</a:t>
                      </a:r>
                      <a:endParaRPr lang="es-CL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CrH</a:t>
                      </a:r>
                      <a:r>
                        <a:rPr lang="es-ES" sz="14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</a:t>
                      </a:r>
                      <a:endParaRPr lang="es-CL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Hidruro de Cromo (II)</a:t>
                      </a:r>
                      <a:endParaRPr lang="es-CL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Hidruro Cróm</a:t>
                      </a:r>
                      <a:r>
                        <a:rPr lang="es-E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ico</a:t>
                      </a:r>
                      <a:endParaRPr lang="es-CL" sz="1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31062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643C183-07A6-441B-818A-557FA154EEDC}"/>
              </a:ext>
            </a:extLst>
          </p:cNvPr>
          <p:cNvSpPr txBox="1"/>
          <p:nvPr/>
        </p:nvSpPr>
        <p:spPr>
          <a:xfrm>
            <a:off x="793332" y="3429000"/>
            <a:ext cx="801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 el siguiente recuadro podemos ver un ejemplo de estas nomenclaturas: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E5AF4F-3C5F-4C11-91F3-57519D592849}"/>
              </a:ext>
            </a:extLst>
          </p:cNvPr>
          <p:cNvSpPr txBox="1"/>
          <p:nvPr/>
        </p:nvSpPr>
        <p:spPr>
          <a:xfrm>
            <a:off x="4956656" y="6248400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-3-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D0DB809-61A7-4D73-8FFB-575D77479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t="25761" r="23038" b="24239"/>
          <a:stretch/>
        </p:blipFill>
        <p:spPr>
          <a:xfrm>
            <a:off x="10622642" y="603642"/>
            <a:ext cx="1478323" cy="13722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7C1A601-523A-4BD4-B208-92A568EF5F92}"/>
              </a:ext>
            </a:extLst>
          </p:cNvPr>
          <p:cNvSpPr txBox="1"/>
          <p:nvPr/>
        </p:nvSpPr>
        <p:spPr>
          <a:xfrm>
            <a:off x="533646" y="687460"/>
            <a:ext cx="686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¿Cómo se nombran estos compuestos?</a:t>
            </a: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FD40A524-8392-4B6B-AFFF-E97331D6B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0688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juguete, cuarto&#10;&#10;Descripción generada automáticamente">
            <a:extLst>
              <a:ext uri="{FF2B5EF4-FFF2-40B4-BE49-F238E27FC236}">
                <a16:creationId xmlns:a16="http://schemas.microsoft.com/office/drawing/2014/main" id="{F32C7744-2669-4264-A3A2-3B503F9AD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11" y="-315729"/>
            <a:ext cx="2902124" cy="29021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49739BE-8423-46CB-9E89-10BBF391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53" y="665860"/>
            <a:ext cx="9613861" cy="712317"/>
          </a:xfrm>
        </p:spPr>
        <p:txBody>
          <a:bodyPr>
            <a:noAutofit/>
          </a:bodyPr>
          <a:lstStyle/>
          <a:p>
            <a:r>
              <a:rPr lang="es-CL" sz="2800" dirty="0"/>
              <a:t>¿Cómo formar el compuesto llamado </a:t>
            </a:r>
            <a:br>
              <a:rPr lang="es-CL" sz="2800" dirty="0"/>
            </a:br>
            <a:r>
              <a:rPr lang="es-CL" sz="2800" dirty="0"/>
              <a:t>	hidruro magnésico?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54765-CB07-49B4-AEBA-122F195BB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683" y="2341773"/>
            <a:ext cx="5959070" cy="111359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000" dirty="0"/>
              <a:t>Se escribe en primer lugar el metal, luego el hidrogeno y se traspasan sus respectivos estados de oxidación sin considerar el signo.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50ED12D-4E62-40B8-A75B-81A1F178F3B1}"/>
              </a:ext>
            </a:extLst>
          </p:cNvPr>
          <p:cNvSpPr/>
          <p:nvPr/>
        </p:nvSpPr>
        <p:spPr>
          <a:xfrm>
            <a:off x="694249" y="2324347"/>
            <a:ext cx="1503124" cy="560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Metal </a:t>
            </a:r>
          </a:p>
          <a:p>
            <a:pPr algn="ctr"/>
            <a:r>
              <a:rPr lang="es-CL" dirty="0"/>
              <a:t>(+2)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036C26D-E4B0-4F15-8CCC-08CEA3AE391D}"/>
              </a:ext>
            </a:extLst>
          </p:cNvPr>
          <p:cNvSpPr/>
          <p:nvPr/>
        </p:nvSpPr>
        <p:spPr>
          <a:xfrm>
            <a:off x="2583790" y="2324347"/>
            <a:ext cx="1503124" cy="5600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Hidrogeno </a:t>
            </a:r>
          </a:p>
          <a:p>
            <a:pPr algn="ctr"/>
            <a:r>
              <a:rPr lang="es-CL" dirty="0"/>
              <a:t>(-1)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07B7DF8-282B-4741-8D85-F8321B4ED0E9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730365" y="1419747"/>
            <a:ext cx="1604987" cy="904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84552D0-0460-40A7-8B33-CE7DCACDC3BA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445811" y="1461317"/>
            <a:ext cx="2018464" cy="8630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Corazón 17">
            <a:extLst>
              <a:ext uri="{FF2B5EF4-FFF2-40B4-BE49-F238E27FC236}">
                <a16:creationId xmlns:a16="http://schemas.microsoft.com/office/drawing/2014/main" id="{63970560-B1C8-49B5-AAE0-31FD27EBA2ED}"/>
              </a:ext>
            </a:extLst>
          </p:cNvPr>
          <p:cNvSpPr/>
          <p:nvPr/>
        </p:nvSpPr>
        <p:spPr>
          <a:xfrm>
            <a:off x="7037414" y="3874823"/>
            <a:ext cx="2743200" cy="2179529"/>
          </a:xfrm>
          <a:prstGeom prst="hear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MgH</a:t>
            </a:r>
            <a:r>
              <a:rPr lang="es-CL" sz="2000" baseline="-25000" dirty="0"/>
              <a:t>2</a:t>
            </a:r>
            <a:endParaRPr lang="es-CL" sz="2000" dirty="0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BE1CAB2C-A30B-4DAF-9EBB-5BBA5F669145}"/>
              </a:ext>
            </a:extLst>
          </p:cNvPr>
          <p:cNvSpPr/>
          <p:nvPr/>
        </p:nvSpPr>
        <p:spPr>
          <a:xfrm>
            <a:off x="5575126" y="4619547"/>
            <a:ext cx="1041748" cy="69008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A627243-D17C-4504-A37A-79AE9A51644E}"/>
              </a:ext>
            </a:extLst>
          </p:cNvPr>
          <p:cNvSpPr/>
          <p:nvPr/>
        </p:nvSpPr>
        <p:spPr>
          <a:xfrm>
            <a:off x="1249930" y="4121220"/>
            <a:ext cx="3707704" cy="16867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Entonces nos queda</a:t>
            </a:r>
          </a:p>
          <a:p>
            <a:pPr algn="ctr"/>
            <a:endParaRPr lang="es-C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(+2)  (-1)</a:t>
            </a:r>
          </a:p>
          <a:p>
            <a:pPr algn="ctr"/>
            <a:r>
              <a:rPr lang="es-C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    H</a:t>
            </a:r>
          </a:p>
        </p:txBody>
      </p:sp>
      <p:pic>
        <p:nvPicPr>
          <p:cNvPr id="4" name="5">
            <a:hlinkClick r:id="" action="ppaction://media"/>
            <a:extLst>
              <a:ext uri="{FF2B5EF4-FFF2-40B4-BE49-F238E27FC236}">
                <a16:creationId xmlns:a16="http://schemas.microsoft.com/office/drawing/2014/main" id="{15054E84-FCAB-46B6-A890-F15DBD4B8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50794" y="6054352"/>
            <a:ext cx="609600" cy="6096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E520642-2074-4A2C-9C63-1C18148B081F}"/>
              </a:ext>
            </a:extLst>
          </p:cNvPr>
          <p:cNvSpPr txBox="1"/>
          <p:nvPr/>
        </p:nvSpPr>
        <p:spPr>
          <a:xfrm>
            <a:off x="4956656" y="6248400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-4-</a:t>
            </a:r>
          </a:p>
        </p:txBody>
      </p:sp>
    </p:spTree>
    <p:extLst>
      <p:ext uri="{BB962C8B-B14F-4D97-AF65-F5344CB8AC3E}">
        <p14:creationId xmlns:p14="http://schemas.microsoft.com/office/powerpoint/2010/main" val="13451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2BD67-A5FD-4479-9BCA-ED03C788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50" y="753228"/>
            <a:ext cx="9613861" cy="1080938"/>
          </a:xfrm>
        </p:spPr>
        <p:txBody>
          <a:bodyPr>
            <a:normAutofit/>
          </a:bodyPr>
          <a:lstStyle/>
          <a:p>
            <a:r>
              <a:rPr lang="es-CL" sz="2800" dirty="0"/>
              <a:t>¿Cómo se llama el compuesto que tiene por formula PtH</a:t>
            </a:r>
            <a:r>
              <a:rPr lang="es-CL" sz="2800" baseline="-25000" dirty="0"/>
              <a:t>2</a:t>
            </a:r>
            <a:r>
              <a:rPr lang="es-CL" sz="2800" dirty="0"/>
              <a:t>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F507E-1840-4E91-889A-71971C53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90" y="2097593"/>
            <a:ext cx="4672208" cy="40071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L" sz="2000" dirty="0"/>
              <a:t>El Pt tiene dos estados de oxidación que son +2 y +4; En la formula queda claro que la ocupada es +2, si no, el compuesto sería PtH</a:t>
            </a:r>
            <a:r>
              <a:rPr lang="es-CL" sz="2000" baseline="-25000" dirty="0"/>
              <a:t>4</a:t>
            </a:r>
            <a:r>
              <a:rPr lang="es-CL" sz="2000" dirty="0"/>
              <a:t>.</a:t>
            </a:r>
            <a:endParaRPr lang="es-C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34DCD1E-56C3-46E4-8600-B8EFEB6B0482}"/>
              </a:ext>
            </a:extLst>
          </p:cNvPr>
          <p:cNvSpPr txBox="1">
            <a:spLocks/>
          </p:cNvSpPr>
          <p:nvPr/>
        </p:nvSpPr>
        <p:spPr>
          <a:xfrm>
            <a:off x="6705601" y="2097593"/>
            <a:ext cx="4672208" cy="133140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2000" dirty="0"/>
              <a:t>Si ocupamos </a:t>
            </a:r>
            <a:r>
              <a:rPr lang="es-CL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Nomenclatura Stock </a:t>
            </a:r>
            <a:r>
              <a:rPr lang="es-CL" sz="2000" dirty="0"/>
              <a:t>se llamará:</a:t>
            </a:r>
            <a:br>
              <a:rPr lang="es-CL" sz="2000" dirty="0"/>
            </a:br>
            <a:r>
              <a:rPr lang="es-CL" sz="2000" dirty="0"/>
              <a:t>	Hidruro de Platino (II)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DC4BA49-9302-45A2-8D8C-F5229E1C88E0}"/>
              </a:ext>
            </a:extLst>
          </p:cNvPr>
          <p:cNvSpPr txBox="1">
            <a:spLocks/>
          </p:cNvSpPr>
          <p:nvPr/>
        </p:nvSpPr>
        <p:spPr>
          <a:xfrm>
            <a:off x="6705603" y="3692427"/>
            <a:ext cx="4672206" cy="186912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2000" dirty="0"/>
              <a:t>Si ocupamos </a:t>
            </a:r>
            <a:r>
              <a:rPr lang="es-CL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Nomenclatura Tradicional </a:t>
            </a:r>
            <a:r>
              <a:rPr lang="es-CL" sz="2000" dirty="0"/>
              <a:t>se llamara:</a:t>
            </a:r>
            <a:br>
              <a:rPr lang="es-CL" sz="2000" dirty="0"/>
            </a:br>
            <a:r>
              <a:rPr lang="es-CL" sz="2000" dirty="0"/>
              <a:t>	Hidruro Platin</a:t>
            </a:r>
            <a:r>
              <a:rPr lang="es-CL" sz="2000" u="sng" dirty="0"/>
              <a:t>oso</a:t>
            </a:r>
            <a:r>
              <a:rPr lang="es-CL" sz="2000" dirty="0"/>
              <a:t>*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000" dirty="0"/>
              <a:t>*(ya que se ocupó el menor estado de oxidación)</a:t>
            </a:r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BC80E44-9CEE-4DCD-816E-86BE6C3FD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74" y="3622158"/>
            <a:ext cx="2265642" cy="293715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DFD521-DC2C-41D5-8C06-A416F34D532C}"/>
              </a:ext>
            </a:extLst>
          </p:cNvPr>
          <p:cNvSpPr txBox="1"/>
          <p:nvPr/>
        </p:nvSpPr>
        <p:spPr>
          <a:xfrm>
            <a:off x="5194651" y="6248400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-5-</a:t>
            </a:r>
          </a:p>
        </p:txBody>
      </p:sp>
      <p:pic>
        <p:nvPicPr>
          <p:cNvPr id="6" name="6">
            <a:hlinkClick r:id="" action="ppaction://media"/>
            <a:extLst>
              <a:ext uri="{FF2B5EF4-FFF2-40B4-BE49-F238E27FC236}">
                <a16:creationId xmlns:a16="http://schemas.microsoft.com/office/drawing/2014/main" id="{73251AAE-E165-489D-BA9B-AA12F043CD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73009" y="6008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BFCB7-A3D6-4FD6-B87F-CD8A5C76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9" y="4655018"/>
            <a:ext cx="9613859" cy="453051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L" dirty="0"/>
              <a:t>Miryam Castro Castillo  </a:t>
            </a:r>
            <a:br>
              <a:rPr lang="es-CL" dirty="0"/>
            </a:br>
            <a:r>
              <a:rPr lang="es-CL" dirty="0"/>
              <a:t>Profesora de Química y Ciencias Naturales</a:t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3507A1-91E3-4639-AE80-8E48E947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19" y="5252429"/>
            <a:ext cx="9613862" cy="622971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dirty="0"/>
              <a:t>Dudas al correo de la plataforma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dirty="0"/>
              <a:t>Recuerda </a:t>
            </a:r>
            <a:r>
              <a:rPr lang="es-CL" dirty="0">
                <a:sym typeface="Wingdings" panose="05000000000000000000" pitchFamily="2" charset="2"/>
              </a:rPr>
              <a:t> </a:t>
            </a:r>
            <a:r>
              <a:rPr lang="es-CL" dirty="0">
                <a:sym typeface="Wingdings" panose="05000000000000000000" pitchFamily="2" charset="2"/>
                <a:hlinkClick r:id="rId4"/>
              </a:rPr>
              <a:t>www.liceo1.k12.cl</a:t>
            </a:r>
            <a:r>
              <a:rPr lang="es-CL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F85E81-4D1D-4860-9A72-B59450CEA537}"/>
              </a:ext>
            </a:extLst>
          </p:cNvPr>
          <p:cNvSpPr txBox="1"/>
          <p:nvPr/>
        </p:nvSpPr>
        <p:spPr>
          <a:xfrm>
            <a:off x="4956656" y="6248400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-8-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0EC2D2-BF72-4712-AB86-0C52FE021A4C}"/>
              </a:ext>
            </a:extLst>
          </p:cNvPr>
          <p:cNvSpPr txBox="1"/>
          <p:nvPr/>
        </p:nvSpPr>
        <p:spPr>
          <a:xfrm>
            <a:off x="6530836" y="922617"/>
            <a:ext cx="4002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/>
              <a:t>Siga trabajando,</a:t>
            </a:r>
          </a:p>
          <a:p>
            <a:pPr algn="r"/>
            <a:r>
              <a:rPr lang="es-CL" sz="3200" dirty="0"/>
              <a:t>Siga estudiando,</a:t>
            </a:r>
          </a:p>
          <a:p>
            <a:pPr algn="r"/>
            <a:r>
              <a:rPr lang="es-CL" sz="3200" dirty="0"/>
              <a:t>Siga cuidándose.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C4EE48-1239-45D9-9D28-E880CA8829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391" y="571018"/>
            <a:ext cx="2670279" cy="53039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817089B-E1E0-4D4A-85F6-EA076BB94C2F}"/>
              </a:ext>
            </a:extLst>
          </p:cNvPr>
          <p:cNvSpPr/>
          <p:nvPr/>
        </p:nvSpPr>
        <p:spPr>
          <a:xfrm>
            <a:off x="6629067" y="2819969"/>
            <a:ext cx="3805696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s-CL" dirty="0"/>
              <a:t>Links de apoyo sobre los Hidruros:</a:t>
            </a:r>
          </a:p>
          <a:p>
            <a:pPr algn="r"/>
            <a:endParaRPr lang="es-CL" dirty="0"/>
          </a:p>
          <a:p>
            <a:pPr algn="r"/>
            <a:r>
              <a:rPr lang="es-CL" dirty="0">
                <a:hlinkClick r:id="rId6"/>
              </a:rPr>
              <a:t>https://youtu.be/87RUMepNGz4</a:t>
            </a:r>
            <a:endParaRPr lang="es-CL" dirty="0"/>
          </a:p>
          <a:p>
            <a:pPr algn="r"/>
            <a:r>
              <a:rPr lang="es-CL" dirty="0">
                <a:hlinkClick r:id="rId7"/>
              </a:rPr>
              <a:t>https://youtu.be/wkqoQjpxAUk</a:t>
            </a:r>
            <a:endParaRPr lang="es-CL" dirty="0"/>
          </a:p>
          <a:p>
            <a:pPr algn="r"/>
            <a:endParaRPr lang="es-CL" dirty="0"/>
          </a:p>
        </p:txBody>
      </p:sp>
      <p:pic>
        <p:nvPicPr>
          <p:cNvPr id="7" name="9">
            <a:hlinkClick r:id="" action="ppaction://media"/>
            <a:extLst>
              <a:ext uri="{FF2B5EF4-FFF2-40B4-BE49-F238E27FC236}">
                <a16:creationId xmlns:a16="http://schemas.microsoft.com/office/drawing/2014/main" id="{95A7668D-0AC1-4BF7-988E-4BEF6E3C7A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27288" y="5979948"/>
            <a:ext cx="609600" cy="60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81456C-4BAB-492B-8BBC-1F6D0F306E39}"/>
              </a:ext>
            </a:extLst>
          </p:cNvPr>
          <p:cNvSpPr/>
          <p:nvPr/>
        </p:nvSpPr>
        <p:spPr>
          <a:xfrm>
            <a:off x="3794884" y="628142"/>
            <a:ext cx="3384727" cy="1921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chemeClr val="tx2">
                    <a:lumMod val="25000"/>
                  </a:schemeClr>
                </a:solidFill>
              </a:rPr>
              <a:t>¡¡¡PARA ESTUDIAR!!!</a:t>
            </a:r>
          </a:p>
          <a:p>
            <a:pPr algn="just"/>
            <a:r>
              <a:rPr lang="es-CL" dirty="0"/>
              <a:t>En la pagina 41 del Texto del estudiante de Química 1° Medio pueden encontrar materia para estudiar.</a:t>
            </a:r>
          </a:p>
        </p:txBody>
      </p:sp>
    </p:spTree>
    <p:extLst>
      <p:ext uri="{BB962C8B-B14F-4D97-AF65-F5344CB8AC3E}">
        <p14:creationId xmlns:p14="http://schemas.microsoft.com/office/powerpoint/2010/main" val="15406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552</Words>
  <Application>Microsoft Office PowerPoint</Application>
  <PresentationFormat>Panorámica</PresentationFormat>
  <Paragraphs>76</Paragraphs>
  <Slides>7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Berlín</vt:lpstr>
      <vt:lpstr>HIDRUROS  METÁLICOS Segundos medios 2020 Liceo N°1 Javiera Carrera</vt:lpstr>
      <vt:lpstr>COMPUESTOS HIDROGENADOS </vt:lpstr>
      <vt:lpstr>                Hidruros metálicos</vt:lpstr>
      <vt:lpstr>Presentación de PowerPoint</vt:lpstr>
      <vt:lpstr>¿Cómo formar el compuesto llamado   hidruro magnésico?</vt:lpstr>
      <vt:lpstr>¿Cómo se llama el compuesto que tiene por formula PtH2? </vt:lpstr>
      <vt:lpstr>Miryam Castro Castillo   Profesora de Química y Ciencias Naturales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Hídridos salinos o Hidruros metálicos</dc:title>
  <dc:creator>Barbara Cuevas M</dc:creator>
  <cp:lastModifiedBy>Bárbara</cp:lastModifiedBy>
  <cp:revision>8</cp:revision>
  <dcterms:created xsi:type="dcterms:W3CDTF">2020-04-22T21:58:47Z</dcterms:created>
  <dcterms:modified xsi:type="dcterms:W3CDTF">2020-05-14T21:21:13Z</dcterms:modified>
</cp:coreProperties>
</file>