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44" autoAdjust="0"/>
  </p:normalViewPr>
  <p:slideViewPr>
    <p:cSldViewPr>
      <p:cViewPr varScale="1">
        <p:scale>
          <a:sx n="66" d="100"/>
          <a:sy n="66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B3972-4C82-484B-AAB0-6266C53FB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21F6B1-D8DB-4642-970A-3AE601A8A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3B273F-114E-408E-A86F-169DC1D83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998222-456D-4439-858F-ACA53081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3F1FFE-B767-45E1-8993-51A9D21E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744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EBDF2-210C-4C6A-A78E-954492D3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C945C8-8206-4460-9061-86A438388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ACF51F-C019-4A33-8F07-1A28A620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5FC617-AAC8-4B98-84CD-B667A49E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6EE171-D774-4ED6-87EE-4EDB0373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546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141BCB-CF38-4172-B4C3-D27196F504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E6916A-B1DF-4DFB-A652-C5CA6D98C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423933-EFDC-41C3-BF05-1D5500D1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73AAF8-AFB3-45CF-8B89-37E1E1DC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EF72EC-9EFF-46A3-9F6D-85A85E25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627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EA98E6-E72A-41BC-B770-186C1706F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7D36DB-BF0B-4122-B848-B217434DC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90672F-B22A-49F3-B32F-93BA13D5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8B8C7A-F750-47C9-BE1E-69B4784F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9D948A-1AD4-4262-9AFA-6838A1B5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007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188F4D-20A6-49CB-9D69-18FF92A3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ABE76D-C56A-4B66-BCBB-D3737BCC2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BF3A18-1B62-4F63-986F-4C792C3C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7935BC-EC62-4576-99EF-F1A18090C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34C692-6C7B-41C3-B88A-661D802F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73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510A52-113B-48EA-91C3-131EBA7F9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2B6C6C-BA6B-4D03-A2AE-1E54D6381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849C43-1270-4B29-B2BC-E013A99F2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2960C6-A0BC-4665-8E4C-70C7E94B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68FA86-177F-4625-B1AC-BA994157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D652FE-3D79-4462-9474-045E18FA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527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8AD4ED-376C-4B7F-A368-1A503A39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758094-B73D-4A4A-BD54-BCB7F3047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EAECAB-D119-4D43-8381-5F39F630A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E6A6677-3551-4E9A-A124-5E3FDC2EC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5C6FF6-5FBA-4FBA-8471-865711756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9887A32-05D9-4F38-96BA-2FF92323E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90BFD09-6D1F-4925-9AF4-EF8F52FE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F93FFAB-8C26-4E05-8F43-6EFCED7FA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060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1C6E0-A48B-4F42-89DB-FE2470D29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BEDA3A-0ED8-4F1F-8D16-EC92CB49E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B3E101-72D7-40F3-A8F7-D9F03DC7D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F93535-38C6-4C6C-B3BE-47F1CA71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8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13B6250-3F4F-4BD3-A8BE-8F770E6F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A2DCBA4-E8CA-4CAA-99C1-E08015EB0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C88C73-54BD-4E5E-B9C8-2B627C6E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802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CA84C-80CD-4343-8358-8A00E9655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1CE27C-01C1-4284-A54C-BF3268CB7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8675CC-8C29-4910-946E-9724A2A24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DA7A22-223F-4279-9787-BBF9991BF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BC5C9D-4A13-4A59-B97E-4C131BCD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6A6DC7-D5AC-40D8-8F56-42CD2CA7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417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6C1105-D49E-40F6-AC9F-104FFF53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8A5550-1783-4310-A47C-EAF8E84E8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9D2ED5-4A5F-45C7-8BB1-037EE4543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9A138A-1D1C-4EA3-8AA6-5AC57113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C90300-86A0-41DB-8793-6031C4D43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997FD3-7F07-4FB6-9EAD-B3405B2B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190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9F335E8-E314-4CB9-BF89-924306D4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474643-9723-4040-8B1D-EBAAF1111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EA66D2-1850-4CDD-AF94-228F20437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B6DFF-E32F-4C86-A5D5-ECB625B71748}" type="datetimeFigureOut">
              <a:rPr lang="es-CL" smtClean="0"/>
              <a:pPr/>
              <a:t>11-05-2020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79915C-4EEB-460A-BB09-8E09EC046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C56CE1-AB86-4223-9225-6066DD0C4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D401B-2A42-4979-97B7-F43DD188841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28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48680" y="343444"/>
            <a:ext cx="7846640" cy="4752528"/>
          </a:xfrm>
        </p:spPr>
        <p:txBody>
          <a:bodyPr>
            <a:noAutofit/>
          </a:bodyPr>
          <a:lstStyle/>
          <a:p>
            <a:pPr algn="ctr"/>
            <a:br>
              <a:rPr lang="es-ES" sz="5400" b="1" u="sng" dirty="0">
                <a:latin typeface="AR HERMANN" pitchFamily="2" charset="0"/>
              </a:rPr>
            </a:br>
            <a:br>
              <a:rPr lang="es-ES" sz="5400" b="1" u="sng" dirty="0">
                <a:latin typeface="AR HERMANN" pitchFamily="2" charset="0"/>
              </a:rPr>
            </a:br>
            <a:r>
              <a:rPr lang="es-ES" sz="4400" b="1" dirty="0">
                <a:latin typeface="Mistral" panose="03090702030407020403" pitchFamily="66" charset="0"/>
              </a:rPr>
              <a:t>Tema 2:</a:t>
            </a:r>
            <a:br>
              <a:rPr lang="es-ES" sz="5400" b="1" u="sng" dirty="0">
                <a:latin typeface="AR HERMANN" pitchFamily="2" charset="0"/>
              </a:rPr>
            </a:br>
            <a:r>
              <a:rPr lang="es-ES" sz="5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anose="03090702030407020403" pitchFamily="66" charset="0"/>
              </a:rPr>
              <a:t>“EQUILIBRIO DE ECUACIONES QUIMICAS”</a:t>
            </a:r>
            <a:br>
              <a:rPr lang="es-CL" sz="5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anose="03090702030407020403" pitchFamily="66" charset="0"/>
              </a:rPr>
            </a:br>
            <a:r>
              <a:rPr lang="es-CL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anose="03090702030407020403" pitchFamily="66" charset="0"/>
              </a:rPr>
              <a:t>.</a:t>
            </a:r>
            <a:br>
              <a:rPr lang="es-CL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anose="03090702030407020403" pitchFamily="66" charset="0"/>
              </a:rPr>
            </a:br>
            <a:r>
              <a:rPr lang="es-ES" sz="36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anose="03090702030407020403" pitchFamily="66" charset="0"/>
              </a:rPr>
              <a:t>PRIMEROS MEDIOS 2020</a:t>
            </a:r>
            <a:br>
              <a:rPr lang="es-ES" sz="36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anose="03090702030407020403" pitchFamily="66" charset="0"/>
              </a:rPr>
            </a:br>
            <a:r>
              <a:rPr lang="es-ES" sz="3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anose="03090702030407020403" pitchFamily="66" charset="0"/>
              </a:rPr>
              <a:t>Liceo 1 Javiera Carrera</a:t>
            </a:r>
            <a:br>
              <a:rPr lang="es-CL" sz="5400" dirty="0">
                <a:solidFill>
                  <a:schemeClr val="tx1"/>
                </a:solidFill>
              </a:rPr>
            </a:br>
            <a:endParaRPr lang="es-CL" sz="5400" dirty="0">
              <a:solidFill>
                <a:schemeClr val="tx1"/>
              </a:solidFill>
            </a:endParaRPr>
          </a:p>
        </p:txBody>
      </p:sp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986748A-5FFD-4B42-BAD6-F836305B6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013176"/>
            <a:ext cx="609600" cy="609600"/>
          </a:xfrm>
          <a:prstGeom prst="rect">
            <a:avLst/>
          </a:prstGeom>
        </p:spPr>
      </p:pic>
      <p:pic>
        <p:nvPicPr>
          <p:cNvPr id="1026" name="Picture 2" descr="Química - Portafolio de Luis Antonio 1 &quot;B&quot;">
            <a:extLst>
              <a:ext uri="{FF2B5EF4-FFF2-40B4-BE49-F238E27FC236}">
                <a16:creationId xmlns:a16="http://schemas.microsoft.com/office/drawing/2014/main" id="{D124446E-5582-46AD-91A8-321179101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81" y="4635141"/>
            <a:ext cx="5004048" cy="178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609E3B-7F7B-40DD-B80E-923CADF2D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764704"/>
            <a:ext cx="7886700" cy="5472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800" dirty="0">
                <a:latin typeface="Mistral" panose="03090702030407020403" pitchFamily="66" charset="0"/>
              </a:rPr>
              <a:t>Transformar  los resultados  a números enteros.</a:t>
            </a:r>
          </a:p>
          <a:p>
            <a:pPr marL="0" indent="0" algn="just">
              <a:buNone/>
            </a:pPr>
            <a:r>
              <a:rPr lang="es-CL" sz="2800" dirty="0">
                <a:latin typeface="Mistral" panose="03090702030407020403" pitchFamily="66" charset="0"/>
              </a:rPr>
              <a:t>                        a = 1 x 2 = 2;       b = 3 x 2 = 6 ;    </a:t>
            </a:r>
          </a:p>
          <a:p>
            <a:pPr marL="0" indent="0" algn="ctr">
              <a:buNone/>
            </a:pPr>
            <a:r>
              <a:rPr lang="es-CL" sz="2800" dirty="0">
                <a:latin typeface="Mistral" panose="03090702030407020403" pitchFamily="66" charset="0"/>
              </a:rPr>
              <a:t>       c = 1 x 2 = 2;       d = 3/2 x 2 = 3</a:t>
            </a:r>
          </a:p>
          <a:p>
            <a:pPr marL="0" indent="0" algn="just">
              <a:buNone/>
            </a:pPr>
            <a:r>
              <a:rPr lang="es-CL" sz="2800" dirty="0">
                <a:latin typeface="Mistral" panose="03090702030407020403" pitchFamily="66" charset="0"/>
              </a:rPr>
              <a:t>Reemplazar los valores de las letras en la ecuación no equilibrada</a:t>
            </a:r>
            <a:r>
              <a:rPr lang="es-CL" sz="3000" dirty="0">
                <a:latin typeface="Mistral" panose="03090702030407020403" pitchFamily="66" charset="0"/>
              </a:rPr>
              <a:t>.</a:t>
            </a:r>
          </a:p>
          <a:p>
            <a:pPr marL="0" indent="0">
              <a:buNone/>
            </a:pPr>
            <a:r>
              <a:rPr lang="es-CL" sz="2800" dirty="0">
                <a:latin typeface="Mistral" panose="03090702030407020403" pitchFamily="66" charset="0"/>
              </a:rPr>
              <a:t> </a:t>
            </a:r>
            <a:r>
              <a:rPr lang="es-CL" sz="2800" dirty="0">
                <a:solidFill>
                  <a:srgbClr val="FF0000"/>
                </a:solidFill>
                <a:latin typeface="Mistral" panose="03090702030407020403" pitchFamily="66" charset="0"/>
              </a:rPr>
              <a:t>a </a:t>
            </a:r>
            <a:r>
              <a:rPr lang="es-CL" sz="2800" dirty="0">
                <a:latin typeface="Mistral" panose="03090702030407020403" pitchFamily="66" charset="0"/>
              </a:rPr>
              <a:t>Al    +     </a:t>
            </a:r>
            <a:r>
              <a:rPr lang="es-CL" sz="2800" dirty="0">
                <a:solidFill>
                  <a:srgbClr val="FF0000"/>
                </a:solidFill>
                <a:latin typeface="Mistral" panose="03090702030407020403" pitchFamily="66" charset="0"/>
              </a:rPr>
              <a:t>b </a:t>
            </a:r>
            <a:r>
              <a:rPr lang="es-CL" sz="2800" dirty="0" err="1">
                <a:latin typeface="Mistral" panose="03090702030407020403" pitchFamily="66" charset="0"/>
              </a:rPr>
              <a:t>HCl</a:t>
            </a:r>
            <a:r>
              <a:rPr lang="es-CL" sz="2800" dirty="0">
                <a:latin typeface="Mistral" panose="03090702030407020403" pitchFamily="66" charset="0"/>
              </a:rPr>
              <a:t>            </a:t>
            </a:r>
            <a:r>
              <a:rPr lang="es-CL" sz="2800" dirty="0">
                <a:solidFill>
                  <a:srgbClr val="FF0000"/>
                </a:solidFill>
                <a:latin typeface="Mistral" panose="03090702030407020403" pitchFamily="66" charset="0"/>
              </a:rPr>
              <a:t>c </a:t>
            </a:r>
            <a:r>
              <a:rPr lang="es-CL" sz="2800" dirty="0">
                <a:latin typeface="Mistral" panose="03090702030407020403" pitchFamily="66" charset="0"/>
              </a:rPr>
              <a:t>AlCl</a:t>
            </a:r>
            <a:r>
              <a:rPr lang="es-CL" sz="2000" dirty="0">
                <a:latin typeface="Mistral" panose="03090702030407020403" pitchFamily="66" charset="0"/>
              </a:rPr>
              <a:t>3</a:t>
            </a:r>
            <a:r>
              <a:rPr lang="es-CL" sz="2800" dirty="0">
                <a:latin typeface="Mistral" panose="03090702030407020403" pitchFamily="66" charset="0"/>
              </a:rPr>
              <a:t>   +  </a:t>
            </a:r>
            <a:r>
              <a:rPr lang="es-CL" sz="2800" dirty="0">
                <a:solidFill>
                  <a:srgbClr val="FF0000"/>
                </a:solidFill>
                <a:latin typeface="Mistral" panose="03090702030407020403" pitchFamily="66" charset="0"/>
              </a:rPr>
              <a:t>d</a:t>
            </a:r>
            <a:r>
              <a:rPr lang="es-CL" sz="2800" dirty="0">
                <a:latin typeface="Mistral" panose="03090702030407020403" pitchFamily="66" charset="0"/>
              </a:rPr>
              <a:t> H</a:t>
            </a:r>
            <a:r>
              <a:rPr lang="es-CL" sz="1800" dirty="0">
                <a:latin typeface="Mistral" panose="03090702030407020403" pitchFamily="66" charset="0"/>
              </a:rPr>
              <a:t>2</a:t>
            </a:r>
            <a:endParaRPr lang="es-CL" sz="28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r>
              <a:rPr lang="es-CL" sz="2800" dirty="0">
                <a:latin typeface="Mistral" panose="03090702030407020403" pitchFamily="66" charset="0"/>
              </a:rPr>
              <a:t> </a:t>
            </a:r>
            <a:r>
              <a:rPr lang="es-CL" sz="2800" dirty="0">
                <a:solidFill>
                  <a:srgbClr val="FF0000"/>
                </a:solidFill>
                <a:latin typeface="Mistral" panose="03090702030407020403" pitchFamily="66" charset="0"/>
              </a:rPr>
              <a:t>2</a:t>
            </a:r>
            <a:r>
              <a:rPr lang="es-CL" sz="2800" dirty="0">
                <a:latin typeface="Mistral" panose="03090702030407020403" pitchFamily="66" charset="0"/>
              </a:rPr>
              <a:t> Al    +     </a:t>
            </a:r>
            <a:r>
              <a:rPr lang="es-CL" sz="2800" dirty="0">
                <a:solidFill>
                  <a:srgbClr val="FF0000"/>
                </a:solidFill>
                <a:latin typeface="Mistral" panose="03090702030407020403" pitchFamily="66" charset="0"/>
              </a:rPr>
              <a:t>6 </a:t>
            </a:r>
            <a:r>
              <a:rPr lang="es-CL" sz="2800" dirty="0">
                <a:latin typeface="Mistral" panose="03090702030407020403" pitchFamily="66" charset="0"/>
              </a:rPr>
              <a:t>HCl             </a:t>
            </a:r>
            <a:r>
              <a:rPr lang="es-CL" sz="2800" dirty="0">
                <a:solidFill>
                  <a:srgbClr val="FF0000"/>
                </a:solidFill>
                <a:latin typeface="Mistral" panose="03090702030407020403" pitchFamily="66" charset="0"/>
              </a:rPr>
              <a:t>2</a:t>
            </a:r>
            <a:r>
              <a:rPr lang="es-CL" sz="2800" dirty="0">
                <a:latin typeface="Mistral" panose="03090702030407020403" pitchFamily="66" charset="0"/>
              </a:rPr>
              <a:t> AlCl</a:t>
            </a:r>
            <a:r>
              <a:rPr lang="es-CL" sz="2000" dirty="0">
                <a:latin typeface="Mistral" panose="03090702030407020403" pitchFamily="66" charset="0"/>
              </a:rPr>
              <a:t>3</a:t>
            </a:r>
            <a:r>
              <a:rPr lang="es-CL" sz="2800" dirty="0">
                <a:latin typeface="Mistral" panose="03090702030407020403" pitchFamily="66" charset="0"/>
              </a:rPr>
              <a:t>   +  </a:t>
            </a:r>
            <a:r>
              <a:rPr lang="es-CL" sz="2800" dirty="0">
                <a:solidFill>
                  <a:srgbClr val="FF0000"/>
                </a:solidFill>
                <a:latin typeface="Mistral" panose="03090702030407020403" pitchFamily="66" charset="0"/>
              </a:rPr>
              <a:t>3</a:t>
            </a:r>
            <a:r>
              <a:rPr lang="es-CL" sz="2800" dirty="0">
                <a:latin typeface="Mistral" panose="03090702030407020403" pitchFamily="66" charset="0"/>
              </a:rPr>
              <a:t>H</a:t>
            </a:r>
            <a:r>
              <a:rPr lang="es-CL" sz="2000" dirty="0">
                <a:latin typeface="Mistral" panose="03090702030407020403" pitchFamily="66" charset="0"/>
              </a:rPr>
              <a:t>2  (ecuación equilibrada)</a:t>
            </a:r>
          </a:p>
          <a:p>
            <a:pPr marL="0" indent="0">
              <a:buNone/>
            </a:pPr>
            <a:r>
              <a:rPr lang="es-CL" sz="3600" dirty="0">
                <a:latin typeface="Mistral" panose="03090702030407020403" pitchFamily="66" charset="0"/>
              </a:rPr>
              <a:t> </a:t>
            </a:r>
          </a:p>
          <a:p>
            <a:pPr marL="0" indent="0">
              <a:buNone/>
            </a:pPr>
            <a:endParaRPr lang="es-CL" sz="3600" dirty="0">
              <a:latin typeface="Mistral" panose="03090702030407020403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D170B8D5-7056-4680-BEC6-D57FFAD8D7F6}"/>
              </a:ext>
            </a:extLst>
          </p:cNvPr>
          <p:cNvCxnSpPr/>
          <p:nvPr/>
        </p:nvCxnSpPr>
        <p:spPr>
          <a:xfrm>
            <a:off x="3203848" y="3429000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BFF68AA2-1639-4A17-9678-3B685A5AF26A}"/>
              </a:ext>
            </a:extLst>
          </p:cNvPr>
          <p:cNvCxnSpPr/>
          <p:nvPr/>
        </p:nvCxnSpPr>
        <p:spPr>
          <a:xfrm>
            <a:off x="3203848" y="3068960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1907704" y="4149080"/>
          <a:ext cx="5256583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r>
                        <a:rPr lang="es-CL" sz="2000" dirty="0">
                          <a:latin typeface="Mistral"/>
                        </a:rPr>
                        <a:t>Símbolos</a:t>
                      </a:r>
                      <a:r>
                        <a:rPr lang="es-CL" sz="2000" baseline="0" dirty="0">
                          <a:latin typeface="Mistral"/>
                        </a:rPr>
                        <a:t> elementos </a:t>
                      </a:r>
                      <a:endParaRPr lang="es-CL" sz="2000" dirty="0">
                        <a:latin typeface="Mistr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000" dirty="0">
                          <a:latin typeface="Mistral"/>
                        </a:rPr>
                        <a:t>Reactantes</a:t>
                      </a:r>
                      <a:r>
                        <a:rPr lang="es-CL" sz="2000" baseline="0" dirty="0">
                          <a:latin typeface="Mistral"/>
                        </a:rPr>
                        <a:t> </a:t>
                      </a:r>
                      <a:endParaRPr lang="es-CL" sz="2000" dirty="0">
                        <a:latin typeface="Mistr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000" dirty="0">
                          <a:latin typeface="Mistral"/>
                        </a:rPr>
                        <a:t>Productos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Mistral"/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Mistr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Mistral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Mistral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Mistral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Mistral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Mistral"/>
                        </a:rPr>
                        <a:t>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Mistral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latin typeface="Mistral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902FB22-B036-4294-B60E-6CADA6852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098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9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F7DA18-6816-4879-AD75-92B5D0D33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400" b="1" dirty="0">
                <a:latin typeface="Mistral" panose="03090702030407020403" pitchFamily="66" charset="0"/>
              </a:rPr>
              <a:t>Ley de conservación de la masa ó ley de Lavoisier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BA4EFB-00D7-4AE8-806B-030F0363B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3600" dirty="0">
                <a:latin typeface="Mistral" panose="03090702030407020403" pitchFamily="66" charset="0"/>
              </a:rPr>
              <a:t>En toda reacción química, “la masa de los reactantes es igual a la de los productos. No se crea ni destruye materia solo se transforma.”</a:t>
            </a:r>
          </a:p>
          <a:p>
            <a:pPr marL="0" indent="0" algn="just">
              <a:buNone/>
            </a:pPr>
            <a:r>
              <a:rPr lang="es-CL" sz="3600" dirty="0">
                <a:latin typeface="Mistral" panose="03090702030407020403" pitchFamily="66" charset="0"/>
              </a:rPr>
              <a:t>La masa se conserva durante el proceso de transformación de las sustancias que participan en la reacción química.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287F0A4-1B2A-48D3-B1DB-2C1C4ED4F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0072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C9F241-0B10-4C84-8A9F-341B3DA6A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903790" cy="743538"/>
          </a:xfrm>
        </p:spPr>
        <p:txBody>
          <a:bodyPr>
            <a:normAutofit/>
          </a:bodyPr>
          <a:lstStyle/>
          <a:p>
            <a:r>
              <a:rPr lang="es-CL" sz="3600" dirty="0">
                <a:latin typeface="Mistral" panose="03090702030407020403" pitchFamily="66" charset="0"/>
              </a:rPr>
              <a:t>Ejemplo: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44D407-B534-418B-B6BD-10A7E664A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3" y="1268760"/>
            <a:ext cx="8712967" cy="49839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600" dirty="0">
                <a:latin typeface="Mistral" panose="03090702030407020403" pitchFamily="66" charset="0"/>
              </a:rPr>
              <a:t>Fe   +   CL</a:t>
            </a:r>
            <a:r>
              <a:rPr lang="es-CL" sz="2400" dirty="0">
                <a:latin typeface="Mistral" panose="03090702030407020403" pitchFamily="66" charset="0"/>
              </a:rPr>
              <a:t>2</a:t>
            </a:r>
            <a:r>
              <a:rPr lang="es-CL" sz="3600" dirty="0">
                <a:latin typeface="Mistral" panose="03090702030407020403" pitchFamily="66" charset="0"/>
              </a:rPr>
              <a:t>       FeCl</a:t>
            </a:r>
            <a:r>
              <a:rPr lang="es-CL" sz="2400" dirty="0">
                <a:latin typeface="Mistral" panose="03090702030407020403" pitchFamily="66" charset="0"/>
              </a:rPr>
              <a:t>3</a:t>
            </a:r>
            <a:r>
              <a:rPr lang="es-CL" sz="3600" dirty="0">
                <a:latin typeface="Mistral" panose="03090702030407020403" pitchFamily="66" charset="0"/>
              </a:rPr>
              <a:t> (ecuación sin equilibrar)</a:t>
            </a:r>
          </a:p>
          <a:p>
            <a:pPr marL="0" indent="0" algn="ctr">
              <a:buNone/>
            </a:pPr>
            <a:r>
              <a:rPr lang="es-CL" sz="3600" dirty="0">
                <a:solidFill>
                  <a:srgbClr val="FF0000"/>
                </a:solidFill>
                <a:latin typeface="Mistral" panose="03090702030407020403" pitchFamily="66" charset="0"/>
              </a:rPr>
              <a:t>2</a:t>
            </a:r>
            <a:r>
              <a:rPr lang="es-CL" sz="3600" dirty="0">
                <a:latin typeface="Mistral" panose="03090702030407020403" pitchFamily="66" charset="0"/>
              </a:rPr>
              <a:t>Fe   +   </a:t>
            </a:r>
            <a:r>
              <a:rPr lang="es-CL" sz="3600" dirty="0">
                <a:solidFill>
                  <a:srgbClr val="FF0000"/>
                </a:solidFill>
                <a:latin typeface="Mistral" panose="03090702030407020403" pitchFamily="66" charset="0"/>
              </a:rPr>
              <a:t>3</a:t>
            </a:r>
            <a:r>
              <a:rPr lang="es-CL" sz="3600" dirty="0">
                <a:latin typeface="Mistral" panose="03090702030407020403" pitchFamily="66" charset="0"/>
              </a:rPr>
              <a:t>Cl</a:t>
            </a:r>
            <a:r>
              <a:rPr lang="es-CL" sz="2400" dirty="0">
                <a:latin typeface="Mistral" panose="03090702030407020403" pitchFamily="66" charset="0"/>
              </a:rPr>
              <a:t>2</a:t>
            </a:r>
            <a:r>
              <a:rPr lang="es-CL" sz="3600" dirty="0">
                <a:latin typeface="Mistral" panose="03090702030407020403" pitchFamily="66" charset="0"/>
              </a:rPr>
              <a:t>        </a:t>
            </a:r>
            <a:r>
              <a:rPr lang="es-CL" sz="3600" dirty="0">
                <a:solidFill>
                  <a:srgbClr val="FF0000"/>
                </a:solidFill>
                <a:latin typeface="Mistral" panose="03090702030407020403" pitchFamily="66" charset="0"/>
              </a:rPr>
              <a:t>2</a:t>
            </a:r>
            <a:r>
              <a:rPr lang="es-CL" sz="3600" dirty="0">
                <a:latin typeface="Mistral" panose="03090702030407020403" pitchFamily="66" charset="0"/>
              </a:rPr>
              <a:t>FeCl</a:t>
            </a:r>
            <a:r>
              <a:rPr lang="es-CL" sz="2400" dirty="0">
                <a:latin typeface="Mistral" panose="03090702030407020403" pitchFamily="66" charset="0"/>
              </a:rPr>
              <a:t>3</a:t>
            </a:r>
            <a:r>
              <a:rPr lang="es-CL" sz="3600" dirty="0">
                <a:latin typeface="Mistral" panose="03090702030407020403" pitchFamily="66" charset="0"/>
              </a:rPr>
              <a:t> (ecuación equilibrada)</a:t>
            </a:r>
          </a:p>
          <a:p>
            <a:pPr marL="0" indent="0" algn="ctr">
              <a:buNone/>
            </a:pPr>
            <a:r>
              <a:rPr lang="es-CL" dirty="0"/>
              <a:t> </a:t>
            </a:r>
            <a:endParaRPr lang="es-CL" sz="28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sz="28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endParaRPr lang="es-CL" sz="28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endParaRPr lang="es-CL" sz="28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endParaRPr lang="es-CL" sz="28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endParaRPr lang="es-CL" sz="2000" dirty="0">
              <a:latin typeface="Mistral" panose="03090702030407020403" pitchFamily="66" charset="0"/>
            </a:endParaRP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5C5CE9DE-26E2-4683-9F2D-8933FA37FF2F}"/>
              </a:ext>
            </a:extLst>
          </p:cNvPr>
          <p:cNvCxnSpPr>
            <a:cxnSpLocks/>
          </p:cNvCxnSpPr>
          <p:nvPr/>
        </p:nvCxnSpPr>
        <p:spPr>
          <a:xfrm>
            <a:off x="3088995" y="1628800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419DE541-0B18-490D-9799-0BA95C424862}"/>
              </a:ext>
            </a:extLst>
          </p:cNvPr>
          <p:cNvCxnSpPr>
            <a:cxnSpLocks/>
          </p:cNvCxnSpPr>
          <p:nvPr/>
        </p:nvCxnSpPr>
        <p:spPr>
          <a:xfrm>
            <a:off x="3233011" y="2204864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a 27">
            <a:extLst>
              <a:ext uri="{FF2B5EF4-FFF2-40B4-BE49-F238E27FC236}">
                <a16:creationId xmlns:a16="http://schemas.microsoft.com/office/drawing/2014/main" id="{453D9D51-C7B3-4BDF-BA2A-F1A31A58B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357607"/>
              </p:ext>
            </p:extLst>
          </p:nvPr>
        </p:nvGraphicFramePr>
        <p:xfrm>
          <a:off x="287523" y="2649562"/>
          <a:ext cx="8352927" cy="2649095"/>
        </p:xfrm>
        <a:graphic>
          <a:graphicData uri="http://schemas.openxmlformats.org/drawingml/2006/table">
            <a:tbl>
              <a:tblPr firstRow="1" firstCol="1" bandRow="1"/>
              <a:tblGrid>
                <a:gridCol w="2278292">
                  <a:extLst>
                    <a:ext uri="{9D8B030D-6E8A-4147-A177-3AD203B41FA5}">
                      <a16:colId xmlns:a16="http://schemas.microsoft.com/office/drawing/2014/main" val="3965924907"/>
                    </a:ext>
                  </a:extLst>
                </a:gridCol>
                <a:gridCol w="2768590">
                  <a:extLst>
                    <a:ext uri="{9D8B030D-6E8A-4147-A177-3AD203B41FA5}">
                      <a16:colId xmlns:a16="http://schemas.microsoft.com/office/drawing/2014/main" val="684079436"/>
                    </a:ext>
                  </a:extLst>
                </a:gridCol>
                <a:gridCol w="3306045">
                  <a:extLst>
                    <a:ext uri="{9D8B030D-6E8A-4147-A177-3AD203B41FA5}">
                      <a16:colId xmlns:a16="http://schemas.microsoft.com/office/drawing/2014/main" val="1989114130"/>
                    </a:ext>
                  </a:extLst>
                </a:gridCol>
              </a:tblGrid>
              <a:tr h="515495"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800" dirty="0">
                          <a:solidFill>
                            <a:srgbClr val="FF0000"/>
                          </a:solidFill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2</a:t>
                      </a: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s-ES" sz="2800" dirty="0">
                          <a:solidFill>
                            <a:srgbClr val="FF0000"/>
                          </a:solidFill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            </a:t>
                      </a:r>
                      <a:r>
                        <a:rPr lang="es-ES" sz="2800" dirty="0">
                          <a:solidFill>
                            <a:srgbClr val="FF0000"/>
                          </a:solidFill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s-ES" sz="2800" baseline="-25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</a:t>
                      </a:r>
                      <a:r>
                        <a:rPr lang="es-ES" sz="2800" dirty="0">
                          <a:solidFill>
                            <a:srgbClr val="FF0000"/>
                          </a:solidFill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</a:t>
                      </a: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FeCl</a:t>
                      </a:r>
                      <a:r>
                        <a:rPr lang="es-ES" sz="2800" baseline="-25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s-CL" sz="28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6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2 átomos de hierro (Fe)</a:t>
                      </a:r>
                      <a:endParaRPr lang="es-CL" sz="28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- 6 átomos de cloro (Cl) 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ò</a:t>
                      </a:r>
                      <a:endParaRPr lang="es-CL" sz="28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3 moléculas de cloro (Cl</a:t>
                      </a:r>
                      <a:r>
                        <a:rPr lang="es-ES" sz="2800" baseline="-25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CL" sz="28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spcAft>
                          <a:spcPts val="0"/>
                        </a:spcAft>
                        <a:buFontTx/>
                        <a:buChar char="-"/>
                        <a:tabLst>
                          <a:tab pos="581025" algn="l"/>
                        </a:tabLst>
                      </a:pP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átomos de hierro (Fe)</a:t>
                      </a:r>
                    </a:p>
                    <a:p>
                      <a:pPr marL="457200" indent="-457200" algn="ctr">
                        <a:spcAft>
                          <a:spcPts val="0"/>
                        </a:spcAft>
                        <a:buFontTx/>
                        <a:buChar char="-"/>
                        <a:tabLst>
                          <a:tab pos="581025" algn="l"/>
                        </a:tabLst>
                      </a:pP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átomos de cloro (Cl) ò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  2 moléculas de cloruro férrico (FeCl</a:t>
                      </a:r>
                      <a:r>
                        <a:rPr lang="es-ES" sz="2800" baseline="-25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s-ES" sz="28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s-CL" sz="28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984070"/>
                  </a:ext>
                </a:extLst>
              </a:tr>
            </a:tbl>
          </a:graphicData>
        </a:graphic>
      </p:graphicFrame>
      <p:sp>
        <p:nvSpPr>
          <p:cNvPr id="29" name="AutoShape 18">
            <a:extLst>
              <a:ext uri="{FF2B5EF4-FFF2-40B4-BE49-F238E27FC236}">
                <a16:creationId xmlns:a16="http://schemas.microsoft.com/office/drawing/2014/main" id="{46C0D6CE-66CC-4335-8825-090C8C3FAB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080" y="2924944"/>
            <a:ext cx="438150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99836F0-94F3-404B-8407-40D95D6AF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5475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6A690-8767-43AF-9415-4744D09E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s-CL" sz="3600" dirty="0">
                <a:latin typeface="Mistral" panose="03090702030407020403" pitchFamily="66" charset="0"/>
              </a:rPr>
              <a:t>Aplicando la ley de conservación de la masa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776573-AF59-47BA-859E-8A84664FF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68920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8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endParaRPr lang="es-ES" sz="28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endParaRPr lang="es-ES" sz="36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r>
              <a:rPr lang="es-ES" sz="3600" dirty="0">
                <a:latin typeface="Mistral" panose="03090702030407020403" pitchFamily="66" charset="0"/>
              </a:rPr>
              <a:t>Masa de los productos: </a:t>
            </a:r>
            <a:r>
              <a:rPr lang="es-ES" sz="2400" dirty="0">
                <a:latin typeface="Mistral" panose="03090702030407020403" pitchFamily="66" charset="0"/>
              </a:rPr>
              <a:t> 111,7 + 212,7 = </a:t>
            </a:r>
            <a:r>
              <a:rPr lang="es-ES" sz="2400" dirty="0">
                <a:solidFill>
                  <a:srgbClr val="FF0000"/>
                </a:solidFill>
                <a:latin typeface="Mistral" panose="03090702030407020403" pitchFamily="66" charset="0"/>
              </a:rPr>
              <a:t>324,4 g</a:t>
            </a:r>
          </a:p>
          <a:p>
            <a:pPr marL="0" indent="0">
              <a:buNone/>
            </a:pPr>
            <a:endParaRPr lang="es-ES" sz="2400" dirty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pPr marL="0" indent="0">
              <a:buNone/>
            </a:pPr>
            <a:endParaRPr lang="es-ES" sz="2400" dirty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pPr marL="0" indent="0">
              <a:buNone/>
            </a:pPr>
            <a:endParaRPr lang="es-ES" sz="2400" dirty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pPr marL="0" indent="0">
              <a:buNone/>
            </a:pPr>
            <a:r>
              <a:rPr lang="es-ES" sz="3600" dirty="0">
                <a:latin typeface="Mistral" panose="03090702030407020403" pitchFamily="66" charset="0"/>
              </a:rPr>
              <a:t>Masa del cloro: </a:t>
            </a:r>
            <a:r>
              <a:rPr lang="es-ES" sz="2400" dirty="0">
                <a:latin typeface="Mistral" panose="03090702030407020403" pitchFamily="66" charset="0"/>
              </a:rPr>
              <a:t>324,4 – 111,7 = </a:t>
            </a:r>
            <a:r>
              <a:rPr lang="es-ES" sz="2400" dirty="0">
                <a:solidFill>
                  <a:srgbClr val="FF0000"/>
                </a:solidFill>
                <a:latin typeface="Mistral" panose="03090702030407020403" pitchFamily="66" charset="0"/>
              </a:rPr>
              <a:t>212,7 g</a:t>
            </a:r>
            <a:endParaRPr lang="es-CL" sz="2400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553C365-32D0-4168-95F1-E2C5EAE16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16881"/>
              </p:ext>
            </p:extLst>
          </p:nvPr>
        </p:nvGraphicFramePr>
        <p:xfrm>
          <a:off x="1259632" y="2156699"/>
          <a:ext cx="6308715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1785332">
                  <a:extLst>
                    <a:ext uri="{9D8B030D-6E8A-4147-A177-3AD203B41FA5}">
                      <a16:colId xmlns:a16="http://schemas.microsoft.com/office/drawing/2014/main" val="1329852732"/>
                    </a:ext>
                  </a:extLst>
                </a:gridCol>
                <a:gridCol w="1543011">
                  <a:extLst>
                    <a:ext uri="{9D8B030D-6E8A-4147-A177-3AD203B41FA5}">
                      <a16:colId xmlns:a16="http://schemas.microsoft.com/office/drawing/2014/main" val="274425512"/>
                    </a:ext>
                  </a:extLst>
                </a:gridCol>
                <a:gridCol w="2980372">
                  <a:extLst>
                    <a:ext uri="{9D8B030D-6E8A-4147-A177-3AD203B41FA5}">
                      <a16:colId xmlns:a16="http://schemas.microsoft.com/office/drawing/2014/main" val="3052631242"/>
                    </a:ext>
                  </a:extLst>
                </a:gridCol>
              </a:tblGrid>
              <a:tr h="26783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000" b="0" i="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REACTANTES (g)</a:t>
                      </a:r>
                      <a:endParaRPr lang="es-CL" sz="2000" b="0" i="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000" b="0" i="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PRODUCTO(g)</a:t>
                      </a:r>
                      <a:endParaRPr lang="es-CL" sz="2000" b="0" i="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225836"/>
                  </a:ext>
                </a:extLst>
              </a:tr>
              <a:tr h="260867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</a:tabLst>
                        <a:defRPr/>
                      </a:pPr>
                      <a:r>
                        <a:rPr lang="es-ES" sz="2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</a:tabLst>
                        <a:defRPr/>
                      </a:pPr>
                      <a:r>
                        <a:rPr lang="es-ES" sz="2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s-ES" sz="2000" baseline="-25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20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0550" algn="l"/>
                          <a:tab pos="716280" algn="ctr"/>
                        </a:tabLst>
                      </a:pPr>
                      <a:r>
                        <a:rPr lang="es-ES" sz="2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Fe Cl</a:t>
                      </a:r>
                      <a:r>
                        <a:rPr lang="es-ES" sz="2000" baseline="-25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s-ES" sz="2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    </a:t>
                      </a:r>
                      <a:endParaRPr lang="es-CL" sz="20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432821"/>
                  </a:ext>
                </a:extLst>
              </a:tr>
              <a:tr h="239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111,7</a:t>
                      </a:r>
                      <a:endParaRPr lang="es-CL" sz="20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212,7</a:t>
                      </a:r>
                      <a:endParaRPr lang="es-CL" sz="20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000" dirty="0">
                          <a:solidFill>
                            <a:srgbClr val="FF0000"/>
                          </a:solidFill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¿?</a:t>
                      </a:r>
                      <a:endParaRPr lang="es-CL" sz="20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03693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602582" y="1377642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600" dirty="0">
                <a:solidFill>
                  <a:srgbClr val="FF0000"/>
                </a:solidFill>
                <a:latin typeface="Mistral" panose="03090702030407020403" pitchFamily="66" charset="0"/>
              </a:rPr>
              <a:t>2</a:t>
            </a:r>
            <a:r>
              <a:rPr lang="es-CL" sz="3600" dirty="0">
                <a:latin typeface="Mistral" panose="03090702030407020403" pitchFamily="66" charset="0"/>
              </a:rPr>
              <a:t>Fe      +   </a:t>
            </a:r>
            <a:r>
              <a:rPr lang="es-CL" sz="3600" dirty="0">
                <a:solidFill>
                  <a:srgbClr val="FF0000"/>
                </a:solidFill>
                <a:latin typeface="Mistral" panose="03090702030407020403" pitchFamily="66" charset="0"/>
              </a:rPr>
              <a:t>3</a:t>
            </a:r>
            <a:r>
              <a:rPr lang="es-CL" sz="3600" dirty="0">
                <a:latin typeface="Mistral" panose="03090702030407020403" pitchFamily="66" charset="0"/>
              </a:rPr>
              <a:t>Cl</a:t>
            </a:r>
            <a:r>
              <a:rPr lang="es-CL" sz="2400" dirty="0">
                <a:latin typeface="Mistral" panose="03090702030407020403" pitchFamily="66" charset="0"/>
              </a:rPr>
              <a:t>2</a:t>
            </a:r>
            <a:r>
              <a:rPr lang="es-CL" sz="3600" dirty="0">
                <a:latin typeface="Mistral" panose="03090702030407020403" pitchFamily="66" charset="0"/>
              </a:rPr>
              <a:t>               </a:t>
            </a:r>
            <a:r>
              <a:rPr lang="es-CL" sz="3600" dirty="0">
                <a:solidFill>
                  <a:srgbClr val="FF0000"/>
                </a:solidFill>
                <a:latin typeface="Mistral" panose="03090702030407020403" pitchFamily="66" charset="0"/>
              </a:rPr>
              <a:t>2</a:t>
            </a:r>
            <a:r>
              <a:rPr lang="es-CL" sz="3600" dirty="0">
                <a:latin typeface="Mistral" panose="03090702030407020403" pitchFamily="66" charset="0"/>
              </a:rPr>
              <a:t>FeCl</a:t>
            </a:r>
            <a:r>
              <a:rPr lang="es-CL" sz="2400" dirty="0">
                <a:latin typeface="Mistral" panose="03090702030407020403" pitchFamily="66" charset="0"/>
              </a:rPr>
              <a:t>3</a:t>
            </a:r>
            <a:r>
              <a:rPr lang="es-CL" sz="3600" dirty="0">
                <a:latin typeface="Mistral" panose="03090702030407020403" pitchFamily="66" charset="0"/>
              </a:rPr>
              <a:t> </a:t>
            </a:r>
            <a:endParaRPr lang="es-CL" sz="3600" dirty="0"/>
          </a:p>
        </p:txBody>
      </p:sp>
      <p:cxnSp>
        <p:nvCxnSpPr>
          <p:cNvPr id="6" name="Conector recto de flecha 20">
            <a:extLst>
              <a:ext uri="{FF2B5EF4-FFF2-40B4-BE49-F238E27FC236}">
                <a16:creationId xmlns:a16="http://schemas.microsoft.com/office/drawing/2014/main" id="{5C5CE9DE-26E2-4683-9F2D-8933FA37FF2F}"/>
              </a:ext>
            </a:extLst>
          </p:cNvPr>
          <p:cNvCxnSpPr>
            <a:cxnSpLocks/>
          </p:cNvCxnSpPr>
          <p:nvPr/>
        </p:nvCxnSpPr>
        <p:spPr>
          <a:xfrm>
            <a:off x="4626918" y="1689945"/>
            <a:ext cx="50405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97E7711-F893-4C05-B95E-1B7240B63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962059"/>
              </p:ext>
            </p:extLst>
          </p:nvPr>
        </p:nvGraphicFramePr>
        <p:xfrm>
          <a:off x="1342539" y="3995304"/>
          <a:ext cx="6308715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1785332">
                  <a:extLst>
                    <a:ext uri="{9D8B030D-6E8A-4147-A177-3AD203B41FA5}">
                      <a16:colId xmlns:a16="http://schemas.microsoft.com/office/drawing/2014/main" val="1329852732"/>
                    </a:ext>
                  </a:extLst>
                </a:gridCol>
                <a:gridCol w="1543011">
                  <a:extLst>
                    <a:ext uri="{9D8B030D-6E8A-4147-A177-3AD203B41FA5}">
                      <a16:colId xmlns:a16="http://schemas.microsoft.com/office/drawing/2014/main" val="274425512"/>
                    </a:ext>
                  </a:extLst>
                </a:gridCol>
                <a:gridCol w="2980372">
                  <a:extLst>
                    <a:ext uri="{9D8B030D-6E8A-4147-A177-3AD203B41FA5}">
                      <a16:colId xmlns:a16="http://schemas.microsoft.com/office/drawing/2014/main" val="3052631242"/>
                    </a:ext>
                  </a:extLst>
                </a:gridCol>
              </a:tblGrid>
              <a:tr h="26783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000" b="0" i="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REACTANTES (g)</a:t>
                      </a:r>
                      <a:endParaRPr lang="es-CL" sz="2000" b="0" i="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000" b="0" i="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PRODUCTO(g)</a:t>
                      </a:r>
                      <a:endParaRPr lang="es-CL" sz="2000" b="0" i="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225836"/>
                  </a:ext>
                </a:extLst>
              </a:tr>
              <a:tr h="260867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</a:tabLst>
                        <a:defRPr/>
                      </a:pPr>
                      <a:r>
                        <a:rPr lang="es-ES" sz="2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</a:tabLst>
                        <a:defRPr/>
                      </a:pPr>
                      <a:r>
                        <a:rPr lang="es-ES" sz="2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s-ES" sz="2000" baseline="-25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20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0550" algn="l"/>
                          <a:tab pos="716280" algn="ctr"/>
                        </a:tabLst>
                      </a:pPr>
                      <a:r>
                        <a:rPr lang="es-ES" sz="2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Fe Cl</a:t>
                      </a:r>
                      <a:r>
                        <a:rPr lang="es-ES" sz="2000" baseline="-25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s-ES" sz="2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    </a:t>
                      </a:r>
                      <a:endParaRPr lang="es-CL" sz="20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432821"/>
                  </a:ext>
                </a:extLst>
              </a:tr>
              <a:tr h="239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000" dirty="0"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111,7</a:t>
                      </a:r>
                      <a:endParaRPr lang="es-CL" sz="2000" dirty="0"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CL" sz="2000" dirty="0">
                          <a:solidFill>
                            <a:srgbClr val="FF0000"/>
                          </a:solidFill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¿?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  <a:latin typeface="Mistral" panose="03090702030407020403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324,4 g</a:t>
                      </a:r>
                      <a:endParaRPr lang="es-CL" sz="2000" dirty="0">
                        <a:solidFill>
                          <a:schemeClr val="tx1"/>
                        </a:solidFill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03693"/>
                  </a:ext>
                </a:extLst>
              </a:tr>
            </a:tbl>
          </a:graphicData>
        </a:graphic>
      </p:graphicFrame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7B45543-66BF-47BD-BB32-F83936E1C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5332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lvl="1"/>
            <a:endParaRPr lang="es-CL" dirty="0">
              <a:latin typeface="AR HERMANN" pitchFamily="2" charset="0"/>
            </a:endParaRPr>
          </a:p>
          <a:p>
            <a:pPr marL="457200" lvl="1" indent="0" algn="just">
              <a:buNone/>
            </a:pPr>
            <a:r>
              <a:rPr lang="es-CL" sz="5400" b="1" dirty="0">
                <a:solidFill>
                  <a:schemeClr val="tx1"/>
                </a:solidFill>
                <a:latin typeface="Mistral" panose="03090702030407020403" pitchFamily="66" charset="0"/>
              </a:rPr>
              <a:t>El equilibrio o balance de una  ecuación química .</a:t>
            </a:r>
          </a:p>
          <a:p>
            <a:pPr marL="457200" lvl="1" indent="0" algn="just">
              <a:buNone/>
            </a:pPr>
            <a:r>
              <a:rPr lang="es-CL" sz="5400" dirty="0">
                <a:latin typeface="Mistral" panose="03090702030407020403" pitchFamily="66" charset="0"/>
              </a:rPr>
              <a:t>S</a:t>
            </a:r>
            <a:r>
              <a:rPr lang="es-CL" sz="5400" dirty="0">
                <a:solidFill>
                  <a:schemeClr val="tx1"/>
                </a:solidFill>
                <a:latin typeface="Mistral" panose="03090702030407020403" pitchFamily="66" charset="0"/>
              </a:rPr>
              <a:t>e basa en que, el número de átomos de cada elemento químico de los reactantes, debe ser igual al número de átomos de los productos.</a:t>
            </a:r>
          </a:p>
          <a:p>
            <a:pPr lvl="1"/>
            <a:endParaRPr lang="es-CL" dirty="0">
              <a:latin typeface="AR HERMANN" pitchFamily="2" charset="0"/>
            </a:endParaRPr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2A30999-828F-4B80-8A66-07D47851D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55056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620688"/>
            <a:ext cx="8136904" cy="5318051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s-ES" sz="5200" dirty="0">
                <a:latin typeface="Mistral" panose="03090702030407020403" pitchFamily="66" charset="0"/>
              </a:rPr>
              <a:t>  Existen dos métodos para equilibrar las ecuaciones químicas: </a:t>
            </a:r>
            <a:endParaRPr lang="es-CL" sz="5200" dirty="0">
              <a:latin typeface="Mistral" panose="03090702030407020403" pitchFamily="66" charset="0"/>
            </a:endParaRPr>
          </a:p>
          <a:p>
            <a:pPr marL="914400" lvl="0" indent="-914400" algn="just">
              <a:buFont typeface="+mj-lt"/>
              <a:buAutoNum type="arabicParenR"/>
            </a:pPr>
            <a:r>
              <a:rPr lang="es-ES" sz="5800" b="1" dirty="0">
                <a:latin typeface="Mistral" panose="03090702030407020403" pitchFamily="66" charset="0"/>
              </a:rPr>
              <a:t> Método del tanteo</a:t>
            </a:r>
            <a:r>
              <a:rPr lang="es-ES" sz="5800" dirty="0">
                <a:latin typeface="Mistral" panose="03090702030407020403" pitchFamily="66" charset="0"/>
              </a:rPr>
              <a:t>: consiste en contar el número de átomos que hay presentes de cada elemento químico, tanto en los reactantes y productos de la reacción.  </a:t>
            </a:r>
          </a:p>
          <a:p>
            <a:pPr algn="just"/>
            <a:endParaRPr lang="es-CL"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D947898-7B9E-4230-84B2-905EAF14E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3291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9208" y="764704"/>
            <a:ext cx="8085584" cy="5004556"/>
          </a:xfrm>
        </p:spPr>
        <p:txBody>
          <a:bodyPr/>
          <a:lstStyle/>
          <a:p>
            <a:pPr>
              <a:buNone/>
            </a:pPr>
            <a:r>
              <a:rPr lang="es-ES" sz="3600" dirty="0">
                <a:solidFill>
                  <a:schemeClr val="tx1"/>
                </a:solidFill>
                <a:latin typeface="Mistral" panose="03090702030407020403" pitchFamily="66" charset="0"/>
              </a:rPr>
              <a:t> Ejemplo: </a:t>
            </a:r>
          </a:p>
          <a:p>
            <a:pPr>
              <a:buNone/>
            </a:pPr>
            <a:r>
              <a:rPr lang="es-ES" sz="3600" dirty="0">
                <a:solidFill>
                  <a:schemeClr val="tx1"/>
                </a:solidFill>
                <a:latin typeface="Mistral" panose="03090702030407020403" pitchFamily="66" charset="0"/>
              </a:rPr>
              <a:t>Ecuación química sin equilibrar</a:t>
            </a:r>
          </a:p>
          <a:p>
            <a:pPr algn="ctr">
              <a:buNone/>
            </a:pPr>
            <a:r>
              <a:rPr lang="es-ES" sz="3600" dirty="0">
                <a:solidFill>
                  <a:schemeClr val="tx1"/>
                </a:solidFill>
                <a:latin typeface="Mistral" panose="03090702030407020403" pitchFamily="66" charset="0"/>
              </a:rPr>
              <a:t> Ca   +   O</a:t>
            </a:r>
            <a:r>
              <a:rPr lang="es-ES" sz="3600" baseline="-25000" dirty="0">
                <a:solidFill>
                  <a:schemeClr val="tx1"/>
                </a:solidFill>
                <a:latin typeface="Mistral" panose="03090702030407020403" pitchFamily="66" charset="0"/>
              </a:rPr>
              <a:t>2</a:t>
            </a:r>
            <a:r>
              <a:rPr lang="es-ES" sz="3600" dirty="0">
                <a:solidFill>
                  <a:schemeClr val="tx1"/>
                </a:solidFill>
                <a:latin typeface="Mistral" panose="03090702030407020403" pitchFamily="66" charset="0"/>
              </a:rPr>
              <a:t>                 Ca O</a:t>
            </a:r>
          </a:p>
          <a:p>
            <a:pPr algn="just">
              <a:buNone/>
            </a:pPr>
            <a:r>
              <a:rPr lang="es-ES" sz="3600" dirty="0">
                <a:solidFill>
                  <a:schemeClr val="tx1"/>
                </a:solidFill>
                <a:latin typeface="Mistral" panose="03090702030407020403" pitchFamily="66" charset="0"/>
              </a:rPr>
              <a:t>               REACTANTES          PRODUCTO(S)</a:t>
            </a:r>
          </a:p>
          <a:p>
            <a:pPr algn="just">
              <a:buNone/>
            </a:pPr>
            <a:r>
              <a:rPr lang="es-ES" sz="3200" dirty="0">
                <a:latin typeface="Mistral" panose="03090702030407020403" pitchFamily="66" charset="0"/>
              </a:rPr>
              <a:t>   </a:t>
            </a:r>
            <a:r>
              <a:rPr lang="es-ES" sz="3600" u="sng" dirty="0">
                <a:latin typeface="Mistral" panose="03090702030407020403" pitchFamily="66" charset="0"/>
              </a:rPr>
              <a:t>Número de átomos de la reacción</a:t>
            </a:r>
            <a:endParaRPr lang="es-ES" sz="3600" u="sng" dirty="0">
              <a:solidFill>
                <a:schemeClr val="tx1"/>
              </a:solidFill>
              <a:latin typeface="Mistral" panose="03090702030407020403" pitchFamily="66" charset="0"/>
            </a:endParaRPr>
          </a:p>
        </p:txBody>
      </p:sp>
      <p:sp>
        <p:nvSpPr>
          <p:cNvPr id="5" name="4 Abrir llave"/>
          <p:cNvSpPr/>
          <p:nvPr/>
        </p:nvSpPr>
        <p:spPr>
          <a:xfrm rot="5400000" flipH="1" flipV="1">
            <a:off x="6116259" y="1956749"/>
            <a:ext cx="399807" cy="896037"/>
          </a:xfrm>
          <a:prstGeom prst="leftBrace">
            <a:avLst>
              <a:gd name="adj1" fmla="val 0"/>
              <a:gd name="adj2" fmla="val 55417"/>
            </a:avLst>
          </a:prstGeom>
          <a:ln w="28575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Abrir llave"/>
          <p:cNvSpPr/>
          <p:nvPr/>
        </p:nvSpPr>
        <p:spPr>
          <a:xfrm rot="5400000" flipH="1" flipV="1">
            <a:off x="3088897" y="1455719"/>
            <a:ext cx="432048" cy="2074353"/>
          </a:xfrm>
          <a:prstGeom prst="leftBrace">
            <a:avLst>
              <a:gd name="adj1" fmla="val 0"/>
              <a:gd name="adj2" fmla="val 55417"/>
            </a:avLst>
          </a:prstGeom>
          <a:ln w="28575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>
              <a:latin typeface="Mistral" panose="03090702030407020403" pitchFamily="66" charset="0"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4572000" y="2399039"/>
            <a:ext cx="108012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038070"/>
              </p:ext>
            </p:extLst>
          </p:nvPr>
        </p:nvGraphicFramePr>
        <p:xfrm>
          <a:off x="827584" y="3861048"/>
          <a:ext cx="7170679" cy="1438739"/>
        </p:xfrm>
        <a:graphic>
          <a:graphicData uri="http://schemas.openxmlformats.org/drawingml/2006/table">
            <a:tbl>
              <a:tblPr/>
              <a:tblGrid>
                <a:gridCol w="285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6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2800" b="0" i="0" dirty="0">
                          <a:latin typeface="Mistral" panose="03090702030407020403" pitchFamily="66" charset="0"/>
                          <a:ea typeface="Times New Roman"/>
                        </a:rPr>
                        <a:t>Símbolos químicos</a:t>
                      </a:r>
                      <a:endParaRPr lang="es-CL" sz="2800" b="0" i="0" dirty="0">
                        <a:latin typeface="Mistral" panose="03090702030407020403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0" i="0" dirty="0">
                          <a:latin typeface="Mistral" panose="03090702030407020403" pitchFamily="66" charset="0"/>
                          <a:ea typeface="Times New Roman"/>
                        </a:rPr>
                        <a:t>Reactantes  </a:t>
                      </a:r>
                      <a:endParaRPr lang="es-CL" sz="2800" b="0" i="0" dirty="0">
                        <a:latin typeface="Mistral" panose="03090702030407020403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0" i="0" dirty="0">
                          <a:latin typeface="Mistral" panose="03090702030407020403" pitchFamily="66" charset="0"/>
                          <a:ea typeface="Times New Roman"/>
                        </a:rPr>
                        <a:t>Productos </a:t>
                      </a:r>
                      <a:r>
                        <a:rPr lang="es-ES" sz="2000" b="1" i="0" dirty="0">
                          <a:latin typeface="Mistral" panose="03090702030407020403" pitchFamily="66" charset="0"/>
                          <a:ea typeface="Times New Roman"/>
                        </a:rPr>
                        <a:t> </a:t>
                      </a:r>
                      <a:r>
                        <a:rPr lang="es-ES" sz="2000" b="0" i="0" dirty="0">
                          <a:latin typeface="Mistral" panose="03090702030407020403" pitchFamily="66" charset="0"/>
                          <a:ea typeface="Times New Roman"/>
                        </a:rPr>
                        <a:t> </a:t>
                      </a:r>
                      <a:endParaRPr lang="es-CL" sz="2000" b="0" i="0" dirty="0">
                        <a:latin typeface="Mistral" panose="03090702030407020403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s-ES" sz="3200" dirty="0">
                          <a:latin typeface="Mistral" panose="03090702030407020403" pitchFamily="66" charset="0"/>
                          <a:ea typeface="Times New Roman"/>
                        </a:rPr>
                        <a:t>Ca  </a:t>
                      </a:r>
                      <a:endParaRPr lang="es-CL" sz="3200" dirty="0">
                        <a:latin typeface="Mistral" panose="03090702030407020403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0" dirty="0">
                          <a:latin typeface="Mistral" panose="03090702030407020403" pitchFamily="66" charset="0"/>
                          <a:ea typeface="Times New Roman"/>
                        </a:rPr>
                        <a:t>1</a:t>
                      </a:r>
                      <a:endParaRPr lang="es-CL" sz="2800" b="0" dirty="0">
                        <a:latin typeface="Mistral" panose="03090702030407020403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3200" dirty="0">
                          <a:latin typeface="Mistral" panose="03090702030407020403" pitchFamily="66" charset="0"/>
                          <a:ea typeface="Times New Roman"/>
                        </a:rPr>
                        <a:t>1</a:t>
                      </a:r>
                      <a:endParaRPr lang="es-CL" sz="3200" dirty="0">
                        <a:latin typeface="Mistral" panose="03090702030407020403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3200" dirty="0">
                          <a:latin typeface="Mistral" panose="03090702030407020403" pitchFamily="66" charset="0"/>
                          <a:ea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3200" dirty="0">
                          <a:latin typeface="Mistral" panose="03090702030407020403" pitchFamily="66" charset="0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CL" sz="3200" dirty="0">
                        <a:latin typeface="Mistral" panose="03090702030407020403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Oval 4">
            <a:extLst>
              <a:ext uri="{FF2B5EF4-FFF2-40B4-BE49-F238E27FC236}">
                <a16:creationId xmlns:a16="http://schemas.microsoft.com/office/drawing/2014/main" id="{624F492B-CA70-473F-8B15-3CEE14123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231" y="4750657"/>
            <a:ext cx="718017" cy="53848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stral" panose="03090702030407020403" pitchFamily="66" charset="0"/>
              </a:rPr>
              <a:t>1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3C6A282-721E-4293-9DBC-550C202AB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0174" y="54697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A264AEE-135E-4E0A-AA70-D2F8484B6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17" y="404664"/>
            <a:ext cx="8280920" cy="55744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L" dirty="0"/>
              <a:t> </a:t>
            </a:r>
            <a:r>
              <a:rPr lang="es-CL" sz="3600" u="sng" dirty="0">
                <a:latin typeface="Mistral" panose="03090702030407020403" pitchFamily="66" charset="0"/>
              </a:rPr>
              <a:t>Equilibrar la ecuación química anteponiendo los coeficiente estequiométrico necesarios.</a:t>
            </a:r>
            <a:r>
              <a:rPr lang="es-CL" sz="3600" u="sng" dirty="0"/>
              <a:t> </a:t>
            </a:r>
          </a:p>
          <a:p>
            <a:pPr marL="0" indent="0">
              <a:buNone/>
            </a:pPr>
            <a:endParaRPr lang="es-CL" sz="3600" dirty="0"/>
          </a:p>
          <a:p>
            <a:pPr marL="0" indent="0">
              <a:buNone/>
            </a:pPr>
            <a:endParaRPr lang="es-CL" sz="3600" dirty="0"/>
          </a:p>
          <a:p>
            <a:pPr marL="0" indent="0">
              <a:buNone/>
            </a:pPr>
            <a:endParaRPr lang="es-CL" sz="3600" dirty="0"/>
          </a:p>
          <a:p>
            <a:pPr marL="0" indent="0">
              <a:buNone/>
            </a:pPr>
            <a:endParaRPr lang="es-CL" sz="3600" dirty="0"/>
          </a:p>
          <a:p>
            <a:pPr marL="0" indent="0">
              <a:buNone/>
            </a:pPr>
            <a:endParaRPr lang="es-CL" sz="3600" dirty="0"/>
          </a:p>
          <a:p>
            <a:pPr marL="0" indent="0">
              <a:buNone/>
            </a:pPr>
            <a:endParaRPr lang="es-CL" sz="3600" dirty="0"/>
          </a:p>
          <a:p>
            <a:pPr marL="0" indent="0">
              <a:buNone/>
            </a:pPr>
            <a:endParaRPr lang="es-CL" sz="3600" dirty="0"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r>
              <a:rPr lang="es-CL" sz="3000" dirty="0">
                <a:latin typeface="Mistral" panose="03090702030407020403" pitchFamily="66" charset="0"/>
              </a:rPr>
              <a:t>Anteponer un segundo coeficiente estequiométrico en los reactivos, para el átomo de Ca.                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9B8844D-AC22-4728-BA47-D4266B409F36}"/>
              </a:ext>
            </a:extLst>
          </p:cNvPr>
          <p:cNvSpPr/>
          <p:nvPr/>
        </p:nvSpPr>
        <p:spPr>
          <a:xfrm>
            <a:off x="251520" y="1412776"/>
            <a:ext cx="79208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dirty="0">
                <a:latin typeface="Mistral" panose="03090702030407020403" pitchFamily="66" charset="0"/>
              </a:rPr>
              <a:t> </a:t>
            </a:r>
          </a:p>
          <a:p>
            <a:pPr algn="ctr">
              <a:buNone/>
            </a:pPr>
            <a:endParaRPr lang="es-ES" sz="3600" dirty="0">
              <a:latin typeface="Mistral" panose="03090702030407020403" pitchFamily="66" charset="0"/>
            </a:endParaRPr>
          </a:p>
          <a:p>
            <a:pPr algn="ctr">
              <a:buNone/>
            </a:pPr>
            <a:r>
              <a:rPr lang="es-ES" sz="3600" dirty="0">
                <a:latin typeface="Mistral" panose="03090702030407020403" pitchFamily="66" charset="0"/>
              </a:rPr>
              <a:t>Ca   +   O</a:t>
            </a:r>
            <a:r>
              <a:rPr lang="es-ES" sz="3600" baseline="-25000" dirty="0">
                <a:latin typeface="Mistral" panose="03090702030407020403" pitchFamily="66" charset="0"/>
              </a:rPr>
              <a:t>2</a:t>
            </a:r>
            <a:r>
              <a:rPr lang="es-ES" sz="3600" dirty="0">
                <a:latin typeface="Mistral" panose="03090702030407020403" pitchFamily="66" charset="0"/>
              </a:rPr>
              <a:t>               </a:t>
            </a:r>
            <a:r>
              <a:rPr lang="es-ES" sz="3600" dirty="0">
                <a:solidFill>
                  <a:srgbClr val="FF0000"/>
                </a:solidFill>
                <a:latin typeface="Mistral" panose="03090702030407020403" pitchFamily="66" charset="0"/>
              </a:rPr>
              <a:t>2</a:t>
            </a:r>
            <a:r>
              <a:rPr lang="es-ES" sz="3600" dirty="0">
                <a:latin typeface="Mistral" panose="03090702030407020403" pitchFamily="66" charset="0"/>
              </a:rPr>
              <a:t>Ca O</a:t>
            </a:r>
          </a:p>
          <a:p>
            <a:pPr>
              <a:buNone/>
            </a:pPr>
            <a:endParaRPr lang="es-ES" sz="3600" dirty="0">
              <a:latin typeface="Mistral" panose="03090702030407020403" pitchFamily="66" charset="0"/>
            </a:endParaRPr>
          </a:p>
          <a:p>
            <a:pPr>
              <a:buNone/>
            </a:pPr>
            <a:endParaRPr lang="es-ES" sz="3600" dirty="0">
              <a:latin typeface="Mistral" panose="03090702030407020403" pitchFamily="66" charset="0"/>
            </a:endParaRPr>
          </a:p>
        </p:txBody>
      </p:sp>
      <p:sp>
        <p:nvSpPr>
          <p:cNvPr id="19" name="Bocadillo: ovalado 18">
            <a:extLst>
              <a:ext uri="{FF2B5EF4-FFF2-40B4-BE49-F238E27FC236}">
                <a16:creationId xmlns:a16="http://schemas.microsoft.com/office/drawing/2014/main" id="{A0D6E1CA-FBC0-4DEC-AA9E-8C02B8FA2227}"/>
              </a:ext>
            </a:extLst>
          </p:cNvPr>
          <p:cNvSpPr/>
          <p:nvPr/>
        </p:nvSpPr>
        <p:spPr>
          <a:xfrm>
            <a:off x="3456352" y="1860322"/>
            <a:ext cx="1872208" cy="417178"/>
          </a:xfrm>
          <a:prstGeom prst="wedgeEllipseCallout">
            <a:avLst>
              <a:gd name="adj1" fmla="val -35443"/>
              <a:gd name="adj2" fmla="val 12765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dirty="0">
                <a:latin typeface="Mistral" panose="03090702030407020403" pitchFamily="66" charset="0"/>
              </a:rPr>
              <a:t>Subíndice</a:t>
            </a:r>
            <a:r>
              <a:rPr lang="es-CL" sz="2400" dirty="0">
                <a:latin typeface="Mistral" panose="03090702030407020403" pitchFamily="66" charset="0"/>
              </a:rPr>
              <a:t> </a:t>
            </a:r>
          </a:p>
        </p:txBody>
      </p:sp>
      <p:sp>
        <p:nvSpPr>
          <p:cNvPr id="23" name="Bocadillo: ovalado 22">
            <a:extLst>
              <a:ext uri="{FF2B5EF4-FFF2-40B4-BE49-F238E27FC236}">
                <a16:creationId xmlns:a16="http://schemas.microsoft.com/office/drawing/2014/main" id="{3F47C8DF-C83C-4491-90A8-2E1F8D45D5A0}"/>
              </a:ext>
            </a:extLst>
          </p:cNvPr>
          <p:cNvSpPr/>
          <p:nvPr/>
        </p:nvSpPr>
        <p:spPr>
          <a:xfrm>
            <a:off x="5194559" y="1520312"/>
            <a:ext cx="2952328" cy="734752"/>
          </a:xfrm>
          <a:prstGeom prst="wedgeEllipseCallout">
            <a:avLst>
              <a:gd name="adj1" fmla="val -44567"/>
              <a:gd name="adj2" fmla="val 681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L" sz="2000" dirty="0">
                <a:latin typeface="Mistral" panose="03090702030407020403" pitchFamily="66" charset="0"/>
              </a:rPr>
              <a:t>Coeficiente </a:t>
            </a:r>
            <a:r>
              <a:rPr lang="es-CL" sz="2000" dirty="0" err="1">
                <a:latin typeface="Mistral" panose="03090702030407020403" pitchFamily="66" charset="0"/>
              </a:rPr>
              <a:t>estequiométrico</a:t>
            </a:r>
            <a:endParaRPr lang="es-CL" sz="2000" dirty="0">
              <a:latin typeface="Mistral" panose="03090702030407020403" pitchFamily="66" charset="0"/>
            </a:endParaRPr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DFE56973-B995-48B6-9B63-E63025C29CB9}"/>
              </a:ext>
            </a:extLst>
          </p:cNvPr>
          <p:cNvCxnSpPr/>
          <p:nvPr/>
        </p:nvCxnSpPr>
        <p:spPr>
          <a:xfrm>
            <a:off x="4067944" y="2564904"/>
            <a:ext cx="1008112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9" name="3 Tabla">
            <a:extLst>
              <a:ext uri="{FF2B5EF4-FFF2-40B4-BE49-F238E27FC236}">
                <a16:creationId xmlns:a16="http://schemas.microsoft.com/office/drawing/2014/main" id="{CF749E68-F4CE-4D7E-B6AF-0480C46C0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32194"/>
              </p:ext>
            </p:extLst>
          </p:nvPr>
        </p:nvGraphicFramePr>
        <p:xfrm>
          <a:off x="683568" y="2996952"/>
          <a:ext cx="7992888" cy="1733372"/>
        </p:xfrm>
        <a:graphic>
          <a:graphicData uri="http://schemas.openxmlformats.org/drawingml/2006/table">
            <a:tbl>
              <a:tblPr/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4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9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2800" b="0" i="0" dirty="0">
                          <a:latin typeface="Mistral" panose="03090702030407020403" pitchFamily="66" charset="0"/>
                          <a:ea typeface="Times New Roman"/>
                          <a:cs typeface="Times New Roman"/>
                        </a:rPr>
                        <a:t>Símbolos químicos</a:t>
                      </a:r>
                      <a:endParaRPr lang="es-CL" sz="2800" b="0" i="0" dirty="0">
                        <a:latin typeface="Mistral" panose="03090702030407020403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0" i="0" dirty="0">
                          <a:latin typeface="Mistral" panose="03090702030407020403" pitchFamily="66" charset="0"/>
                          <a:ea typeface="Times New Roman"/>
                          <a:cs typeface="Times New Roman"/>
                        </a:rPr>
                        <a:t>Reactantes  </a:t>
                      </a:r>
                      <a:endParaRPr lang="es-CL" sz="2800" b="0" i="0" dirty="0">
                        <a:latin typeface="Mistral" panose="03090702030407020403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0" i="0" dirty="0">
                          <a:latin typeface="Mistral" panose="03090702030407020403" pitchFamily="66" charset="0"/>
                          <a:ea typeface="Times New Roman"/>
                          <a:cs typeface="Times New Roman"/>
                        </a:rPr>
                        <a:t>Productos   </a:t>
                      </a:r>
                      <a:endParaRPr lang="es-CL" sz="2800" b="0" i="0" dirty="0">
                        <a:latin typeface="Mistral" panose="03090702030407020403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3200" dirty="0">
                          <a:latin typeface="Mistral" panose="03090702030407020403" pitchFamily="66" charset="0"/>
                          <a:ea typeface="Times New Roman"/>
                          <a:cs typeface="Times New Roman"/>
                        </a:rPr>
                        <a:t>Ca</a:t>
                      </a:r>
                      <a:endParaRPr lang="es-CL" sz="3200" dirty="0">
                        <a:latin typeface="Mistral" panose="03090702030407020403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CL" sz="3200" dirty="0">
                        <a:latin typeface="Mistral" panose="03090702030407020403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3200" dirty="0">
                          <a:latin typeface="Mistral" panose="03090702030407020403" pitchFamily="66" charset="0"/>
                          <a:ea typeface="Times New Roman"/>
                          <a:cs typeface="Times New Roman"/>
                        </a:rPr>
                        <a:t>         1    </a:t>
                      </a:r>
                      <a:r>
                        <a:rPr lang="es-ES" sz="3200" baseline="0" dirty="0">
                          <a:latin typeface="Mistral" panose="03090702030407020403" pitchFamily="66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3200" dirty="0">
                          <a:latin typeface="Mistral" panose="03090702030407020403" pitchFamily="66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s-CL" sz="3200" dirty="0">
                        <a:latin typeface="Mistral" panose="03090702030407020403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3200" dirty="0">
                          <a:latin typeface="Mistral" panose="03090702030407020403" pitchFamily="66" charset="0"/>
                          <a:ea typeface="Times New Roman"/>
                          <a:cs typeface="Times New Roman"/>
                        </a:rPr>
                        <a:t>O</a:t>
                      </a:r>
                      <a:endParaRPr lang="es-CL" sz="3200" dirty="0">
                        <a:latin typeface="Mistral" panose="03090702030407020403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3200" dirty="0">
                          <a:latin typeface="Mistral" panose="03090702030407020403" pitchFamily="66" charset="0"/>
                          <a:ea typeface="Times New Roman"/>
                          <a:cs typeface="Times New Roman"/>
                        </a:rPr>
                        <a:t>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3200" dirty="0">
                          <a:latin typeface="Mistral" panose="03090702030407020403" pitchFamily="66" charset="0"/>
                          <a:ea typeface="Times New Roman"/>
                          <a:cs typeface="Times New Roman"/>
                        </a:rPr>
                        <a:t>         1     2</a:t>
                      </a:r>
                      <a:endParaRPr lang="es-CL" sz="3200" dirty="0">
                        <a:latin typeface="Mistral" panose="03090702030407020403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8" name="Oval 8">
            <a:extLst>
              <a:ext uri="{FF2B5EF4-FFF2-40B4-BE49-F238E27FC236}">
                <a16:creationId xmlns:a16="http://schemas.microsoft.com/office/drawing/2014/main" id="{8DDD5AA7-CEFD-430B-8566-B0985681D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2" y="3501008"/>
            <a:ext cx="533400" cy="635926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stral" panose="03090702030407020403" pitchFamily="66" charset="0"/>
              </a:rPr>
              <a:t>1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 flipH="1">
            <a:off x="6698625" y="4256199"/>
            <a:ext cx="648072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H="1">
            <a:off x="6670723" y="3647614"/>
            <a:ext cx="648072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BD5971B-2790-445C-8D79-67DC7F37D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8625" y="5277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EE0EE5-E30E-474C-95D6-F61798D41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908720"/>
            <a:ext cx="7850834" cy="5132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3600" dirty="0">
                <a:latin typeface="Mistral" panose="03090702030407020403" pitchFamily="66" charset="0"/>
              </a:rPr>
              <a:t>  Ecuación </a:t>
            </a:r>
            <a:r>
              <a:rPr lang="es-CL" sz="3600" dirty="0">
                <a:solidFill>
                  <a:schemeClr val="tx1"/>
                </a:solidFill>
                <a:latin typeface="Mistral" panose="03090702030407020403" pitchFamily="66" charset="0"/>
              </a:rPr>
              <a:t> equilibrada: </a:t>
            </a:r>
          </a:p>
          <a:p>
            <a:pPr marL="0" indent="0" algn="ctr">
              <a:buNone/>
            </a:pPr>
            <a:endParaRPr lang="es-ES" sz="3600" dirty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pPr marL="0" indent="0" algn="ctr">
              <a:buNone/>
            </a:pPr>
            <a:r>
              <a:rPr lang="es-ES" sz="3600" dirty="0">
                <a:solidFill>
                  <a:srgbClr val="FF0000"/>
                </a:solidFill>
                <a:latin typeface="Mistral" panose="03090702030407020403" pitchFamily="66" charset="0"/>
              </a:rPr>
              <a:t>2</a:t>
            </a:r>
            <a:r>
              <a:rPr lang="es-ES" sz="3600" dirty="0">
                <a:solidFill>
                  <a:schemeClr val="tx1"/>
                </a:solidFill>
                <a:latin typeface="Mistral" panose="03090702030407020403" pitchFamily="66" charset="0"/>
              </a:rPr>
              <a:t>Ca   +   O</a:t>
            </a:r>
            <a:r>
              <a:rPr lang="es-ES" sz="3600" baseline="-25000" dirty="0">
                <a:solidFill>
                  <a:schemeClr val="tx1"/>
                </a:solidFill>
                <a:latin typeface="Mistral" panose="03090702030407020403" pitchFamily="66" charset="0"/>
              </a:rPr>
              <a:t>2</a:t>
            </a:r>
            <a:r>
              <a:rPr lang="es-ES" sz="3600" dirty="0">
                <a:solidFill>
                  <a:schemeClr val="tx1"/>
                </a:solidFill>
                <a:latin typeface="Mistral" panose="03090702030407020403" pitchFamily="66" charset="0"/>
              </a:rPr>
              <a:t>                 </a:t>
            </a:r>
            <a:r>
              <a:rPr lang="es-ES" sz="3600" dirty="0">
                <a:solidFill>
                  <a:srgbClr val="FF0000"/>
                </a:solidFill>
                <a:latin typeface="Mistral" panose="03090702030407020403" pitchFamily="66" charset="0"/>
              </a:rPr>
              <a:t>2</a:t>
            </a:r>
            <a:r>
              <a:rPr lang="es-ES" sz="3600" dirty="0">
                <a:solidFill>
                  <a:schemeClr val="tx1"/>
                </a:solidFill>
                <a:latin typeface="Mistral" panose="03090702030407020403" pitchFamily="66" charset="0"/>
              </a:rPr>
              <a:t>Ca O</a:t>
            </a:r>
          </a:p>
          <a:p>
            <a:pPr marL="0" indent="0">
              <a:buNone/>
            </a:pPr>
            <a:endParaRPr lang="es-CL" sz="3600" dirty="0">
              <a:latin typeface="Mistral" panose="03090702030407020403" pitchFamily="66" charset="0"/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27DB953D-6E54-43F9-8E18-2D83F690B096}"/>
              </a:ext>
            </a:extLst>
          </p:cNvPr>
          <p:cNvCxnSpPr/>
          <p:nvPr/>
        </p:nvCxnSpPr>
        <p:spPr>
          <a:xfrm>
            <a:off x="4427984" y="2420888"/>
            <a:ext cx="115212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C0397282-C3F5-470F-96E4-5AD035377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521966"/>
              </p:ext>
            </p:extLst>
          </p:nvPr>
        </p:nvGraphicFramePr>
        <p:xfrm>
          <a:off x="1019944" y="2924945"/>
          <a:ext cx="6698703" cy="1709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5952">
                  <a:extLst>
                    <a:ext uri="{9D8B030D-6E8A-4147-A177-3AD203B41FA5}">
                      <a16:colId xmlns:a16="http://schemas.microsoft.com/office/drawing/2014/main" val="1907920909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133582689"/>
                    </a:ext>
                  </a:extLst>
                </a:gridCol>
                <a:gridCol w="1922511">
                  <a:extLst>
                    <a:ext uri="{9D8B030D-6E8A-4147-A177-3AD203B41FA5}">
                      <a16:colId xmlns:a16="http://schemas.microsoft.com/office/drawing/2014/main" val="4143385337"/>
                    </a:ext>
                  </a:extLst>
                </a:gridCol>
              </a:tblGrid>
              <a:tr h="500751">
                <a:tc>
                  <a:txBody>
                    <a:bodyPr/>
                    <a:lstStyle/>
                    <a:p>
                      <a:r>
                        <a:rPr lang="es-CL" sz="2800" dirty="0">
                          <a:latin typeface="Mistral" panose="03090702030407020403" pitchFamily="66" charset="0"/>
                        </a:rPr>
                        <a:t>Elementos químicos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800" dirty="0">
                          <a:latin typeface="Mistral" panose="03090702030407020403" pitchFamily="66" charset="0"/>
                        </a:rPr>
                        <a:t>Reactantes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800" dirty="0">
                          <a:latin typeface="Mistral" panose="03090702030407020403" pitchFamily="66" charset="0"/>
                        </a:rPr>
                        <a:t>Productos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192077"/>
                  </a:ext>
                </a:extLst>
              </a:tr>
              <a:tr h="349239">
                <a:tc>
                  <a:txBody>
                    <a:bodyPr/>
                    <a:lstStyle/>
                    <a:p>
                      <a:pPr algn="ctr"/>
                      <a:r>
                        <a:rPr lang="es-CL" sz="3200" dirty="0">
                          <a:latin typeface="Mistral" panose="03090702030407020403" pitchFamily="66" charset="0"/>
                        </a:rPr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>
                          <a:latin typeface="Mistral" panose="03090702030407020403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>
                          <a:latin typeface="Mistral" panose="03090702030407020403" pitchFamily="66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706747"/>
                  </a:ext>
                </a:extLst>
              </a:tr>
              <a:tr h="611726">
                <a:tc>
                  <a:txBody>
                    <a:bodyPr/>
                    <a:lstStyle/>
                    <a:p>
                      <a:pPr algn="ctr"/>
                      <a:r>
                        <a:rPr lang="es-CL" sz="3200" dirty="0">
                          <a:latin typeface="Mistral" panose="03090702030407020403" pitchFamily="66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>
                          <a:latin typeface="Mistral" panose="03090702030407020403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>
                          <a:latin typeface="Mistral" panose="03090702030407020403" pitchFamily="66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420000"/>
                  </a:ext>
                </a:extLst>
              </a:tr>
            </a:tbl>
          </a:graphicData>
        </a:graphic>
      </p:graphicFrame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1C958D4-9DFD-4AF6-861D-12DC386BC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5032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ED43D8-0AF9-474B-92EA-D6A59EFF6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692697"/>
            <a:ext cx="7850834" cy="475252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es-ES" sz="4400" b="1" dirty="0"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r>
              <a:rPr lang="es-ES" sz="4400" b="1" dirty="0">
                <a:latin typeface="Mistral" panose="03090702030407020403" pitchFamily="66" charset="0"/>
              </a:rPr>
              <a:t>2) </a:t>
            </a:r>
            <a:r>
              <a:rPr lang="es-ES" sz="5800" b="1" dirty="0">
                <a:latin typeface="Mistral" panose="03090702030407020403" pitchFamily="66" charset="0"/>
              </a:rPr>
              <a:t>Método algebraico: </a:t>
            </a:r>
            <a:r>
              <a:rPr lang="es-ES" sz="5800" dirty="0">
                <a:latin typeface="Mistral" panose="03090702030407020403" pitchFamily="66" charset="0"/>
              </a:rPr>
              <a:t>consiste en equilibrar la ecuación química a través de ecuaciones algebraicas de primer grado, las que se obtienen a partir de la ecuación química sin equilibrar.</a:t>
            </a:r>
          </a:p>
          <a:p>
            <a:pPr marL="0" indent="0" algn="just">
              <a:buNone/>
            </a:pPr>
            <a:r>
              <a:rPr lang="es-ES" sz="4400" b="1" dirty="0">
                <a:latin typeface="Mistral" panose="03090702030407020403" pitchFamily="66" charset="0"/>
              </a:rPr>
              <a:t>    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6FC7826-F18E-4927-BC94-F093D8688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EC19FE-02F6-41E1-8357-59ED9D18C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912" y="620689"/>
            <a:ext cx="7778826" cy="4824536"/>
          </a:xfr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CL" sz="4000" dirty="0">
                <a:latin typeface="Mistral" panose="03090702030407020403" pitchFamily="66" charset="0"/>
              </a:rPr>
              <a:t>Ecuaciones algebraicas:</a:t>
            </a:r>
          </a:p>
          <a:p>
            <a:pPr marL="0" indent="0" algn="just">
              <a:buNone/>
            </a:pPr>
            <a:r>
              <a:rPr lang="es-CL" sz="3600" dirty="0">
                <a:latin typeface="Mistral" panose="03090702030407020403" pitchFamily="66" charset="0"/>
              </a:rPr>
              <a:t>Ejemplo:</a:t>
            </a:r>
          </a:p>
          <a:p>
            <a:pPr marL="0" indent="0" algn="ctr">
              <a:buNone/>
            </a:pPr>
            <a:r>
              <a:rPr lang="es-CL" sz="3600" dirty="0">
                <a:latin typeface="Mistral" panose="03090702030407020403" pitchFamily="66" charset="0"/>
              </a:rPr>
              <a:t> Ecuación química sin equilibrar:</a:t>
            </a:r>
          </a:p>
          <a:p>
            <a:pPr marL="0" indent="0" algn="ctr">
              <a:buNone/>
            </a:pPr>
            <a:r>
              <a:rPr lang="es-CL" sz="4000" dirty="0">
                <a:latin typeface="Mistral" panose="03090702030407020403" pitchFamily="66" charset="0"/>
              </a:rPr>
              <a:t> </a:t>
            </a:r>
            <a:r>
              <a:rPr lang="es-CL" sz="2800" dirty="0">
                <a:latin typeface="Mistral" panose="03090702030407020403" pitchFamily="66" charset="0"/>
              </a:rPr>
              <a:t>Al     +     </a:t>
            </a:r>
            <a:r>
              <a:rPr lang="es-CL" sz="2800" dirty="0" err="1">
                <a:latin typeface="Mistral" panose="03090702030407020403" pitchFamily="66" charset="0"/>
              </a:rPr>
              <a:t>HCl</a:t>
            </a:r>
            <a:r>
              <a:rPr lang="es-CL" sz="2800" dirty="0">
                <a:latin typeface="Mistral" panose="03090702030407020403" pitchFamily="66" charset="0"/>
              </a:rPr>
              <a:t>               AlCl</a:t>
            </a:r>
            <a:r>
              <a:rPr lang="es-CL" dirty="0">
                <a:latin typeface="Mistral" panose="03090702030407020403" pitchFamily="66" charset="0"/>
              </a:rPr>
              <a:t>3    </a:t>
            </a:r>
            <a:r>
              <a:rPr lang="es-CL" sz="2800" dirty="0">
                <a:latin typeface="Mistral" panose="03090702030407020403" pitchFamily="66" charset="0"/>
              </a:rPr>
              <a:t>+</a:t>
            </a:r>
            <a:r>
              <a:rPr lang="es-CL" dirty="0">
                <a:latin typeface="Mistral" panose="03090702030407020403" pitchFamily="66" charset="0"/>
              </a:rPr>
              <a:t>     </a:t>
            </a:r>
            <a:r>
              <a:rPr lang="es-CL" sz="2800" dirty="0">
                <a:latin typeface="Mistral" panose="03090702030407020403" pitchFamily="66" charset="0"/>
              </a:rPr>
              <a:t>H</a:t>
            </a:r>
            <a:r>
              <a:rPr lang="es-CL" sz="2000" dirty="0">
                <a:latin typeface="Mistral" panose="03090702030407020403" pitchFamily="66" charset="0"/>
              </a:rPr>
              <a:t>2</a:t>
            </a:r>
            <a:endParaRPr lang="es-CL" sz="28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r>
              <a:rPr lang="es-CL" sz="2800" dirty="0">
                <a:latin typeface="Mistral" panose="03090702030407020403" pitchFamily="66" charset="0"/>
              </a:rPr>
              <a:t>                       Reactantes                   Productos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es-CL" sz="3200" dirty="0">
                <a:ln w="0"/>
                <a:solidFill>
                  <a:schemeClr val="tx1"/>
                </a:solidFill>
                <a:latin typeface="Mistral" panose="03090702030407020403" pitchFamily="66" charset="0"/>
              </a:rPr>
              <a:t>Asignar  una letra y colocar delante de cada molécula o átomo de la reacción. </a:t>
            </a:r>
            <a:r>
              <a:rPr lang="es-CL" sz="3200" dirty="0">
                <a:latin typeface="Mistral" panose="03090702030407020403" pitchFamily="66" charset="0"/>
              </a:rPr>
              <a:t> </a:t>
            </a:r>
          </a:p>
          <a:p>
            <a:pPr marL="0" indent="0" algn="ctr">
              <a:buNone/>
            </a:pPr>
            <a:r>
              <a:rPr lang="es-CL" sz="3600" dirty="0">
                <a:solidFill>
                  <a:srgbClr val="FF0000"/>
                </a:solidFill>
                <a:latin typeface="Mistral" panose="03090702030407020403" pitchFamily="66" charset="0"/>
              </a:rPr>
              <a:t>a </a:t>
            </a:r>
            <a:r>
              <a:rPr lang="es-CL" sz="3600" dirty="0">
                <a:solidFill>
                  <a:schemeClr val="tx1"/>
                </a:solidFill>
                <a:latin typeface="Mistral" panose="03090702030407020403" pitchFamily="66" charset="0"/>
              </a:rPr>
              <a:t>Al    +     </a:t>
            </a:r>
            <a:r>
              <a:rPr lang="es-CL" sz="3600" dirty="0">
                <a:solidFill>
                  <a:srgbClr val="FF0000"/>
                </a:solidFill>
                <a:latin typeface="Mistral" panose="03090702030407020403" pitchFamily="66" charset="0"/>
              </a:rPr>
              <a:t>b </a:t>
            </a:r>
            <a:r>
              <a:rPr lang="es-CL" sz="3600" dirty="0">
                <a:solidFill>
                  <a:schemeClr val="tx1"/>
                </a:solidFill>
                <a:latin typeface="Mistral" panose="03090702030407020403" pitchFamily="66" charset="0"/>
              </a:rPr>
              <a:t>HCl             </a:t>
            </a:r>
            <a:r>
              <a:rPr lang="es-CL" sz="3600" dirty="0">
                <a:solidFill>
                  <a:srgbClr val="FF0000"/>
                </a:solidFill>
                <a:latin typeface="Mistral" panose="03090702030407020403" pitchFamily="66" charset="0"/>
              </a:rPr>
              <a:t>c </a:t>
            </a:r>
            <a:r>
              <a:rPr lang="es-CL" sz="3600" dirty="0">
                <a:solidFill>
                  <a:schemeClr val="tx1"/>
                </a:solidFill>
                <a:latin typeface="Mistral" panose="03090702030407020403" pitchFamily="66" charset="0"/>
              </a:rPr>
              <a:t>AlCl</a:t>
            </a:r>
            <a:r>
              <a:rPr lang="es-CL" sz="2800" dirty="0">
                <a:solidFill>
                  <a:schemeClr val="tx1"/>
                </a:solidFill>
                <a:latin typeface="Mistral" panose="03090702030407020403" pitchFamily="66" charset="0"/>
              </a:rPr>
              <a:t>3     +    </a:t>
            </a:r>
            <a:r>
              <a:rPr lang="es-CL" sz="3600" dirty="0">
                <a:solidFill>
                  <a:srgbClr val="FF0000"/>
                </a:solidFill>
                <a:latin typeface="Mistral" panose="03090702030407020403" pitchFamily="66" charset="0"/>
              </a:rPr>
              <a:t>d</a:t>
            </a:r>
            <a:r>
              <a:rPr lang="es-CL" sz="3600" dirty="0">
                <a:solidFill>
                  <a:schemeClr val="tx1"/>
                </a:solidFill>
                <a:latin typeface="Mistral" panose="03090702030407020403" pitchFamily="66" charset="0"/>
              </a:rPr>
              <a:t> H</a:t>
            </a:r>
            <a:r>
              <a:rPr lang="es-CL" sz="2800" dirty="0">
                <a:solidFill>
                  <a:schemeClr val="tx1"/>
                </a:solidFill>
                <a:latin typeface="Mistral" panose="03090702030407020403" pitchFamily="66" charset="0"/>
              </a:rPr>
              <a:t>2</a:t>
            </a:r>
            <a:endParaRPr lang="es-CL" sz="3600" dirty="0">
              <a:solidFill>
                <a:schemeClr val="tx1"/>
              </a:solidFill>
              <a:latin typeface="Mistral" panose="03090702030407020403" pitchFamily="66" charset="0"/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CFB1A9B-6887-4A25-A500-0FA67158A6A0}"/>
              </a:ext>
            </a:extLst>
          </p:cNvPr>
          <p:cNvCxnSpPr/>
          <p:nvPr/>
        </p:nvCxnSpPr>
        <p:spPr>
          <a:xfrm>
            <a:off x="4355976" y="2780928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brir llave 5">
            <a:extLst>
              <a:ext uri="{FF2B5EF4-FFF2-40B4-BE49-F238E27FC236}">
                <a16:creationId xmlns:a16="http://schemas.microsoft.com/office/drawing/2014/main" id="{A5FB3E72-3196-427F-87C9-400F949793CD}"/>
              </a:ext>
            </a:extLst>
          </p:cNvPr>
          <p:cNvSpPr/>
          <p:nvPr/>
        </p:nvSpPr>
        <p:spPr>
          <a:xfrm rot="16200000">
            <a:off x="2878831" y="2025825"/>
            <a:ext cx="506018" cy="2016224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E819A10A-A3FE-466B-BB5C-422F888E8E10}"/>
              </a:ext>
            </a:extLst>
          </p:cNvPr>
          <p:cNvSpPr/>
          <p:nvPr/>
        </p:nvSpPr>
        <p:spPr>
          <a:xfrm rot="16200000">
            <a:off x="5831158" y="2097834"/>
            <a:ext cx="434013" cy="1944216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7F102290-3EB4-496F-962E-183C3F77FFBA}"/>
              </a:ext>
            </a:extLst>
          </p:cNvPr>
          <p:cNvCxnSpPr/>
          <p:nvPr/>
        </p:nvCxnSpPr>
        <p:spPr>
          <a:xfrm>
            <a:off x="4355976" y="4941168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060BDDB-FBB1-4A1C-A138-45BFE96C2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5357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31BCF3-F908-420A-8534-CAA2BEE86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074" y="440608"/>
            <a:ext cx="7886700" cy="543571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CL" sz="3100" dirty="0">
                <a:latin typeface="Mistral" panose="03090702030407020403" pitchFamily="66" charset="0"/>
              </a:rPr>
              <a:t>.</a:t>
            </a:r>
          </a:p>
          <a:p>
            <a:pPr marL="0" indent="0" algn="ctr">
              <a:buNone/>
            </a:pPr>
            <a:r>
              <a:rPr lang="es-CL" sz="4000" b="1" dirty="0">
                <a:solidFill>
                  <a:srgbClr val="FF0000"/>
                </a:solidFill>
                <a:latin typeface="Mistral" panose="03090702030407020403" pitchFamily="66" charset="0"/>
              </a:rPr>
              <a:t>a</a:t>
            </a:r>
            <a:r>
              <a:rPr lang="es-CL" sz="4000" dirty="0">
                <a:solidFill>
                  <a:srgbClr val="FF0000"/>
                </a:solidFill>
                <a:latin typeface="Mistral" panose="03090702030407020403" pitchFamily="66" charset="0"/>
              </a:rPr>
              <a:t> </a:t>
            </a:r>
            <a:r>
              <a:rPr lang="es-CL" sz="4000" dirty="0">
                <a:latin typeface="Mistral" panose="03090702030407020403" pitchFamily="66" charset="0"/>
              </a:rPr>
              <a:t>Al    +     </a:t>
            </a:r>
            <a:r>
              <a:rPr lang="es-CL" sz="4000" dirty="0">
                <a:solidFill>
                  <a:srgbClr val="FF0000"/>
                </a:solidFill>
                <a:latin typeface="Mistral" panose="03090702030407020403" pitchFamily="66" charset="0"/>
              </a:rPr>
              <a:t>b </a:t>
            </a:r>
            <a:r>
              <a:rPr lang="es-CL" sz="4000" dirty="0" err="1">
                <a:latin typeface="Mistral" panose="03090702030407020403" pitchFamily="66" charset="0"/>
              </a:rPr>
              <a:t>HCl</a:t>
            </a:r>
            <a:r>
              <a:rPr lang="es-CL" sz="4000" dirty="0">
                <a:latin typeface="Mistral" panose="03090702030407020403" pitchFamily="66" charset="0"/>
              </a:rPr>
              <a:t>             </a:t>
            </a:r>
            <a:r>
              <a:rPr lang="es-CL" sz="4000" dirty="0">
                <a:solidFill>
                  <a:srgbClr val="FF0000"/>
                </a:solidFill>
                <a:latin typeface="Mistral" panose="03090702030407020403" pitchFamily="66" charset="0"/>
              </a:rPr>
              <a:t>c </a:t>
            </a:r>
            <a:r>
              <a:rPr lang="es-CL" sz="4000" dirty="0">
                <a:latin typeface="Mistral" panose="03090702030407020403" pitchFamily="66" charset="0"/>
              </a:rPr>
              <a:t>AlCl</a:t>
            </a:r>
            <a:r>
              <a:rPr lang="es-CL" sz="2900" dirty="0">
                <a:latin typeface="Mistral" panose="03090702030407020403" pitchFamily="66" charset="0"/>
              </a:rPr>
              <a:t>3</a:t>
            </a:r>
            <a:r>
              <a:rPr lang="es-CL" sz="4000" dirty="0">
                <a:latin typeface="Mistral" panose="03090702030407020403" pitchFamily="66" charset="0"/>
              </a:rPr>
              <a:t>     +    </a:t>
            </a:r>
            <a:r>
              <a:rPr lang="es-CL" sz="4000" dirty="0">
                <a:solidFill>
                  <a:srgbClr val="FF0000"/>
                </a:solidFill>
                <a:latin typeface="Mistral" panose="03090702030407020403" pitchFamily="66" charset="0"/>
              </a:rPr>
              <a:t>d</a:t>
            </a:r>
            <a:r>
              <a:rPr lang="es-CL" sz="4000" dirty="0">
                <a:latin typeface="Mistral" panose="03090702030407020403" pitchFamily="66" charset="0"/>
              </a:rPr>
              <a:t>H</a:t>
            </a:r>
            <a:r>
              <a:rPr lang="es-CL" sz="3200" dirty="0">
                <a:latin typeface="Mistral" panose="03090702030407020403" pitchFamily="66" charset="0"/>
              </a:rPr>
              <a:t>2</a:t>
            </a:r>
            <a:endParaRPr lang="es-CL" sz="4000" dirty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r>
              <a:rPr lang="es-CL" sz="3800" dirty="0">
                <a:latin typeface="Mistral" panose="03090702030407020403" pitchFamily="66" charset="0"/>
              </a:rPr>
              <a:t>b) </a:t>
            </a:r>
            <a:r>
              <a:rPr lang="es-CL" sz="4000" dirty="0">
                <a:latin typeface="Mistral" panose="03090702030407020403" pitchFamily="66" charset="0"/>
              </a:rPr>
              <a:t>Escribir las ecuaciones algebraicas haciendo uso de las letras</a:t>
            </a:r>
          </a:p>
          <a:p>
            <a:pPr marL="0" indent="0" algn="just">
              <a:buNone/>
            </a:pPr>
            <a:endParaRPr lang="es-CL" sz="3100" dirty="0"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endParaRPr lang="es-CL" sz="3100" dirty="0"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endParaRPr lang="es-CL" sz="3900" dirty="0"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endParaRPr lang="es-CL" sz="3900" dirty="0"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endParaRPr lang="es-CL" sz="3600" dirty="0"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endParaRPr lang="es-CL" sz="4000" dirty="0"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r>
              <a:rPr lang="es-CL" sz="4000" dirty="0">
                <a:latin typeface="Mistral" panose="03090702030407020403" pitchFamily="66" charset="0"/>
              </a:rPr>
              <a:t>c) Asignar un valor arbitrario (numero entero) a la letra que mayormente se repite en las ecuaciones algebraicas. </a:t>
            </a:r>
          </a:p>
          <a:p>
            <a:pPr marL="0" indent="0" algn="just">
              <a:buNone/>
            </a:pPr>
            <a:r>
              <a:rPr lang="es-CL" sz="3200" dirty="0">
                <a:solidFill>
                  <a:srgbClr val="FF0000"/>
                </a:solidFill>
                <a:latin typeface="Mistral" panose="03090702030407020403" pitchFamily="66" charset="0"/>
              </a:rPr>
              <a:t>   </a:t>
            </a:r>
            <a:r>
              <a:rPr lang="es-CL" sz="3200" dirty="0">
                <a:latin typeface="Mistral" panose="03090702030407020403" pitchFamily="66" charset="0"/>
              </a:rPr>
              <a:t> Si   </a:t>
            </a:r>
            <a:r>
              <a:rPr lang="es-CL" sz="4000" dirty="0">
                <a:solidFill>
                  <a:srgbClr val="FF0000"/>
                </a:solidFill>
                <a:latin typeface="Mistral" panose="03090702030407020403" pitchFamily="66" charset="0"/>
              </a:rPr>
              <a:t>c = 1   </a:t>
            </a:r>
            <a:r>
              <a:rPr lang="es-CL" sz="3600" dirty="0">
                <a:latin typeface="Mistral" panose="03090702030407020403" pitchFamily="66" charset="0"/>
              </a:rPr>
              <a:t>entonces, </a:t>
            </a:r>
            <a:endParaRPr lang="es-CL" sz="3600" dirty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r>
              <a:rPr lang="es-CL" sz="4000" dirty="0">
                <a:solidFill>
                  <a:srgbClr val="FF0000"/>
                </a:solidFill>
                <a:latin typeface="Mistral" panose="03090702030407020403" pitchFamily="66" charset="0"/>
              </a:rPr>
              <a:t>     </a:t>
            </a:r>
            <a:r>
              <a:rPr lang="es-CL" sz="4000" dirty="0">
                <a:latin typeface="Mistral" panose="03090702030407020403" pitchFamily="66" charset="0"/>
              </a:rPr>
              <a:t>(1)</a:t>
            </a:r>
            <a:r>
              <a:rPr lang="es-CL" sz="4000" dirty="0">
                <a:solidFill>
                  <a:srgbClr val="FF0000"/>
                </a:solidFill>
                <a:latin typeface="Mistral" panose="03090702030407020403" pitchFamily="66" charset="0"/>
              </a:rPr>
              <a:t> a = 1         </a:t>
            </a:r>
            <a:r>
              <a:rPr lang="es-CL" sz="4000" dirty="0">
                <a:latin typeface="Mistral" panose="03090702030407020403" pitchFamily="66" charset="0"/>
              </a:rPr>
              <a:t>(3) </a:t>
            </a:r>
            <a:r>
              <a:rPr lang="es-CL" sz="4000" dirty="0">
                <a:solidFill>
                  <a:srgbClr val="FF0000"/>
                </a:solidFill>
                <a:latin typeface="Mistral" panose="03090702030407020403" pitchFamily="66" charset="0"/>
              </a:rPr>
              <a:t>b = 3       </a:t>
            </a:r>
            <a:r>
              <a:rPr lang="es-CL" sz="4000" dirty="0">
                <a:latin typeface="Mistral" panose="03090702030407020403" pitchFamily="66" charset="0"/>
              </a:rPr>
              <a:t>(2) </a:t>
            </a:r>
            <a:r>
              <a:rPr lang="es-CL" sz="4000" dirty="0">
                <a:solidFill>
                  <a:srgbClr val="FF0000"/>
                </a:solidFill>
                <a:latin typeface="Mistral" panose="03090702030407020403" pitchFamily="66" charset="0"/>
              </a:rPr>
              <a:t>d = 3/2</a:t>
            </a:r>
            <a:endParaRPr lang="es-CL" sz="3200" dirty="0"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endParaRPr lang="es-CL" sz="3400" dirty="0"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endParaRPr lang="es-CL" sz="3600" dirty="0">
              <a:latin typeface="Mistral" panose="03090702030407020403" pitchFamily="66" charset="0"/>
            </a:endParaRPr>
          </a:p>
          <a:p>
            <a:pPr marL="0" indent="0" algn="just">
              <a:buNone/>
            </a:pPr>
            <a:endParaRPr lang="es-CL" sz="3900" dirty="0">
              <a:latin typeface="Mistral" panose="03090702030407020403" pitchFamily="66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BE1155C-9862-4140-99AC-610F5A10A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815609"/>
              </p:ext>
            </p:extLst>
          </p:nvPr>
        </p:nvGraphicFramePr>
        <p:xfrm>
          <a:off x="899592" y="1844824"/>
          <a:ext cx="7344816" cy="15960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680716337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417989348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  <a:latin typeface="Mistral" panose="03090702030407020403" pitchFamily="66" charset="0"/>
                        </a:rPr>
                        <a:t>Símbolos químicos :</a:t>
                      </a:r>
                      <a:r>
                        <a:rPr lang="es-ES" sz="2400" baseline="0" dirty="0">
                          <a:solidFill>
                            <a:sysClr val="windowText" lastClr="000000"/>
                          </a:solidFill>
                          <a:effectLst/>
                          <a:latin typeface="Mistral" panose="03090702030407020403" pitchFamily="66" charset="0"/>
                        </a:rPr>
                        <a:t> elementos </a:t>
                      </a:r>
                      <a:endParaRPr lang="es-CL" sz="2400" dirty="0">
                        <a:solidFill>
                          <a:sysClr val="windowText" lastClr="000000"/>
                        </a:solidFill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  <a:latin typeface="Mistral" panose="03090702030407020403" pitchFamily="66" charset="0"/>
                        </a:rPr>
                        <a:t>Ecuaciones algebraicas</a:t>
                      </a:r>
                      <a:endParaRPr lang="es-CL" sz="2400" dirty="0">
                        <a:solidFill>
                          <a:sysClr val="windowText" lastClr="000000"/>
                        </a:solidFill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6959104"/>
                  </a:ext>
                </a:extLst>
              </a:tr>
              <a:tr h="382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  <a:latin typeface="Mistral" panose="03090702030407020403" pitchFamily="66" charset="0"/>
                        </a:rPr>
                        <a:t>Al</a:t>
                      </a:r>
                      <a:endParaRPr lang="es-CL" sz="2400" dirty="0">
                        <a:solidFill>
                          <a:sysClr val="windowText" lastClr="000000"/>
                        </a:solidFill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  <a:latin typeface="Mistral" panose="03090702030407020403" pitchFamily="66" charset="0"/>
                        </a:rPr>
                        <a:t>(1)    a  =  c</a:t>
                      </a:r>
                      <a:endParaRPr lang="es-CL" sz="2400" dirty="0">
                        <a:solidFill>
                          <a:sysClr val="windowText" lastClr="000000"/>
                        </a:solidFill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8277325"/>
                  </a:ext>
                </a:extLst>
              </a:tr>
              <a:tr h="464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  <a:latin typeface="Mistral" panose="03090702030407020403" pitchFamily="66" charset="0"/>
                        </a:rPr>
                        <a:t>H</a:t>
                      </a:r>
                      <a:endParaRPr lang="es-CL" sz="2400" dirty="0">
                        <a:solidFill>
                          <a:sysClr val="windowText" lastClr="000000"/>
                        </a:solidFill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  <a:latin typeface="Mistral" panose="03090702030407020403" pitchFamily="66" charset="0"/>
                        </a:rPr>
                        <a:t>(2)    b   =  2d</a:t>
                      </a:r>
                      <a:endParaRPr lang="es-CL" sz="2400" dirty="0">
                        <a:solidFill>
                          <a:sysClr val="windowText" lastClr="000000"/>
                        </a:solidFill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6975514"/>
                  </a:ext>
                </a:extLst>
              </a:tr>
              <a:tr h="382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  <a:latin typeface="Mistral" panose="03090702030407020403" pitchFamily="66" charset="0"/>
                        </a:rPr>
                        <a:t>Cl</a:t>
                      </a:r>
                      <a:endParaRPr lang="es-CL" sz="2400" dirty="0">
                        <a:solidFill>
                          <a:sysClr val="windowText" lastClr="000000"/>
                        </a:solidFill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  <a:latin typeface="Mistral" panose="03090702030407020403" pitchFamily="66" charset="0"/>
                        </a:rPr>
                        <a:t>(3)    b   =  3c</a:t>
                      </a:r>
                      <a:endParaRPr lang="es-CL" sz="2400" dirty="0">
                        <a:solidFill>
                          <a:sysClr val="windowText" lastClr="000000"/>
                        </a:solidFill>
                        <a:effectLst/>
                        <a:latin typeface="Mistral" panose="03090702030407020403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740728"/>
                  </a:ext>
                </a:extLst>
              </a:tr>
            </a:tbl>
          </a:graphicData>
        </a:graphic>
      </p:graphicFrame>
      <p:cxnSp>
        <p:nvCxnSpPr>
          <p:cNvPr id="5" name="Conector recto de flecha 14">
            <a:extLst>
              <a:ext uri="{FF2B5EF4-FFF2-40B4-BE49-F238E27FC236}">
                <a16:creationId xmlns:a16="http://schemas.microsoft.com/office/drawing/2014/main" id="{7F102290-3EB4-496F-962E-183C3F77FFBA}"/>
              </a:ext>
            </a:extLst>
          </p:cNvPr>
          <p:cNvCxnSpPr/>
          <p:nvPr/>
        </p:nvCxnSpPr>
        <p:spPr>
          <a:xfrm>
            <a:off x="4283968" y="908720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1D4BBC4-716B-49BB-8D28-8EE9A07FE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921</TotalTime>
  <Words>675</Words>
  <Application>Microsoft Office PowerPoint</Application>
  <PresentationFormat>Presentación en pantalla (4:3)</PresentationFormat>
  <Paragraphs>156</Paragraphs>
  <Slides>13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 HERMANN</vt:lpstr>
      <vt:lpstr>Arial</vt:lpstr>
      <vt:lpstr>Calibri</vt:lpstr>
      <vt:lpstr>Calibri Light</vt:lpstr>
      <vt:lpstr>Mistral</vt:lpstr>
      <vt:lpstr>Wingdings</vt:lpstr>
      <vt:lpstr>Tema de Office</vt:lpstr>
      <vt:lpstr>  Tema 2: “EQUILIBRIO DE ECUACIONES QUIMICAS” . PRIMEROS MEDIOS 2020 Liceo 1 Javiera Carrera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Ley de conservación de la masa ó ley de Lavoisier</vt:lpstr>
      <vt:lpstr>Ejemplo:</vt:lpstr>
      <vt:lpstr>Aplicando la ley de conservación de la masa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“EQUILIBRIO DE ECUACIONES QUIMICAS”ONLINE PRIMEROS MEDIOS 2020</dc:title>
  <dc:creator>Eliana</dc:creator>
  <cp:lastModifiedBy>Bárbara</cp:lastModifiedBy>
  <cp:revision>169</cp:revision>
  <dcterms:created xsi:type="dcterms:W3CDTF">2020-04-28T15:07:01Z</dcterms:created>
  <dcterms:modified xsi:type="dcterms:W3CDTF">2020-05-11T14:38:53Z</dcterms:modified>
</cp:coreProperties>
</file>