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A79F1-027C-48BF-AF80-309A422AF16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9E9EC68-B4BA-4292-B1BB-1ADBEFB88E39}">
      <dgm:prSet/>
      <dgm:spPr/>
      <dgm:t>
        <a:bodyPr/>
        <a:lstStyle/>
        <a:p>
          <a:r>
            <a:rPr lang="es-CL"/>
            <a:t>Los objetos tecnológicos son aquellos que los hombres, con su creatividad y habilidad, han creado. Pueden ser simples, como una silla, o complejos, como un auto. Estos </a:t>
          </a:r>
          <a:r>
            <a:rPr lang="es-CL" b="1"/>
            <a:t>objetos</a:t>
          </a:r>
          <a:r>
            <a:rPr lang="es-CL"/>
            <a:t> nacen como respuesta a una necesidad a la cual el hombre quiere hacerle frente.</a:t>
          </a:r>
          <a:endParaRPr lang="en-US"/>
        </a:p>
      </dgm:t>
    </dgm:pt>
    <dgm:pt modelId="{719A4B6F-6D94-4229-A6AB-D0491AF15C90}" type="parTrans" cxnId="{FFE8B324-EBEE-4A28-AA3F-6D8992192115}">
      <dgm:prSet/>
      <dgm:spPr/>
      <dgm:t>
        <a:bodyPr/>
        <a:lstStyle/>
        <a:p>
          <a:endParaRPr lang="en-US"/>
        </a:p>
      </dgm:t>
    </dgm:pt>
    <dgm:pt modelId="{77042C7C-0B6A-415F-87AF-EC0FF64336C6}" type="sibTrans" cxnId="{FFE8B324-EBEE-4A28-AA3F-6D8992192115}">
      <dgm:prSet/>
      <dgm:spPr/>
      <dgm:t>
        <a:bodyPr/>
        <a:lstStyle/>
        <a:p>
          <a:endParaRPr lang="en-US"/>
        </a:p>
      </dgm:t>
    </dgm:pt>
    <dgm:pt modelId="{A4842DF7-E5FA-4D11-8CBA-1A6F6C1DC030}">
      <dgm:prSet/>
      <dgm:spPr/>
      <dgm:t>
        <a:bodyPr/>
        <a:lstStyle/>
        <a:p>
          <a:r>
            <a:rPr lang="es-CL"/>
            <a:t>Ejemplo:</a:t>
          </a:r>
          <a:endParaRPr lang="en-US"/>
        </a:p>
      </dgm:t>
    </dgm:pt>
    <dgm:pt modelId="{507278BA-B462-4144-A816-CF6A5F91746A}" type="parTrans" cxnId="{ED166EEA-E834-4EC3-A9E1-8D23B036FDD5}">
      <dgm:prSet/>
      <dgm:spPr/>
      <dgm:t>
        <a:bodyPr/>
        <a:lstStyle/>
        <a:p>
          <a:endParaRPr lang="en-US"/>
        </a:p>
      </dgm:t>
    </dgm:pt>
    <dgm:pt modelId="{C4E6F7C6-1264-4F9A-A3C8-80D40C43450E}" type="sibTrans" cxnId="{ED166EEA-E834-4EC3-A9E1-8D23B036FDD5}">
      <dgm:prSet/>
      <dgm:spPr/>
      <dgm:t>
        <a:bodyPr/>
        <a:lstStyle/>
        <a:p>
          <a:endParaRPr lang="en-US"/>
        </a:p>
      </dgm:t>
    </dgm:pt>
    <dgm:pt modelId="{7F004FCA-D1EF-49F8-8BDF-CD5643617210}">
      <dgm:prSet/>
      <dgm:spPr/>
      <dgm:t>
        <a:bodyPr/>
        <a:lstStyle/>
        <a:p>
          <a:r>
            <a:rPr lang="es-CL"/>
            <a:t>Una cuchara, un teléfono, celular, un auto, etc.</a:t>
          </a:r>
          <a:endParaRPr lang="en-US"/>
        </a:p>
      </dgm:t>
    </dgm:pt>
    <dgm:pt modelId="{0E0DE1CB-811C-4CE4-8573-66137EF1F954}" type="parTrans" cxnId="{09D9DF1B-2347-430D-B24F-7092CF899484}">
      <dgm:prSet/>
      <dgm:spPr/>
      <dgm:t>
        <a:bodyPr/>
        <a:lstStyle/>
        <a:p>
          <a:endParaRPr lang="en-US"/>
        </a:p>
      </dgm:t>
    </dgm:pt>
    <dgm:pt modelId="{7DDE8C79-3ECF-447B-88A0-D4FAF38267C2}" type="sibTrans" cxnId="{09D9DF1B-2347-430D-B24F-7092CF899484}">
      <dgm:prSet/>
      <dgm:spPr/>
      <dgm:t>
        <a:bodyPr/>
        <a:lstStyle/>
        <a:p>
          <a:endParaRPr lang="en-US"/>
        </a:p>
      </dgm:t>
    </dgm:pt>
    <dgm:pt modelId="{B53B26A8-C82C-4539-86C8-BB2CC24C4FEE}" type="pres">
      <dgm:prSet presAssocID="{551A79F1-027C-48BF-AF80-309A422AF162}" presName="linear" presStyleCnt="0">
        <dgm:presLayoutVars>
          <dgm:animLvl val="lvl"/>
          <dgm:resizeHandles val="exact"/>
        </dgm:presLayoutVars>
      </dgm:prSet>
      <dgm:spPr/>
    </dgm:pt>
    <dgm:pt modelId="{8C722ED4-3D72-48BC-B66B-0E9A08168A4A}" type="pres">
      <dgm:prSet presAssocID="{E9E9EC68-B4BA-4292-B1BB-1ADBEFB88E3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4636A7-EDDF-4D01-80A8-2569E8A45570}" type="pres">
      <dgm:prSet presAssocID="{77042C7C-0B6A-415F-87AF-EC0FF64336C6}" presName="spacer" presStyleCnt="0"/>
      <dgm:spPr/>
    </dgm:pt>
    <dgm:pt modelId="{B302FA86-4E05-465E-900D-9062FE77FEDC}" type="pres">
      <dgm:prSet presAssocID="{A4842DF7-E5FA-4D11-8CBA-1A6F6C1DC03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508F976-CA19-43C7-B371-17922494B733}" type="pres">
      <dgm:prSet presAssocID="{C4E6F7C6-1264-4F9A-A3C8-80D40C43450E}" presName="spacer" presStyleCnt="0"/>
      <dgm:spPr/>
    </dgm:pt>
    <dgm:pt modelId="{0BF4F06D-004A-42B8-92D4-72EE903BD6E6}" type="pres">
      <dgm:prSet presAssocID="{7F004FCA-D1EF-49F8-8BDF-CD564361721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A31E311-0BA8-4523-82A4-4EBE9BF8C9DC}" type="presOf" srcId="{A4842DF7-E5FA-4D11-8CBA-1A6F6C1DC030}" destId="{B302FA86-4E05-465E-900D-9062FE77FEDC}" srcOrd="0" destOrd="0" presId="urn:microsoft.com/office/officeart/2005/8/layout/vList2"/>
    <dgm:cxn modelId="{09D9DF1B-2347-430D-B24F-7092CF899484}" srcId="{551A79F1-027C-48BF-AF80-309A422AF162}" destId="{7F004FCA-D1EF-49F8-8BDF-CD5643617210}" srcOrd="2" destOrd="0" parTransId="{0E0DE1CB-811C-4CE4-8573-66137EF1F954}" sibTransId="{7DDE8C79-3ECF-447B-88A0-D4FAF38267C2}"/>
    <dgm:cxn modelId="{849A591D-5688-4355-920D-86EB7D87B08B}" type="presOf" srcId="{7F004FCA-D1EF-49F8-8BDF-CD5643617210}" destId="{0BF4F06D-004A-42B8-92D4-72EE903BD6E6}" srcOrd="0" destOrd="0" presId="urn:microsoft.com/office/officeart/2005/8/layout/vList2"/>
    <dgm:cxn modelId="{FFE8B324-EBEE-4A28-AA3F-6D8992192115}" srcId="{551A79F1-027C-48BF-AF80-309A422AF162}" destId="{E9E9EC68-B4BA-4292-B1BB-1ADBEFB88E39}" srcOrd="0" destOrd="0" parTransId="{719A4B6F-6D94-4229-A6AB-D0491AF15C90}" sibTransId="{77042C7C-0B6A-415F-87AF-EC0FF64336C6}"/>
    <dgm:cxn modelId="{A4F0C530-C2B3-4406-BE92-756BF3C0884B}" type="presOf" srcId="{551A79F1-027C-48BF-AF80-309A422AF162}" destId="{B53B26A8-C82C-4539-86C8-BB2CC24C4FEE}" srcOrd="0" destOrd="0" presId="urn:microsoft.com/office/officeart/2005/8/layout/vList2"/>
    <dgm:cxn modelId="{C39A2931-6775-487B-8C47-0414A689378B}" type="presOf" srcId="{E9E9EC68-B4BA-4292-B1BB-1ADBEFB88E39}" destId="{8C722ED4-3D72-48BC-B66B-0E9A08168A4A}" srcOrd="0" destOrd="0" presId="urn:microsoft.com/office/officeart/2005/8/layout/vList2"/>
    <dgm:cxn modelId="{ED166EEA-E834-4EC3-A9E1-8D23B036FDD5}" srcId="{551A79F1-027C-48BF-AF80-309A422AF162}" destId="{A4842DF7-E5FA-4D11-8CBA-1A6F6C1DC030}" srcOrd="1" destOrd="0" parTransId="{507278BA-B462-4144-A816-CF6A5F91746A}" sibTransId="{C4E6F7C6-1264-4F9A-A3C8-80D40C43450E}"/>
    <dgm:cxn modelId="{A2ACE334-0BAD-4F47-A5A9-83AD8BEEEEE2}" type="presParOf" srcId="{B53B26A8-C82C-4539-86C8-BB2CC24C4FEE}" destId="{8C722ED4-3D72-48BC-B66B-0E9A08168A4A}" srcOrd="0" destOrd="0" presId="urn:microsoft.com/office/officeart/2005/8/layout/vList2"/>
    <dgm:cxn modelId="{ABCC3D50-D380-46F1-8547-EA9366A252E1}" type="presParOf" srcId="{B53B26A8-C82C-4539-86C8-BB2CC24C4FEE}" destId="{AC4636A7-EDDF-4D01-80A8-2569E8A45570}" srcOrd="1" destOrd="0" presId="urn:microsoft.com/office/officeart/2005/8/layout/vList2"/>
    <dgm:cxn modelId="{6B3B94F0-1527-4366-83FD-4BE49CEFF5D7}" type="presParOf" srcId="{B53B26A8-C82C-4539-86C8-BB2CC24C4FEE}" destId="{B302FA86-4E05-465E-900D-9062FE77FEDC}" srcOrd="2" destOrd="0" presId="urn:microsoft.com/office/officeart/2005/8/layout/vList2"/>
    <dgm:cxn modelId="{CDF6E0FA-8FF9-4118-89CF-B9958CD72232}" type="presParOf" srcId="{B53B26A8-C82C-4539-86C8-BB2CC24C4FEE}" destId="{E508F976-CA19-43C7-B371-17922494B733}" srcOrd="3" destOrd="0" presId="urn:microsoft.com/office/officeart/2005/8/layout/vList2"/>
    <dgm:cxn modelId="{D7D25AAE-2056-4B37-8BCA-360131180C9F}" type="presParOf" srcId="{B53B26A8-C82C-4539-86C8-BB2CC24C4FEE}" destId="{0BF4F06D-004A-42B8-92D4-72EE903BD6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197522-B4BD-41F7-BA14-A6FC18E0ED4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2290016-91A9-401E-9631-F1C93CFE932B}">
      <dgm:prSet/>
      <dgm:spPr/>
      <dgm:t>
        <a:bodyPr/>
        <a:lstStyle/>
        <a:p>
          <a:r>
            <a:rPr lang="es-ES"/>
            <a:t>Pega en tu cuaderno de tecnología</a:t>
          </a:r>
          <a:endParaRPr lang="en-US"/>
        </a:p>
      </dgm:t>
    </dgm:pt>
    <dgm:pt modelId="{41B2072E-C1B4-4D25-9CE2-DF917E5B1749}" type="parTrans" cxnId="{8E19745D-4F0A-4C67-A7A7-AF3B1A16A6C9}">
      <dgm:prSet/>
      <dgm:spPr/>
      <dgm:t>
        <a:bodyPr/>
        <a:lstStyle/>
        <a:p>
          <a:endParaRPr lang="en-US"/>
        </a:p>
      </dgm:t>
    </dgm:pt>
    <dgm:pt modelId="{E0878DC2-0348-44DB-8702-A8B36BEA36D0}" type="sibTrans" cxnId="{8E19745D-4F0A-4C67-A7A7-AF3B1A16A6C9}">
      <dgm:prSet/>
      <dgm:spPr/>
      <dgm:t>
        <a:bodyPr/>
        <a:lstStyle/>
        <a:p>
          <a:endParaRPr lang="en-US"/>
        </a:p>
      </dgm:t>
    </dgm:pt>
    <dgm:pt modelId="{BD24D9B0-1DA0-4299-A289-3A08C7F1DA00}">
      <dgm:prSet/>
      <dgm:spPr/>
      <dgm:t>
        <a:bodyPr/>
        <a:lstStyle/>
        <a:p>
          <a:r>
            <a:rPr lang="es-ES"/>
            <a:t>6 objetos creados por el hombre</a:t>
          </a:r>
          <a:endParaRPr lang="en-US"/>
        </a:p>
      </dgm:t>
    </dgm:pt>
    <dgm:pt modelId="{809C213D-5A36-4373-8F5F-D877DDF9CFB6}" type="parTrans" cxnId="{49D4A94F-400D-41BF-92A5-2A43D299100D}">
      <dgm:prSet/>
      <dgm:spPr/>
      <dgm:t>
        <a:bodyPr/>
        <a:lstStyle/>
        <a:p>
          <a:endParaRPr lang="en-US"/>
        </a:p>
      </dgm:t>
    </dgm:pt>
    <dgm:pt modelId="{A91B2792-9724-4FA1-BB61-26BAAEC26FDF}" type="sibTrans" cxnId="{49D4A94F-400D-41BF-92A5-2A43D299100D}">
      <dgm:prSet/>
      <dgm:spPr/>
      <dgm:t>
        <a:bodyPr/>
        <a:lstStyle/>
        <a:p>
          <a:endParaRPr lang="en-US"/>
        </a:p>
      </dgm:t>
    </dgm:pt>
    <dgm:pt modelId="{329C0641-3E54-4BCC-B5D0-12B969C9CC27}">
      <dgm:prSet/>
      <dgm:spPr/>
      <dgm:t>
        <a:bodyPr/>
        <a:lstStyle/>
        <a:p>
          <a:r>
            <a:rPr lang="es-ES"/>
            <a:t>Indica el nombre a cada uno de ellos  </a:t>
          </a:r>
          <a:endParaRPr lang="en-US"/>
        </a:p>
      </dgm:t>
    </dgm:pt>
    <dgm:pt modelId="{24FBC800-351E-4A6F-90AC-BF0BFAEFAB88}" type="parTrans" cxnId="{4D19292B-B443-4411-97C1-9EBCC5F2D590}">
      <dgm:prSet/>
      <dgm:spPr/>
      <dgm:t>
        <a:bodyPr/>
        <a:lstStyle/>
        <a:p>
          <a:endParaRPr lang="en-US"/>
        </a:p>
      </dgm:t>
    </dgm:pt>
    <dgm:pt modelId="{916F3DBF-08C2-4350-80CF-F2E5DD5E0CA7}" type="sibTrans" cxnId="{4D19292B-B443-4411-97C1-9EBCC5F2D590}">
      <dgm:prSet/>
      <dgm:spPr/>
      <dgm:t>
        <a:bodyPr/>
        <a:lstStyle/>
        <a:p>
          <a:endParaRPr lang="en-US"/>
        </a:p>
      </dgm:t>
    </dgm:pt>
    <dgm:pt modelId="{5A2C1A4B-CC3D-4893-A645-365206C37F85}" type="pres">
      <dgm:prSet presAssocID="{F9197522-B4BD-41F7-BA14-A6FC18E0ED41}" presName="root" presStyleCnt="0">
        <dgm:presLayoutVars>
          <dgm:dir/>
          <dgm:resizeHandles val="exact"/>
        </dgm:presLayoutVars>
      </dgm:prSet>
      <dgm:spPr/>
    </dgm:pt>
    <dgm:pt modelId="{13FB46A3-DC63-42C7-A182-D85804AF5B90}" type="pres">
      <dgm:prSet presAssocID="{C2290016-91A9-401E-9631-F1C93CFE932B}" presName="compNode" presStyleCnt="0"/>
      <dgm:spPr/>
    </dgm:pt>
    <dgm:pt modelId="{A2EFDEDA-7CD8-4F07-B808-736B783A8F10}" type="pres">
      <dgm:prSet presAssocID="{C2290016-91A9-401E-9631-F1C93CFE932B}" presName="bgRect" presStyleLbl="bgShp" presStyleIdx="0" presStyleCnt="3"/>
      <dgm:spPr/>
    </dgm:pt>
    <dgm:pt modelId="{3A49C98B-3885-439D-A1DD-28B1C81E8C4F}" type="pres">
      <dgm:prSet presAssocID="{C2290016-91A9-401E-9631-F1C93CFE932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10DA8BF2-600F-4C47-91D4-D065ABFD9629}" type="pres">
      <dgm:prSet presAssocID="{C2290016-91A9-401E-9631-F1C93CFE932B}" presName="spaceRect" presStyleCnt="0"/>
      <dgm:spPr/>
    </dgm:pt>
    <dgm:pt modelId="{A0D7CDF5-CB8D-49BD-8648-9B065C5D8253}" type="pres">
      <dgm:prSet presAssocID="{C2290016-91A9-401E-9631-F1C93CFE932B}" presName="parTx" presStyleLbl="revTx" presStyleIdx="0" presStyleCnt="3">
        <dgm:presLayoutVars>
          <dgm:chMax val="0"/>
          <dgm:chPref val="0"/>
        </dgm:presLayoutVars>
      </dgm:prSet>
      <dgm:spPr/>
    </dgm:pt>
    <dgm:pt modelId="{1C3AF4C2-E75F-4306-BD0E-73D9C7DC6A21}" type="pres">
      <dgm:prSet presAssocID="{E0878DC2-0348-44DB-8702-A8B36BEA36D0}" presName="sibTrans" presStyleCnt="0"/>
      <dgm:spPr/>
    </dgm:pt>
    <dgm:pt modelId="{7D860C4E-0FB9-4002-9DF6-8599E5CC5079}" type="pres">
      <dgm:prSet presAssocID="{BD24D9B0-1DA0-4299-A289-3A08C7F1DA00}" presName="compNode" presStyleCnt="0"/>
      <dgm:spPr/>
    </dgm:pt>
    <dgm:pt modelId="{FD6A9D5B-BED3-4F7D-BE09-DEEC35C9C8B6}" type="pres">
      <dgm:prSet presAssocID="{BD24D9B0-1DA0-4299-A289-3A08C7F1DA00}" presName="bgRect" presStyleLbl="bgShp" presStyleIdx="1" presStyleCnt="3"/>
      <dgm:spPr/>
    </dgm:pt>
    <dgm:pt modelId="{3268FBC0-013F-4206-A11D-0EA960B99B11}" type="pres">
      <dgm:prSet presAssocID="{BD24D9B0-1DA0-4299-A289-3A08C7F1DA0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e"/>
        </a:ext>
      </dgm:extLst>
    </dgm:pt>
    <dgm:pt modelId="{E5B8FE19-129C-4E12-AA17-F0B771391F26}" type="pres">
      <dgm:prSet presAssocID="{BD24D9B0-1DA0-4299-A289-3A08C7F1DA00}" presName="spaceRect" presStyleCnt="0"/>
      <dgm:spPr/>
    </dgm:pt>
    <dgm:pt modelId="{0BF5EA1E-0B0F-40C0-A08F-75384843EAB8}" type="pres">
      <dgm:prSet presAssocID="{BD24D9B0-1DA0-4299-A289-3A08C7F1DA00}" presName="parTx" presStyleLbl="revTx" presStyleIdx="1" presStyleCnt="3">
        <dgm:presLayoutVars>
          <dgm:chMax val="0"/>
          <dgm:chPref val="0"/>
        </dgm:presLayoutVars>
      </dgm:prSet>
      <dgm:spPr/>
    </dgm:pt>
    <dgm:pt modelId="{C06567EF-773C-45DB-8FD2-5EB4E9A50DBD}" type="pres">
      <dgm:prSet presAssocID="{A91B2792-9724-4FA1-BB61-26BAAEC26FDF}" presName="sibTrans" presStyleCnt="0"/>
      <dgm:spPr/>
    </dgm:pt>
    <dgm:pt modelId="{497A2890-B6F3-49E0-A751-4CDD8CA29E56}" type="pres">
      <dgm:prSet presAssocID="{329C0641-3E54-4BCC-B5D0-12B969C9CC27}" presName="compNode" presStyleCnt="0"/>
      <dgm:spPr/>
    </dgm:pt>
    <dgm:pt modelId="{ED3387F0-953F-4799-B384-31331CF6D613}" type="pres">
      <dgm:prSet presAssocID="{329C0641-3E54-4BCC-B5D0-12B969C9CC27}" presName="bgRect" presStyleLbl="bgShp" presStyleIdx="2" presStyleCnt="3"/>
      <dgm:spPr/>
    </dgm:pt>
    <dgm:pt modelId="{2B6ACAF1-3AE2-45AD-9917-471F19CBE5E1}" type="pres">
      <dgm:prSet presAssocID="{329C0641-3E54-4BCC-B5D0-12B969C9CC2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icorn"/>
        </a:ext>
      </dgm:extLst>
    </dgm:pt>
    <dgm:pt modelId="{A130507F-843D-4DE0-B754-F881DAD7A101}" type="pres">
      <dgm:prSet presAssocID="{329C0641-3E54-4BCC-B5D0-12B969C9CC27}" presName="spaceRect" presStyleCnt="0"/>
      <dgm:spPr/>
    </dgm:pt>
    <dgm:pt modelId="{DED1EF1C-FB5F-4356-BFD0-37FC06FE79C1}" type="pres">
      <dgm:prSet presAssocID="{329C0641-3E54-4BCC-B5D0-12B969C9CC2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355B500-9EB6-4FF3-BB11-74C7C3A0556C}" type="presOf" srcId="{C2290016-91A9-401E-9631-F1C93CFE932B}" destId="{A0D7CDF5-CB8D-49BD-8648-9B065C5D8253}" srcOrd="0" destOrd="0" presId="urn:microsoft.com/office/officeart/2018/2/layout/IconVerticalSolidList"/>
    <dgm:cxn modelId="{B1EC2013-14BC-4333-890E-8BE6D436150F}" type="presOf" srcId="{329C0641-3E54-4BCC-B5D0-12B969C9CC27}" destId="{DED1EF1C-FB5F-4356-BFD0-37FC06FE79C1}" srcOrd="0" destOrd="0" presId="urn:microsoft.com/office/officeart/2018/2/layout/IconVerticalSolidList"/>
    <dgm:cxn modelId="{BC30EF28-E3F5-4174-BE7B-227C8FC03059}" type="presOf" srcId="{BD24D9B0-1DA0-4299-A289-3A08C7F1DA00}" destId="{0BF5EA1E-0B0F-40C0-A08F-75384843EAB8}" srcOrd="0" destOrd="0" presId="urn:microsoft.com/office/officeart/2018/2/layout/IconVerticalSolidList"/>
    <dgm:cxn modelId="{4D19292B-B443-4411-97C1-9EBCC5F2D590}" srcId="{F9197522-B4BD-41F7-BA14-A6FC18E0ED41}" destId="{329C0641-3E54-4BCC-B5D0-12B969C9CC27}" srcOrd="2" destOrd="0" parTransId="{24FBC800-351E-4A6F-90AC-BF0BFAEFAB88}" sibTransId="{916F3DBF-08C2-4350-80CF-F2E5DD5E0CA7}"/>
    <dgm:cxn modelId="{8E19745D-4F0A-4C67-A7A7-AF3B1A16A6C9}" srcId="{F9197522-B4BD-41F7-BA14-A6FC18E0ED41}" destId="{C2290016-91A9-401E-9631-F1C93CFE932B}" srcOrd="0" destOrd="0" parTransId="{41B2072E-C1B4-4D25-9CE2-DF917E5B1749}" sibTransId="{E0878DC2-0348-44DB-8702-A8B36BEA36D0}"/>
    <dgm:cxn modelId="{C2FEDA65-25FE-4333-B0A0-DD4A8453A4D8}" type="presOf" srcId="{F9197522-B4BD-41F7-BA14-A6FC18E0ED41}" destId="{5A2C1A4B-CC3D-4893-A645-365206C37F85}" srcOrd="0" destOrd="0" presId="urn:microsoft.com/office/officeart/2018/2/layout/IconVerticalSolidList"/>
    <dgm:cxn modelId="{49D4A94F-400D-41BF-92A5-2A43D299100D}" srcId="{F9197522-B4BD-41F7-BA14-A6FC18E0ED41}" destId="{BD24D9B0-1DA0-4299-A289-3A08C7F1DA00}" srcOrd="1" destOrd="0" parTransId="{809C213D-5A36-4373-8F5F-D877DDF9CFB6}" sibTransId="{A91B2792-9724-4FA1-BB61-26BAAEC26FDF}"/>
    <dgm:cxn modelId="{80EC2160-3B65-4A97-89EA-3ACB00247D68}" type="presParOf" srcId="{5A2C1A4B-CC3D-4893-A645-365206C37F85}" destId="{13FB46A3-DC63-42C7-A182-D85804AF5B90}" srcOrd="0" destOrd="0" presId="urn:microsoft.com/office/officeart/2018/2/layout/IconVerticalSolidList"/>
    <dgm:cxn modelId="{D7A203A8-D59A-441C-86EE-94D48700B61D}" type="presParOf" srcId="{13FB46A3-DC63-42C7-A182-D85804AF5B90}" destId="{A2EFDEDA-7CD8-4F07-B808-736B783A8F10}" srcOrd="0" destOrd="0" presId="urn:microsoft.com/office/officeart/2018/2/layout/IconVerticalSolidList"/>
    <dgm:cxn modelId="{AE161EA2-8A39-459E-A094-3BD2794F0C6E}" type="presParOf" srcId="{13FB46A3-DC63-42C7-A182-D85804AF5B90}" destId="{3A49C98B-3885-439D-A1DD-28B1C81E8C4F}" srcOrd="1" destOrd="0" presId="urn:microsoft.com/office/officeart/2018/2/layout/IconVerticalSolidList"/>
    <dgm:cxn modelId="{609EA073-04AE-49E8-9340-5CB8FF2B7305}" type="presParOf" srcId="{13FB46A3-DC63-42C7-A182-D85804AF5B90}" destId="{10DA8BF2-600F-4C47-91D4-D065ABFD9629}" srcOrd="2" destOrd="0" presId="urn:microsoft.com/office/officeart/2018/2/layout/IconVerticalSolidList"/>
    <dgm:cxn modelId="{F5716B64-C3EC-4449-94D5-BFE3681D5ADA}" type="presParOf" srcId="{13FB46A3-DC63-42C7-A182-D85804AF5B90}" destId="{A0D7CDF5-CB8D-49BD-8648-9B065C5D8253}" srcOrd="3" destOrd="0" presId="urn:microsoft.com/office/officeart/2018/2/layout/IconVerticalSolidList"/>
    <dgm:cxn modelId="{7DFC1BBD-7395-4FFF-A1FA-352A27C7CA49}" type="presParOf" srcId="{5A2C1A4B-CC3D-4893-A645-365206C37F85}" destId="{1C3AF4C2-E75F-4306-BD0E-73D9C7DC6A21}" srcOrd="1" destOrd="0" presId="urn:microsoft.com/office/officeart/2018/2/layout/IconVerticalSolidList"/>
    <dgm:cxn modelId="{5A776467-1DAD-403F-9005-3C1A89BD680D}" type="presParOf" srcId="{5A2C1A4B-CC3D-4893-A645-365206C37F85}" destId="{7D860C4E-0FB9-4002-9DF6-8599E5CC5079}" srcOrd="2" destOrd="0" presId="urn:microsoft.com/office/officeart/2018/2/layout/IconVerticalSolidList"/>
    <dgm:cxn modelId="{6BE64ECC-700F-4002-A3CE-1F09830553D2}" type="presParOf" srcId="{7D860C4E-0FB9-4002-9DF6-8599E5CC5079}" destId="{FD6A9D5B-BED3-4F7D-BE09-DEEC35C9C8B6}" srcOrd="0" destOrd="0" presId="urn:microsoft.com/office/officeart/2018/2/layout/IconVerticalSolidList"/>
    <dgm:cxn modelId="{F92D45B2-11A0-4A68-BB06-B58CC7DD5910}" type="presParOf" srcId="{7D860C4E-0FB9-4002-9DF6-8599E5CC5079}" destId="{3268FBC0-013F-4206-A11D-0EA960B99B11}" srcOrd="1" destOrd="0" presId="urn:microsoft.com/office/officeart/2018/2/layout/IconVerticalSolidList"/>
    <dgm:cxn modelId="{4ADD3FFE-CCFC-4B15-A2C3-6410F1F49F47}" type="presParOf" srcId="{7D860C4E-0FB9-4002-9DF6-8599E5CC5079}" destId="{E5B8FE19-129C-4E12-AA17-F0B771391F26}" srcOrd="2" destOrd="0" presId="urn:microsoft.com/office/officeart/2018/2/layout/IconVerticalSolidList"/>
    <dgm:cxn modelId="{643727CD-7555-440E-871B-1FE903C820E8}" type="presParOf" srcId="{7D860C4E-0FB9-4002-9DF6-8599E5CC5079}" destId="{0BF5EA1E-0B0F-40C0-A08F-75384843EAB8}" srcOrd="3" destOrd="0" presId="urn:microsoft.com/office/officeart/2018/2/layout/IconVerticalSolidList"/>
    <dgm:cxn modelId="{1E18FDA2-A96A-4E54-AD38-9DFDFC9C0A75}" type="presParOf" srcId="{5A2C1A4B-CC3D-4893-A645-365206C37F85}" destId="{C06567EF-773C-45DB-8FD2-5EB4E9A50DBD}" srcOrd="3" destOrd="0" presId="urn:microsoft.com/office/officeart/2018/2/layout/IconVerticalSolidList"/>
    <dgm:cxn modelId="{7BB4E0E8-D51E-4F64-93DE-8FE9FDB321BA}" type="presParOf" srcId="{5A2C1A4B-CC3D-4893-A645-365206C37F85}" destId="{497A2890-B6F3-49E0-A751-4CDD8CA29E56}" srcOrd="4" destOrd="0" presId="urn:microsoft.com/office/officeart/2018/2/layout/IconVerticalSolidList"/>
    <dgm:cxn modelId="{ABE22C32-24CE-42B4-A5EB-1E845DA0D22D}" type="presParOf" srcId="{497A2890-B6F3-49E0-A751-4CDD8CA29E56}" destId="{ED3387F0-953F-4799-B384-31331CF6D613}" srcOrd="0" destOrd="0" presId="urn:microsoft.com/office/officeart/2018/2/layout/IconVerticalSolidList"/>
    <dgm:cxn modelId="{F1255EA2-8417-4690-9936-879AFE43E531}" type="presParOf" srcId="{497A2890-B6F3-49E0-A751-4CDD8CA29E56}" destId="{2B6ACAF1-3AE2-45AD-9917-471F19CBE5E1}" srcOrd="1" destOrd="0" presId="urn:microsoft.com/office/officeart/2018/2/layout/IconVerticalSolidList"/>
    <dgm:cxn modelId="{69E2EEE6-F43A-453C-AD9C-EB962A7AD6A1}" type="presParOf" srcId="{497A2890-B6F3-49E0-A751-4CDD8CA29E56}" destId="{A130507F-843D-4DE0-B754-F881DAD7A101}" srcOrd="2" destOrd="0" presId="urn:microsoft.com/office/officeart/2018/2/layout/IconVerticalSolidList"/>
    <dgm:cxn modelId="{13DDC16F-A6FE-43EA-BFD6-ACAA0FBFB3C5}" type="presParOf" srcId="{497A2890-B6F3-49E0-A751-4CDD8CA29E56}" destId="{DED1EF1C-FB5F-4356-BFD0-37FC06FE79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22ED4-3D72-48BC-B66B-0E9A08168A4A}">
      <dsp:nvSpPr>
        <dsp:cNvPr id="0" name=""/>
        <dsp:cNvSpPr/>
      </dsp:nvSpPr>
      <dsp:spPr>
        <a:xfrm>
          <a:off x="0" y="487153"/>
          <a:ext cx="6513603" cy="1600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Los objetos tecnológicos son aquellos que los hombres, con su creatividad y habilidad, han creado. Pueden ser simples, como una silla, o complejos, como un auto. Estos </a:t>
          </a:r>
          <a:r>
            <a:rPr lang="es-CL" sz="1900" b="1" kern="1200"/>
            <a:t>objetos</a:t>
          </a:r>
          <a:r>
            <a:rPr lang="es-CL" sz="1900" kern="1200"/>
            <a:t> nacen como respuesta a una necesidad a la cual el hombre quiere hacerle frente.</a:t>
          </a:r>
          <a:endParaRPr lang="en-US" sz="1900" kern="1200"/>
        </a:p>
      </dsp:txBody>
      <dsp:txXfrm>
        <a:off x="78133" y="565286"/>
        <a:ext cx="6357337" cy="1444294"/>
      </dsp:txXfrm>
    </dsp:sp>
    <dsp:sp modelId="{B302FA86-4E05-465E-900D-9062FE77FEDC}">
      <dsp:nvSpPr>
        <dsp:cNvPr id="0" name=""/>
        <dsp:cNvSpPr/>
      </dsp:nvSpPr>
      <dsp:spPr>
        <a:xfrm>
          <a:off x="0" y="2142433"/>
          <a:ext cx="6513603" cy="1600560"/>
        </a:xfrm>
        <a:prstGeom prst="roundRect">
          <a:avLst/>
        </a:prstGeom>
        <a:solidFill>
          <a:schemeClr val="accent5">
            <a:hueOff val="1247628"/>
            <a:satOff val="-25244"/>
            <a:lumOff val="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Ejemplo:</a:t>
          </a:r>
          <a:endParaRPr lang="en-US" sz="1900" kern="1200"/>
        </a:p>
      </dsp:txBody>
      <dsp:txXfrm>
        <a:off x="78133" y="2220566"/>
        <a:ext cx="6357337" cy="1444294"/>
      </dsp:txXfrm>
    </dsp:sp>
    <dsp:sp modelId="{0BF4F06D-004A-42B8-92D4-72EE903BD6E6}">
      <dsp:nvSpPr>
        <dsp:cNvPr id="0" name=""/>
        <dsp:cNvSpPr/>
      </dsp:nvSpPr>
      <dsp:spPr>
        <a:xfrm>
          <a:off x="0" y="3797713"/>
          <a:ext cx="6513603" cy="1600560"/>
        </a:xfrm>
        <a:prstGeom prst="roundRec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900" kern="1200"/>
            <a:t>Una cuchara, un teléfono, celular, un auto, etc.</a:t>
          </a:r>
          <a:endParaRPr lang="en-US" sz="1900" kern="1200"/>
        </a:p>
      </dsp:txBody>
      <dsp:txXfrm>
        <a:off x="78133" y="3875846"/>
        <a:ext cx="6357337" cy="14442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FDEDA-7CD8-4F07-B808-736B783A8F10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9C98B-3885-439D-A1DD-28B1C81E8C4F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7CDF5-CB8D-49BD-8648-9B065C5D8253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Pega en tu cuaderno de tecnología</a:t>
          </a:r>
          <a:endParaRPr lang="en-US" sz="2500" kern="1200"/>
        </a:p>
      </dsp:txBody>
      <dsp:txXfrm>
        <a:off x="1941716" y="718"/>
        <a:ext cx="4571887" cy="1681139"/>
      </dsp:txXfrm>
    </dsp:sp>
    <dsp:sp modelId="{FD6A9D5B-BED3-4F7D-BE09-DEEC35C9C8B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8FBC0-013F-4206-A11D-0EA960B99B11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5EA1E-0B0F-40C0-A08F-75384843EAB8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6 objetos creados por el hombre</a:t>
          </a:r>
          <a:endParaRPr lang="en-US" sz="2500" kern="1200"/>
        </a:p>
      </dsp:txBody>
      <dsp:txXfrm>
        <a:off x="1941716" y="2102143"/>
        <a:ext cx="4571887" cy="1681139"/>
      </dsp:txXfrm>
    </dsp:sp>
    <dsp:sp modelId="{ED3387F0-953F-4799-B384-31331CF6D613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6ACAF1-3AE2-45AD-9917-471F19CBE5E1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1EF1C-FB5F-4356-BFD0-37FC06FE79C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Indica el nombre a cada uno de ellos  </a:t>
          </a:r>
          <a:endParaRPr lang="en-US" sz="2500" kern="1200"/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7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430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377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157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3306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3008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862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69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30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09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90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78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837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95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48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95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BA5-9412-45C7-9540-8DEAD76502FD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3DE2FA-7057-4D3C-9D8C-248580EB78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310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ADF4E-5311-4B14-B495-B757E75D1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S" sz="3600">
                <a:solidFill>
                  <a:srgbClr val="080808"/>
                </a:solidFill>
              </a:rPr>
              <a:t>Los objetos tecnológicos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69B3DF-5A41-42E1-8DF0-A146ED47E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9233" y="4081670"/>
            <a:ext cx="5181601" cy="2150719"/>
          </a:xfrm>
          <a:noFill/>
        </p:spPr>
        <p:txBody>
          <a:bodyPr>
            <a:normAutofit/>
          </a:bodyPr>
          <a:lstStyle/>
          <a:p>
            <a:r>
              <a:rPr lang="es-ES" sz="2000" dirty="0">
                <a:solidFill>
                  <a:srgbClr val="080808"/>
                </a:solidFill>
              </a:rPr>
              <a:t>Para los octavos básicos</a:t>
            </a:r>
          </a:p>
          <a:p>
            <a:r>
              <a:rPr lang="es-ES" sz="2000" dirty="0">
                <a:solidFill>
                  <a:srgbClr val="080808"/>
                </a:solidFill>
              </a:rPr>
              <a:t>Profesora encargada María Ester  Michaud</a:t>
            </a:r>
          </a:p>
        </p:txBody>
      </p:sp>
    </p:spTree>
    <p:extLst>
      <p:ext uri="{BB962C8B-B14F-4D97-AF65-F5344CB8AC3E}">
        <p14:creationId xmlns:p14="http://schemas.microsoft.com/office/powerpoint/2010/main" val="3446693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E08825-02CC-46BD-A264-027DB115D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Características de los objetos 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D84689-DA9F-49C6-B8EA-CC3D743B0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1"/>
            <a:ext cx="5511296" cy="517562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rgbClr val="FFFFFF"/>
                </a:solidFill>
              </a:rPr>
              <a:t>Los objetos complejos se caracterizan porque están formado por </a:t>
            </a:r>
          </a:p>
          <a:p>
            <a:r>
              <a:rPr lang="es-ES" dirty="0">
                <a:solidFill>
                  <a:srgbClr val="FFFFFF"/>
                </a:solidFill>
              </a:rPr>
              <a:t>Partes externas  forma color tamaño y textura de los materiales</a:t>
            </a:r>
          </a:p>
          <a:p>
            <a:endParaRPr lang="es-E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0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2050" name="Picture 2" descr="Resultado de imagen para objeto tecnologico">
            <a:extLst>
              <a:ext uri="{FF2B5EF4-FFF2-40B4-BE49-F238E27FC236}">
                <a16:creationId xmlns:a16="http://schemas.microsoft.com/office/drawing/2014/main" id="{B3A39C51-6359-486E-AC82-A3A21644D9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5653" b="16165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559A5F2-8BE0-4998-A1E4-1B145465A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Parallelogram 84">
            <a:extLst>
              <a:ext uri="{FF2B5EF4-FFF2-40B4-BE49-F238E27FC236}">
                <a16:creationId xmlns:a16="http://schemas.microsoft.com/office/drawing/2014/main" id="{3A6596D4-D53C-424F-9F16-CC8686C079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1BB890B-70D4-42FE-A599-6AEF1A42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842D646-B58C-43C8-8152-01BC782B7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ectangle 23">
            <a:extLst>
              <a:ext uri="{FF2B5EF4-FFF2-40B4-BE49-F238E27FC236}">
                <a16:creationId xmlns:a16="http://schemas.microsoft.com/office/drawing/2014/main" id="{9772CABD-4211-42AA-B349-D4002E52F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Rectangle 25">
            <a:extLst>
              <a:ext uri="{FF2B5EF4-FFF2-40B4-BE49-F238E27FC236}">
                <a16:creationId xmlns:a16="http://schemas.microsoft.com/office/drawing/2014/main" id="{BBD91630-4DBA-4294-8016-FEB5C3B0C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5" name="Isosceles Triangle 94">
            <a:extLst>
              <a:ext uri="{FF2B5EF4-FFF2-40B4-BE49-F238E27FC236}">
                <a16:creationId xmlns:a16="http://schemas.microsoft.com/office/drawing/2014/main" id="{E67D1587-504D-41BC-9D48-B61257BF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B8D540C-6437-4702-9B40-F7AC2603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200" y="1678665"/>
            <a:ext cx="4569803" cy="23691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 </a:t>
            </a:r>
          </a:p>
        </p:txBody>
      </p:sp>
      <p:sp>
        <p:nvSpPr>
          <p:cNvPr id="97" name="Rectangle 27">
            <a:extLst>
              <a:ext uri="{FF2B5EF4-FFF2-40B4-BE49-F238E27FC236}">
                <a16:creationId xmlns:a16="http://schemas.microsoft.com/office/drawing/2014/main" id="{8765DD1A-F044-4DE7-8A9B-7C30DC85A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9" name="Rectangle 28">
            <a:extLst>
              <a:ext uri="{FF2B5EF4-FFF2-40B4-BE49-F238E27FC236}">
                <a16:creationId xmlns:a16="http://schemas.microsoft.com/office/drawing/2014/main" id="{2FE2170D-72D6-48A8-8E9A-BFF3BF03D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Rectangle 29">
            <a:extLst>
              <a:ext uri="{FF2B5EF4-FFF2-40B4-BE49-F238E27FC236}">
                <a16:creationId xmlns:a16="http://schemas.microsoft.com/office/drawing/2014/main" id="{01D19436-094D-463D-AFEA-870FDBD03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" name="Isosceles Triangle 102">
            <a:extLst>
              <a:ext uri="{FF2B5EF4-FFF2-40B4-BE49-F238E27FC236}">
                <a16:creationId xmlns:a16="http://schemas.microsoft.com/office/drawing/2014/main" id="{9A2DE6E0-967C-4C58-8558-EC08F1138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833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DDE8DE2B-61C1-46D5-BEB8-521321C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012C92A-B902-4B69-BDCF-CCA3021FC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2BDBC14-42A0-4182-BFBA-0751F6350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902DC474-5BCC-4188-ACDC-AD63E6B18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7B427019-8592-4032-931B-4F27104C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6E2CEA-A5BB-4CF7-B907-AE4DBF674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78D09D5A-29CC-4B32-9CE1-72E607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6DF3A3FC-950B-40B0-923D-0F0BC1A5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BCA0F2E1-CD3D-4521-9CCB-41A5CC6C5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9BA4F16A-21DC-462A-AD37-0A93C8B7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B75EBDD-038D-4572-A372-114938295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Resultado de imagen para objeto tecnologico">
            <a:extLst>
              <a:ext uri="{FF2B5EF4-FFF2-40B4-BE49-F238E27FC236}">
                <a16:creationId xmlns:a16="http://schemas.microsoft.com/office/drawing/2014/main" id="{33DC8334-407F-4470-9957-A40E2616250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51" r="1" b="16922"/>
          <a:stretch/>
        </p:blipFill>
        <p:spPr bwMode="auto">
          <a:xfrm>
            <a:off x="568452" y="571500"/>
            <a:ext cx="1105509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70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03A7FB-EEE6-4E97-A65C-A5B73CD0E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Partes internas de los objetos </a:t>
            </a:r>
          </a:p>
        </p:txBody>
      </p:sp>
      <p:pic>
        <p:nvPicPr>
          <p:cNvPr id="4098" name="Picture 2" descr="Resultado de imagen para objeto tecnologico">
            <a:extLst>
              <a:ext uri="{FF2B5EF4-FFF2-40B4-BE49-F238E27FC236}">
                <a16:creationId xmlns:a16="http://schemas.microsoft.com/office/drawing/2014/main" id="{EF68EA4B-8AD8-48EF-9E8C-BA98D17FC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1673622"/>
            <a:ext cx="3856774" cy="359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8AE3A8-8C72-4531-9849-33C2F3C63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Están compuestos por sistemas incorporados de mecanismos y circuitos eléctricos y sirven para que el objeto pueda funcionar, mover etc.</a:t>
            </a:r>
          </a:p>
        </p:txBody>
      </p:sp>
    </p:spTree>
    <p:extLst>
      <p:ext uri="{BB962C8B-B14F-4D97-AF65-F5344CB8AC3E}">
        <p14:creationId xmlns:p14="http://schemas.microsoft.com/office/powerpoint/2010/main" val="280739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1A80D08-70AA-4BE0-B7DA-E05030C1C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" dirty="0">
                <a:solidFill>
                  <a:srgbClr val="FFFFFF"/>
                </a:solidFill>
              </a:rPr>
              <a:t>Observa la imagen y contesta las siguiente interrogantes en tu cuaderno </a:t>
            </a:r>
          </a:p>
        </p:txBody>
      </p:sp>
      <p:pic>
        <p:nvPicPr>
          <p:cNvPr id="5122" name="Picture 2" descr="Resultado de imagen para objeto tecnologico">
            <a:extLst>
              <a:ext uri="{FF2B5EF4-FFF2-40B4-BE49-F238E27FC236}">
                <a16:creationId xmlns:a16="http://schemas.microsoft.com/office/drawing/2014/main" id="{25AEFD9C-66B1-4AEC-9AA9-E1DEBE85A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1673622"/>
            <a:ext cx="3856774" cy="359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F89B3521-F151-414A-AE2C-A762DAA4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¿Còmo se llama el reloj que aparece en la imagen </a:t>
            </a:r>
          </a:p>
          <a:p>
            <a:r>
              <a:rPr lang="en-US" dirty="0">
                <a:solidFill>
                  <a:srgbClr val="FFFFFF"/>
                </a:solidFill>
              </a:rPr>
              <a:t>¿Què es un Sistema de engranajes?</a:t>
            </a:r>
          </a:p>
          <a:p>
            <a:r>
              <a:rPr lang="en-US" dirty="0">
                <a:solidFill>
                  <a:srgbClr val="FFFFFF"/>
                </a:solidFill>
              </a:rPr>
              <a:t>¿Como funciona un reloj analogo? </a:t>
            </a:r>
          </a:p>
          <a:p>
            <a:r>
              <a:rPr lang="en-US" dirty="0">
                <a:solidFill>
                  <a:srgbClr val="FFFFFF"/>
                </a:solidFill>
              </a:rPr>
              <a:t>Describe las caracteristicas externa de el  reloj </a:t>
            </a:r>
          </a:p>
        </p:txBody>
      </p:sp>
    </p:spTree>
    <p:extLst>
      <p:ext uri="{BB962C8B-B14F-4D97-AF65-F5344CB8AC3E}">
        <p14:creationId xmlns:p14="http://schemas.microsoft.com/office/powerpoint/2010/main" val="3953836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D01354-5C21-4B59-9F61-EB0C402D21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Evolución de los objetos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F9AA70-8FCA-4332-B3F1-25DCDBDAD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5145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5F4A0-6B58-4E7C-A52A-B1839D184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Quién invento el celular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34F82D-C4AD-4C42-8D2E-F924B0EAA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solidFill>
                  <a:srgbClr val="222222"/>
                </a:solidFill>
                <a:latin typeface="arial" panose="020B0604020202020204" pitchFamily="34" charset="0"/>
              </a:rPr>
              <a:t>El 3 de abril de 1973,​ Martín Cooper directivo de Motorola realizó la primera llamada desde un teléfono móvil del proyecto DynaTAC 8000X desde una calle de Nueva York. ​ precisamente a su mayor rival en el sector de telefonía: Joel Engel, de los Bell </a:t>
            </a:r>
            <a:r>
              <a:rPr lang="es-ES" dirty="0" err="1">
                <a:solidFill>
                  <a:srgbClr val="222222"/>
                </a:solidFill>
                <a:latin typeface="arial" panose="020B0604020202020204" pitchFamily="34" charset="0"/>
              </a:rPr>
              <a:t>Labs</a:t>
            </a:r>
            <a:r>
              <a:rPr lang="es-ES" dirty="0">
                <a:solidFill>
                  <a:srgbClr val="222222"/>
                </a:solidFill>
                <a:latin typeface="arial" panose="020B0604020202020204" pitchFamily="34" charset="0"/>
              </a:rPr>
              <a:t> de AT&amp;T.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4922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A826A0A-3006-4801-8BC2-D3ED192F1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endParaRPr lang="es-ES">
              <a:solidFill>
                <a:srgbClr val="FFFFFF"/>
              </a:solidFill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F5A7DB21-1DEF-45B2-9ECF-4DA1AF75E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2422479"/>
            <a:ext cx="3856774" cy="210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A771E-C9F7-4A2C-8EB2-63F9A4922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es-ES">
                <a:solidFill>
                  <a:srgbClr val="FFFFFF"/>
                </a:solidFill>
                <a:latin typeface="arial" panose="020B0604020202020204" pitchFamily="34" charset="0"/>
              </a:rPr>
              <a:t>l </a:t>
            </a:r>
            <a:r>
              <a:rPr lang="es-ES" b="1">
                <a:solidFill>
                  <a:srgbClr val="FFFFFF"/>
                </a:solidFill>
                <a:latin typeface="arial" panose="020B0604020202020204" pitchFamily="34" charset="0"/>
              </a:rPr>
              <a:t>primer teléfono celular</a:t>
            </a:r>
            <a:r>
              <a:rPr lang="es-ES">
                <a:solidFill>
                  <a:srgbClr val="FFFFFF"/>
                </a:solidFill>
                <a:latin typeface="arial" panose="020B0604020202020204" pitchFamily="34" charset="0"/>
              </a:rPr>
              <a:t> de la historia. Éste es el </a:t>
            </a:r>
            <a:r>
              <a:rPr lang="es-ES" b="1">
                <a:solidFill>
                  <a:srgbClr val="FFFFFF"/>
                </a:solidFill>
                <a:latin typeface="arial" panose="020B0604020202020204" pitchFamily="34" charset="0"/>
              </a:rPr>
              <a:t>primer teléfono celular</a:t>
            </a:r>
            <a:r>
              <a:rPr lang="es-ES">
                <a:solidFill>
                  <a:srgbClr val="FFFFFF"/>
                </a:solidFill>
                <a:latin typeface="arial" panose="020B0604020202020204" pitchFamily="34" charset="0"/>
              </a:rPr>
              <a:t> de la historia, el abuelo de los que conocemos en la actualidad. Su nombre es Motorola DynaTAC 8000X y apareció por </a:t>
            </a:r>
            <a:r>
              <a:rPr lang="es-ES" b="1">
                <a:solidFill>
                  <a:srgbClr val="FFFFFF"/>
                </a:solidFill>
                <a:latin typeface="arial" panose="020B0604020202020204" pitchFamily="34" charset="0"/>
              </a:rPr>
              <a:t>primera</a:t>
            </a:r>
            <a:r>
              <a:rPr lang="es-ES">
                <a:solidFill>
                  <a:srgbClr val="FFFFFF"/>
                </a:solidFill>
                <a:latin typeface="arial" panose="020B0604020202020204" pitchFamily="34" charset="0"/>
              </a:rPr>
              <a:t> vez en el año de 1983. Era algo pesado, 28 onzas (unos 793 gramos) y medía 13" x 1.75" x 3.5".</a:t>
            </a:r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00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Isosceles Triangle 93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Resultado de imagen para imagenes del primer celular">
            <a:extLst>
              <a:ext uri="{FF2B5EF4-FFF2-40B4-BE49-F238E27FC236}">
                <a16:creationId xmlns:a16="http://schemas.microsoft.com/office/drawing/2014/main" id="{E607996C-A667-468A-9277-44067A8F2B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6310" y="1466190"/>
            <a:ext cx="7003562" cy="392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977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 descr="Resultado de imagen para imagenes del primer celular">
            <a:extLst>
              <a:ext uri="{FF2B5EF4-FFF2-40B4-BE49-F238E27FC236}">
                <a16:creationId xmlns:a16="http://schemas.microsoft.com/office/drawing/2014/main" id="{4F0B03E9-716B-4168-8CAC-4720D2E9F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2388732"/>
            <a:ext cx="3856774" cy="2169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671AE-E2AC-48BA-B71E-335939C7D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s-ES" dirty="0">
                <a:solidFill>
                  <a:srgbClr val="FFFFFF"/>
                </a:solidFill>
              </a:rPr>
              <a:t>   describa sus características externas del celular que aparece en la diapositiva </a:t>
            </a:r>
          </a:p>
          <a:p>
            <a:pPr marL="0" indent="0">
              <a:buNone/>
            </a:pPr>
            <a:r>
              <a:rPr lang="es-ES" dirty="0">
                <a:solidFill>
                  <a:srgbClr val="FFFFFF"/>
                </a:solidFill>
              </a:rPr>
              <a:t>Nombre las funciones que tenía ese dispositivo </a:t>
            </a:r>
          </a:p>
          <a:p>
            <a:pPr marL="0" indent="0">
              <a:buNone/>
            </a:pPr>
            <a:endParaRPr lang="es-E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E57CC01-7C34-4DA1-9550-9B5125AE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Investigue y conteste las siguientes interrogantes </a:t>
            </a:r>
          </a:p>
        </p:txBody>
      </p:sp>
    </p:spTree>
    <p:extLst>
      <p:ext uri="{BB962C8B-B14F-4D97-AF65-F5344CB8AC3E}">
        <p14:creationId xmlns:p14="http://schemas.microsoft.com/office/powerpoint/2010/main" val="278020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F0A94-54CF-430A-953F-86DFD612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¿Qué es un objeto tecnológico?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986275C-8E3E-4154-A1BA-E45CFF9E3F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0542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087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2452B-714C-407A-9462-B7DBF494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Investigar y contester </a:t>
            </a:r>
          </a:p>
        </p:txBody>
      </p:sp>
      <p:pic>
        <p:nvPicPr>
          <p:cNvPr id="10242" name="Picture 2" descr="SAMSUNG GALAXY A80 PLATEADO 6 7”">
            <a:extLst>
              <a:ext uri="{FF2B5EF4-FFF2-40B4-BE49-F238E27FC236}">
                <a16:creationId xmlns:a16="http://schemas.microsoft.com/office/drawing/2014/main" id="{9BED50EF-8075-498D-88C0-A775316B20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" r="15449"/>
          <a:stretch/>
        </p:blipFill>
        <p:spPr bwMode="auto">
          <a:xfrm>
            <a:off x="817474" y="2159331"/>
            <a:ext cx="2915973" cy="30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Content Placeholder 10245">
            <a:extLst>
              <a:ext uri="{FF2B5EF4-FFF2-40B4-BE49-F238E27FC236}">
                <a16:creationId xmlns:a16="http://schemas.microsoft.com/office/drawing/2014/main" id="{5D7E068F-4108-4422-A26C-BE248A7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r>
              <a:rPr lang="en-US" dirty="0"/>
              <a:t>Describir las caracteristicas externas del cellular</a:t>
            </a:r>
          </a:p>
          <a:p>
            <a:r>
              <a:rPr lang="en-US" dirty="0"/>
              <a:t>Describe las funciones que tiene este modelo de celular </a:t>
            </a:r>
          </a:p>
        </p:txBody>
      </p:sp>
    </p:spTree>
    <p:extLst>
      <p:ext uri="{BB962C8B-B14F-4D97-AF65-F5344CB8AC3E}">
        <p14:creationId xmlns:p14="http://schemas.microsoft.com/office/powerpoint/2010/main" val="2402885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70BAE-882B-4497-BA27-20EF002FD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Evolución de un objeto tecnológica </a:t>
            </a:r>
          </a:p>
        </p:txBody>
      </p:sp>
      <p:pic>
        <p:nvPicPr>
          <p:cNvPr id="6146" name="Picture 2" descr="Resultado de imagen para objeto tecnologico">
            <a:extLst>
              <a:ext uri="{FF2B5EF4-FFF2-40B4-BE49-F238E27FC236}">
                <a16:creationId xmlns:a16="http://schemas.microsoft.com/office/drawing/2014/main" id="{714961C7-E1D6-472F-A636-2E8C15F516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2160588"/>
            <a:ext cx="388143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97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EA4E3-2079-47F9-8EA3-6655D8777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Actividad   Nº 1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4432E47-A1AF-4131-AA15-5C4677B13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87638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81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831620B-0E74-4BD2-83D4-7912060232E2}"/>
              </a:ext>
            </a:extLst>
          </p:cNvPr>
          <p:cNvSpPr/>
          <p:nvPr/>
        </p:nvSpPr>
        <p:spPr>
          <a:xfrm>
            <a:off x="6746628" y="1783959"/>
            <a:ext cx="464525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Escribe en </a:t>
            </a:r>
            <a:r>
              <a:rPr kumimoji="0" lang="en-US" sz="38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tu</a:t>
            </a: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8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cuaderno</a:t>
            </a: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3 funciones de este </a:t>
            </a:r>
            <a:r>
              <a:rPr kumimoji="0" lang="en-US" sz="38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artefacto</a:t>
            </a: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38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objeto</a:t>
            </a: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800" b="1" i="0" u="none" strike="noStrike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tecnológico</a:t>
            </a:r>
            <a:r>
              <a:rPr kumimoji="0" lang="en-US" sz="38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en-US" sz="3800" b="0" i="0" u="none" strike="noStrike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3 Marcador de contenido" descr="Resultado de imagen para objetos tecnologicos">
            <a:extLst>
              <a:ext uri="{FF2B5EF4-FFF2-40B4-BE49-F238E27FC236}">
                <a16:creationId xmlns:a16="http://schemas.microsoft.com/office/drawing/2014/main" id="{FBDAB4DE-607C-44A5-9FEF-EEEABF740130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7874" r="7140" b="1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3327596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8ED7562-48EB-4576-AA5A-2E458B20680B}"/>
              </a:ext>
            </a:extLst>
          </p:cNvPr>
          <p:cNvSpPr/>
          <p:nvPr/>
        </p:nvSpPr>
        <p:spPr>
          <a:xfrm>
            <a:off x="833002" y="365125"/>
            <a:ext cx="3973667" cy="5811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Cómo se clasifican los productos tecnológicos?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C8160C5-D484-4B6C-A241-047EB51E8696}"/>
              </a:ext>
            </a:extLst>
          </p:cNvPr>
          <p:cNvSpPr/>
          <p:nvPr/>
        </p:nvSpPr>
        <p:spPr>
          <a:xfrm>
            <a:off x="5356927" y="365125"/>
            <a:ext cx="5996871" cy="581183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marL="274320" lvl="0" indent="-228600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Los </a:t>
            </a:r>
            <a:r>
              <a:rPr lang="en-US" sz="2000" dirty="0" err="1">
                <a:solidFill>
                  <a:srgbClr val="FFFFFF"/>
                </a:solidFill>
              </a:rPr>
              <a:t>bienes</a:t>
            </a:r>
            <a:r>
              <a:rPr lang="en-US" sz="2000" dirty="0">
                <a:solidFill>
                  <a:srgbClr val="FFFFFF"/>
                </a:solidFill>
              </a:rPr>
              <a:t> son los </a:t>
            </a:r>
            <a:r>
              <a:rPr lang="en-US" sz="2000" dirty="0" err="1">
                <a:solidFill>
                  <a:srgbClr val="FFFFFF"/>
                </a:solidFill>
              </a:rPr>
              <a:t>artefactos</a:t>
            </a:r>
            <a:r>
              <a:rPr lang="en-US" sz="2000" dirty="0">
                <a:solidFill>
                  <a:srgbClr val="FFFFFF"/>
                </a:solidFill>
              </a:rPr>
              <a:t> y </a:t>
            </a:r>
            <a:r>
              <a:rPr lang="en-US" sz="2000" dirty="0" err="1">
                <a:solidFill>
                  <a:srgbClr val="FFFFFF"/>
                </a:solidFill>
              </a:rPr>
              <a:t>materiales</a:t>
            </a:r>
            <a:r>
              <a:rPr lang="en-US" sz="2000" dirty="0">
                <a:solidFill>
                  <a:srgbClr val="FFFFFF"/>
                </a:solidFill>
              </a:rPr>
              <a:t>. Por </a:t>
            </a:r>
            <a:r>
              <a:rPr lang="en-US" sz="2000" dirty="0" err="1">
                <a:solidFill>
                  <a:srgbClr val="FFFFFF"/>
                </a:solidFill>
              </a:rPr>
              <a:t>ejemplo</a:t>
            </a:r>
            <a:r>
              <a:rPr lang="en-US" sz="2000" dirty="0">
                <a:solidFill>
                  <a:srgbClr val="FFFFFF"/>
                </a:solidFill>
              </a:rPr>
              <a:t>, un </a:t>
            </a:r>
            <a:r>
              <a:rPr lang="en-US" sz="2000" dirty="0" err="1">
                <a:solidFill>
                  <a:srgbClr val="FFFFFF"/>
                </a:solidFill>
              </a:rPr>
              <a:t>televisor</a:t>
            </a:r>
            <a:r>
              <a:rPr lang="en-US" sz="2000" dirty="0">
                <a:solidFill>
                  <a:srgbClr val="FFFFFF"/>
                </a:solidFill>
              </a:rPr>
              <a:t>, una moto, un celular, la </a:t>
            </a:r>
            <a:r>
              <a:rPr lang="en-US" sz="2000" dirty="0" err="1">
                <a:solidFill>
                  <a:srgbClr val="FFFFFF"/>
                </a:solidFill>
              </a:rPr>
              <a:t>ropa</a:t>
            </a:r>
            <a:r>
              <a:rPr lang="en-US" sz="2000" dirty="0">
                <a:solidFill>
                  <a:srgbClr val="FFFFFF"/>
                </a:solidFill>
              </a:rPr>
              <a:t>, la </a:t>
            </a:r>
            <a:r>
              <a:rPr lang="en-US" sz="2000" dirty="0" err="1">
                <a:solidFill>
                  <a:srgbClr val="FFFFFF"/>
                </a:solidFill>
              </a:rPr>
              <a:t>madera</a:t>
            </a:r>
            <a:r>
              <a:rPr lang="en-US" sz="2000" dirty="0">
                <a:solidFill>
                  <a:srgbClr val="FFFFFF"/>
                </a:solidFill>
              </a:rPr>
              <a:t>, los </a:t>
            </a:r>
            <a:r>
              <a:rPr lang="en-US" sz="2000" dirty="0" err="1">
                <a:solidFill>
                  <a:srgbClr val="FFFFFF"/>
                </a:solidFill>
              </a:rPr>
              <a:t>medicamentos</a:t>
            </a:r>
            <a:r>
              <a:rPr lang="en-US" sz="2000" dirty="0">
                <a:solidFill>
                  <a:srgbClr val="FFFFFF"/>
                </a:solidFill>
              </a:rPr>
              <a:t>, etc. </a:t>
            </a:r>
            <a:r>
              <a:rPr lang="en-US" sz="2000" dirty="0" err="1">
                <a:solidFill>
                  <a:srgbClr val="FFFFFF"/>
                </a:solidFill>
              </a:rPr>
              <a:t>Estos</a:t>
            </a:r>
            <a:r>
              <a:rPr lang="en-US" sz="2000" dirty="0">
                <a:solidFill>
                  <a:srgbClr val="FFFFFF"/>
                </a:solidFill>
              </a:rPr>
              <a:t> </a:t>
            </a:r>
            <a:r>
              <a:rPr lang="en-US" sz="2000" b="1" dirty="0" err="1">
                <a:solidFill>
                  <a:srgbClr val="FFFFFF"/>
                </a:solidFill>
              </a:rPr>
              <a:t>productos</a:t>
            </a:r>
            <a:r>
              <a:rPr lang="en-US" sz="2000" b="1" dirty="0">
                <a:solidFill>
                  <a:srgbClr val="FFFFFF"/>
                </a:solidFill>
              </a:rPr>
              <a:t> se</a:t>
            </a:r>
            <a:r>
              <a:rPr lang="en-US" sz="2000" dirty="0">
                <a:solidFill>
                  <a:srgbClr val="FFFFFF"/>
                </a:solidFill>
              </a:rPr>
              <a:t> </a:t>
            </a:r>
            <a:r>
              <a:rPr lang="en-US" sz="2000" dirty="0" err="1">
                <a:solidFill>
                  <a:srgbClr val="FFFFFF"/>
                </a:solidFill>
              </a:rPr>
              <a:t>obtienen</a:t>
            </a:r>
            <a:r>
              <a:rPr lang="en-US" sz="2000" dirty="0">
                <a:solidFill>
                  <a:srgbClr val="FFFFFF"/>
                </a:solidFill>
              </a:rPr>
              <a:t> a </a:t>
            </a:r>
            <a:r>
              <a:rPr lang="en-US" sz="2000" dirty="0" err="1">
                <a:solidFill>
                  <a:srgbClr val="FFFFFF"/>
                </a:solidFill>
              </a:rPr>
              <a:t>partir</a:t>
            </a:r>
            <a:r>
              <a:rPr lang="en-US" sz="2000" dirty="0">
                <a:solidFill>
                  <a:srgbClr val="FFFFFF"/>
                </a:solidFill>
              </a:rPr>
              <a:t> de la </a:t>
            </a:r>
            <a:r>
              <a:rPr lang="en-US" sz="2000" dirty="0" err="1">
                <a:solidFill>
                  <a:srgbClr val="FFFFFF"/>
                </a:solidFill>
              </a:rPr>
              <a:t>transformación</a:t>
            </a:r>
            <a:r>
              <a:rPr lang="en-US" sz="2000" dirty="0">
                <a:solidFill>
                  <a:srgbClr val="FFFFFF"/>
                </a:solidFill>
              </a:rPr>
              <a:t> y </a:t>
            </a:r>
            <a:r>
              <a:rPr lang="en-US" sz="2000" dirty="0" err="1">
                <a:solidFill>
                  <a:srgbClr val="FFFFFF"/>
                </a:solidFill>
              </a:rPr>
              <a:t>elaboración</a:t>
            </a:r>
            <a:r>
              <a:rPr lang="en-US" sz="2000" dirty="0">
                <a:solidFill>
                  <a:srgbClr val="FFFFFF"/>
                </a:solidFill>
              </a:rPr>
              <a:t> de </a:t>
            </a:r>
            <a:r>
              <a:rPr lang="en-US" sz="2000" dirty="0" err="1">
                <a:solidFill>
                  <a:srgbClr val="FFFFFF"/>
                </a:solidFill>
              </a:rPr>
              <a:t>distintas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materias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primas</a:t>
            </a:r>
            <a:r>
              <a:rPr lang="en-US" sz="2000" dirty="0">
                <a:solidFill>
                  <a:srgbClr val="FFFFFF"/>
                </a:solidFill>
              </a:rPr>
              <a:t> (</a:t>
            </a:r>
            <a:r>
              <a:rPr lang="en-US" sz="2000" dirty="0" err="1">
                <a:solidFill>
                  <a:srgbClr val="FFFFFF"/>
                </a:solidFill>
              </a:rPr>
              <a:t>sustancias</a:t>
            </a:r>
            <a:r>
              <a:rPr lang="en-US" sz="2000" dirty="0">
                <a:solidFill>
                  <a:srgbClr val="FFFFFF"/>
                </a:solidFill>
              </a:rPr>
              <a:t> naturales o </a:t>
            </a:r>
            <a:r>
              <a:rPr lang="en-US" sz="2000" dirty="0" err="1">
                <a:solidFill>
                  <a:srgbClr val="FFFFFF"/>
                </a:solidFill>
              </a:rPr>
              <a:t>parcialmente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modificadas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3300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4D810B6-EFC3-4F21-A436-77AD1019AC97}"/>
              </a:ext>
            </a:extLst>
          </p:cNvPr>
          <p:cNvSpPr/>
          <p:nvPr/>
        </p:nvSpPr>
        <p:spPr>
          <a:xfrm>
            <a:off x="833002" y="365125"/>
            <a:ext cx="3973667" cy="5811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Clasificación de objetos tecnológicos 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55CBE5C-6079-4063-9A7B-1207B2F5CCE3}"/>
              </a:ext>
            </a:extLst>
          </p:cNvPr>
          <p:cNvSpPr/>
          <p:nvPr/>
        </p:nvSpPr>
        <p:spPr>
          <a:xfrm>
            <a:off x="5356927" y="365125"/>
            <a:ext cx="5996871" cy="5811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74320" marR="0" lvl="0" indent="-2286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1.-  Simples: son aquellos que tienen  muy pocas piezas y  para funcionar no utiliza mecanismos o un sistemas</a:t>
            </a:r>
          </a:p>
          <a:p>
            <a:pPr marL="45720" marR="0" lvl="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 </a:t>
            </a:r>
          </a:p>
          <a:p>
            <a:pPr marL="274320" marR="0" lvl="0" indent="-2286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Ejemplo: </a:t>
            </a:r>
          </a:p>
          <a:p>
            <a:pPr marL="274320" marR="0" lvl="0" indent="-2286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Cucharas , cuchillos </a:t>
            </a:r>
            <a:r>
              <a:rPr lang="en-US" sz="2000" b="1" dirty="0">
                <a:solidFill>
                  <a:srgbClr val="FFFFFF"/>
                </a:solidFill>
              </a:rPr>
              <a:t>,</a:t>
            </a: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escoba, etc.</a:t>
            </a: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9579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CCBC668-580B-4DDD-A8E7-2EFC79D1FD76}"/>
              </a:ext>
            </a:extLst>
          </p:cNvPr>
          <p:cNvSpPr/>
          <p:nvPr/>
        </p:nvSpPr>
        <p:spPr>
          <a:xfrm>
            <a:off x="4419136" y="1020871"/>
            <a:ext cx="6960759" cy="2849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0" lvl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BD0D9"/>
              </a:buClr>
              <a:buSzPct val="95000"/>
              <a:tabLst/>
              <a:defRPr/>
            </a:pPr>
            <a:endParaRPr kumimoji="0" lang="en-US" sz="2900" b="1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274320" marR="0" lvl="0" indent="-27432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1.- 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Complejos</a:t>
            </a: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compuestos</a:t>
            </a: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son aquellos que para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poder</a:t>
            </a: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funcionar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utilizan</a:t>
            </a: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mecanismos </a:t>
            </a:r>
          </a:p>
          <a:p>
            <a:pPr marL="274320" marR="0" lvl="0" indent="-27432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BD0D9"/>
              </a:buClr>
              <a:buSzPct val="95000"/>
              <a:tabLst/>
              <a:defRPr/>
            </a:pP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Ejemplo un celular, un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computador</a:t>
            </a:r>
            <a:r>
              <a:rPr kumimoji="0" lang="en-US" sz="29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US" sz="29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etc</a:t>
            </a:r>
            <a:endParaRPr kumimoji="0" lang="en-US" sz="2900" b="0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18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objeto tecnologico">
            <a:extLst>
              <a:ext uri="{FF2B5EF4-FFF2-40B4-BE49-F238E27FC236}">
                <a16:creationId xmlns:a16="http://schemas.microsoft.com/office/drawing/2014/main" id="{811A3C55-4722-414B-A908-66A65B9E7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204" y="281351"/>
            <a:ext cx="7948246" cy="476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067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23E1A-45A6-4E77-A59D-BC6F980F12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Características de los objetos 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8B30F4-3E47-41F0-9209-E533E0516E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96042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Panorámica</PresentationFormat>
  <Paragraphs>45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Arial</vt:lpstr>
      <vt:lpstr>Trebuchet MS</vt:lpstr>
      <vt:lpstr>Wingdings 3</vt:lpstr>
      <vt:lpstr>Faceta</vt:lpstr>
      <vt:lpstr>Los objetos tecnológicos </vt:lpstr>
      <vt:lpstr>¿Qué es un objeto tecnológico?</vt:lpstr>
      <vt:lpstr>Actividad   Nº 1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Características de los objetos  </vt:lpstr>
      <vt:lpstr>Características de los objetos </vt:lpstr>
      <vt:lpstr> </vt:lpstr>
      <vt:lpstr>Presentación de PowerPoint</vt:lpstr>
      <vt:lpstr>Partes internas de los objetos </vt:lpstr>
      <vt:lpstr>Observa la imagen y contesta las siguiente interrogantes en tu cuaderno </vt:lpstr>
      <vt:lpstr>Evolución de los objetos </vt:lpstr>
      <vt:lpstr>Quién invento el celular </vt:lpstr>
      <vt:lpstr>Presentación de PowerPoint</vt:lpstr>
      <vt:lpstr>Presentación de PowerPoint</vt:lpstr>
      <vt:lpstr>Investigue y conteste las siguientes interrogantes </vt:lpstr>
      <vt:lpstr>Investigar y contester </vt:lpstr>
      <vt:lpstr>Evolución de un objeto tecnológica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objetos tecnológicos</dc:title>
  <dc:creator>Maria Ester Michaud Alfaro</dc:creator>
  <cp:lastModifiedBy>Barbara Cuevas M</cp:lastModifiedBy>
  <cp:revision>2</cp:revision>
  <dcterms:created xsi:type="dcterms:W3CDTF">2020-03-18T22:32:37Z</dcterms:created>
  <dcterms:modified xsi:type="dcterms:W3CDTF">2020-03-19T21:35:53Z</dcterms:modified>
</cp:coreProperties>
</file>