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0" r:id="rId2"/>
    <p:sldId id="271" r:id="rId3"/>
    <p:sldId id="268" r:id="rId4"/>
    <p:sldId id="263" r:id="rId5"/>
    <p:sldId id="264" r:id="rId6"/>
    <p:sldId id="266" r:id="rId7"/>
    <p:sldId id="257" r:id="rId8"/>
    <p:sldId id="258" r:id="rId9"/>
    <p:sldId id="259" r:id="rId10"/>
    <p:sldId id="265" r:id="rId11"/>
    <p:sldId id="262"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E79"/>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43"/>
    <p:restoredTop sz="94650"/>
  </p:normalViewPr>
  <p:slideViewPr>
    <p:cSldViewPr snapToGrid="0" snapToObjects="1">
      <p:cViewPr varScale="1">
        <p:scale>
          <a:sx n="120" d="100"/>
          <a:sy n="120" d="100"/>
        </p:scale>
        <p:origin x="7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s-ES_tradnl"/>
              <a:t>Clic para editar título</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‹Nº›</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s-ES_tradnl"/>
              <a:t>Clic para editar título</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s-ES_tradnl"/>
              <a:t>Clic para editar título</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_tradnl"/>
              <a:t>Clic para editar título</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_tradnl"/>
              <a:t>Haga clic para modificar el estilo de texto del patrón</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s-ES_tradnl"/>
              <a:t>Clic para editar título</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s-ES_tradnl"/>
              <a:t>Clic para editar título</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s-ES_tradnl"/>
              <a:t>Haga clic para modificar el estilo de texto del patrón</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s-ES_tradnl"/>
              <a:t>Clic para editar título</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_tradnl"/>
              <a:t>Haga clic para modificar el estilo de texto del patrón</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
        <p:nvSpPr>
          <p:cNvPr id="8" name="Title 1"/>
          <p:cNvSpPr>
            <a:spLocks noGrp="1"/>
          </p:cNvSpPr>
          <p:nvPr>
            <p:ph type="title"/>
          </p:nvPr>
        </p:nvSpPr>
        <p:spPr>
          <a:xfrm>
            <a:off x="685801" y="609600"/>
            <a:ext cx="10131425" cy="1456267"/>
          </a:xfrm>
        </p:spPr>
        <p:txBody>
          <a:bodyPr/>
          <a:lstStyle/>
          <a:p>
            <a:r>
              <a:rPr lang="es-ES_tradnl"/>
              <a:t>Clic para editar título</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s-ES_tradnl"/>
              <a:t>Clic para editar título</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idx="1"/>
          </p:nvPr>
        </p:nvSpPr>
        <p:spPr/>
        <p:txBody>
          <a:bodyPr anchor="ct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s-ES_tradnl"/>
              <a:t>Clic para editar título</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a:t>Clic para editar título</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a:t>Clic para editar título</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s-ES_tradnl"/>
              <a:t>Clic para editar título</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s-ES_tradnl"/>
              <a:t>Clic para editar título</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s-ES_tradnl"/>
              <a:t>Clic para editar título</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_tradnl"/>
              <a:t>Arrastre la imagen al marcador de posición o haga clic en el icono para agregarla</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s-ES_tradnl"/>
              <a:t>Clic para editar título</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4/8/20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brandingescolar.com/es/blog/infografia/"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s.slideshare.net/POCHAHERMIDA/vamos-a-hacer-una-infografa" TargetMode="External"/><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36097E11-612D-C44C-9979-71D9843DC47C}"/>
              </a:ext>
            </a:extLst>
          </p:cNvPr>
          <p:cNvSpPr/>
          <p:nvPr/>
        </p:nvSpPr>
        <p:spPr>
          <a:xfrm>
            <a:off x="170121" y="414670"/>
            <a:ext cx="11706446" cy="618814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rgbClr val="FF7E79"/>
                </a:solidFill>
                <a:latin typeface="Times New Roman" panose="02020603050405020304" pitchFamily="18" charset="0"/>
                <a:cs typeface="Times New Roman" panose="02020603050405020304" pitchFamily="18" charset="0"/>
              </a:rPr>
              <a:t>¿Qué es una infografía?</a:t>
            </a:r>
          </a:p>
          <a:p>
            <a:pPr algn="ctr"/>
            <a:endParaRPr lang="es-CL" sz="2400" dirty="0">
              <a:latin typeface="Times New Roman" panose="02020603050405020304" pitchFamily="18" charset="0"/>
              <a:cs typeface="Times New Roman" panose="02020603050405020304" pitchFamily="18" charset="0"/>
            </a:endParaRPr>
          </a:p>
          <a:p>
            <a:pPr algn="ctr"/>
            <a:r>
              <a:rPr lang="es-CL" sz="2200" dirty="0">
                <a:latin typeface="Times New Roman" panose="02020603050405020304" pitchFamily="18" charset="0"/>
                <a:cs typeface="Times New Roman" panose="02020603050405020304" pitchFamily="18" charset="0"/>
              </a:rPr>
              <a:t>Una infografía corresponde a una </a:t>
            </a:r>
            <a:r>
              <a:rPr lang="es-CL" sz="2200" b="1" dirty="0">
                <a:solidFill>
                  <a:srgbClr val="FFFF00"/>
                </a:solidFill>
                <a:latin typeface="Times New Roman" panose="02020603050405020304" pitchFamily="18" charset="0"/>
                <a:cs typeface="Times New Roman" panose="02020603050405020304" pitchFamily="18" charset="0"/>
              </a:rPr>
              <a:t>representación visual</a:t>
            </a:r>
            <a:r>
              <a:rPr lang="es-CL" sz="2200" dirty="0">
                <a:solidFill>
                  <a:srgbClr val="FFFF00"/>
                </a:solidFill>
                <a:latin typeface="Times New Roman" panose="02020603050405020304" pitchFamily="18" charset="0"/>
                <a:cs typeface="Times New Roman" panose="02020603050405020304" pitchFamily="18" charset="0"/>
              </a:rPr>
              <a:t> </a:t>
            </a:r>
            <a:r>
              <a:rPr lang="es-CL" sz="2200" dirty="0">
                <a:latin typeface="Times New Roman" panose="02020603050405020304" pitchFamily="18" charset="0"/>
                <a:cs typeface="Times New Roman" panose="02020603050405020304" pitchFamily="18" charset="0"/>
              </a:rPr>
              <a:t>(ilustrada) y con </a:t>
            </a:r>
            <a:r>
              <a:rPr lang="es-CL" sz="2200" b="1" dirty="0">
                <a:solidFill>
                  <a:srgbClr val="FFFF00"/>
                </a:solidFill>
                <a:latin typeface="Times New Roman" panose="02020603050405020304" pitchFamily="18" charset="0"/>
                <a:cs typeface="Times New Roman" panose="02020603050405020304" pitchFamily="18" charset="0"/>
              </a:rPr>
              <a:t>textos</a:t>
            </a:r>
            <a:r>
              <a:rPr lang="es-CL" sz="2200" dirty="0">
                <a:latin typeface="Times New Roman" panose="02020603050405020304" pitchFamily="18" charset="0"/>
                <a:cs typeface="Times New Roman" panose="02020603050405020304" pitchFamily="18" charset="0"/>
              </a:rPr>
              <a:t> que </a:t>
            </a:r>
            <a:r>
              <a:rPr lang="es-CL" sz="2200" b="1" dirty="0">
                <a:solidFill>
                  <a:srgbClr val="FFFF00"/>
                </a:solidFill>
                <a:latin typeface="Times New Roman" panose="02020603050405020304" pitchFamily="18" charset="0"/>
                <a:cs typeface="Times New Roman" panose="02020603050405020304" pitchFamily="18" charset="0"/>
              </a:rPr>
              <a:t>resume información</a:t>
            </a:r>
            <a:r>
              <a:rPr lang="es-CL" sz="2200" dirty="0">
                <a:latin typeface="Times New Roman" panose="02020603050405020304" pitchFamily="18" charset="0"/>
                <a:cs typeface="Times New Roman" panose="02020603050405020304" pitchFamily="18" charset="0"/>
              </a:rPr>
              <a:t> acerca de un tema complejo. De esa manera, la combinación de imágenes y escritos sintéticos busca </a:t>
            </a:r>
            <a:r>
              <a:rPr lang="es-CL" sz="2200" b="1" dirty="0">
                <a:solidFill>
                  <a:srgbClr val="FFFF00"/>
                </a:solidFill>
                <a:latin typeface="Times New Roman" panose="02020603050405020304" pitchFamily="18" charset="0"/>
                <a:cs typeface="Times New Roman" panose="02020603050405020304" pitchFamily="18" charset="0"/>
              </a:rPr>
              <a:t>explicar de forma didáctica</a:t>
            </a:r>
            <a:r>
              <a:rPr lang="es-CL" sz="2200" dirty="0">
                <a:latin typeface="Times New Roman" panose="02020603050405020304" pitchFamily="18" charset="0"/>
                <a:cs typeface="Times New Roman" panose="02020603050405020304" pitchFamily="18" charset="0"/>
              </a:rPr>
              <a:t>, información que puede ser complicada de entender a través de solo un texto escrito. Además, se pueden utilizar tablas, gráficos, mapas y otros elementos visuales que sean pertinentes de manera tal de ayudar a la </a:t>
            </a:r>
            <a:r>
              <a:rPr lang="es-CL" sz="2200" dirty="0">
                <a:solidFill>
                  <a:srgbClr val="FFFF00"/>
                </a:solidFill>
                <a:latin typeface="Times New Roman" panose="02020603050405020304" pitchFamily="18" charset="0"/>
                <a:cs typeface="Times New Roman" panose="02020603050405020304" pitchFamily="18" charset="0"/>
              </a:rPr>
              <a:t>comprensión rápida, entretenida y fácil </a:t>
            </a:r>
            <a:r>
              <a:rPr lang="es-CL" sz="2200" dirty="0">
                <a:latin typeface="Times New Roman" panose="02020603050405020304" pitchFamily="18" charset="0"/>
                <a:cs typeface="Times New Roman" panose="02020603050405020304" pitchFamily="18" charset="0"/>
              </a:rPr>
              <a:t>de un tópico en particular, buscando generar el mayor impacto posible en quien vea la infografía.</a:t>
            </a:r>
          </a:p>
          <a:p>
            <a:pPr algn="ctr"/>
            <a:r>
              <a:rPr lang="es-CL" sz="2200" dirty="0">
                <a:latin typeface="Times New Roman" panose="02020603050405020304" pitchFamily="18" charset="0"/>
                <a:cs typeface="Times New Roman" panose="02020603050405020304" pitchFamily="18" charset="0"/>
              </a:rPr>
              <a:t>Es importante señalar que la información puede ser descriptiva, expositiva, argumentativa, narrativa e interpretativa, por lo que la valía en su confección no está en el mero copiar y pegar información, sino que en seleccionarla de tal manera que pueda </a:t>
            </a:r>
            <a:r>
              <a:rPr lang="es-CL" sz="2200" dirty="0">
                <a:solidFill>
                  <a:srgbClr val="FFFF00"/>
                </a:solidFill>
                <a:latin typeface="Times New Roman" panose="02020603050405020304" pitchFamily="18" charset="0"/>
                <a:cs typeface="Times New Roman" panose="02020603050405020304" pitchFamily="18" charset="0"/>
              </a:rPr>
              <a:t>entregar la visión del hecho</a:t>
            </a:r>
            <a:r>
              <a:rPr lang="es-CL" sz="2200" dirty="0">
                <a:latin typeface="Times New Roman" panose="02020603050405020304" pitchFamily="18" charset="0"/>
                <a:cs typeface="Times New Roman" panose="02020603050405020304" pitchFamily="18" charset="0"/>
              </a:rPr>
              <a:t> y, también, la </a:t>
            </a:r>
            <a:r>
              <a:rPr lang="es-CL" sz="2200" dirty="0">
                <a:solidFill>
                  <a:srgbClr val="FFFF00"/>
                </a:solidFill>
                <a:latin typeface="Times New Roman" panose="02020603050405020304" pitchFamily="18" charset="0"/>
                <a:cs typeface="Times New Roman" panose="02020603050405020304" pitchFamily="18" charset="0"/>
              </a:rPr>
              <a:t>visión particular de quien(es) realiza(n) </a:t>
            </a:r>
            <a:r>
              <a:rPr lang="es-CL" sz="2200" dirty="0">
                <a:latin typeface="Times New Roman" panose="02020603050405020304" pitchFamily="18" charset="0"/>
                <a:cs typeface="Times New Roman" panose="02020603050405020304" pitchFamily="18" charset="0"/>
              </a:rPr>
              <a:t>la infografía.</a:t>
            </a:r>
          </a:p>
          <a:p>
            <a:pPr algn="ctr"/>
            <a:r>
              <a:rPr lang="es-CL" sz="2200" dirty="0">
                <a:latin typeface="Times New Roman" panose="02020603050405020304" pitchFamily="18" charset="0"/>
                <a:cs typeface="Times New Roman" panose="02020603050405020304" pitchFamily="18" charset="0"/>
              </a:rPr>
              <a:t>Es importante considerar que, al momento de diseñar la infografía, la organización de la </a:t>
            </a:r>
            <a:r>
              <a:rPr lang="es-CL" sz="2200" b="1" dirty="0">
                <a:solidFill>
                  <a:srgbClr val="FFFF00"/>
                </a:solidFill>
                <a:latin typeface="Times New Roman" panose="02020603050405020304" pitchFamily="18" charset="0"/>
                <a:cs typeface="Times New Roman" panose="02020603050405020304" pitchFamily="18" charset="0"/>
              </a:rPr>
              <a:t>información visual y escrita</a:t>
            </a:r>
            <a:r>
              <a:rPr lang="es-CL" sz="2200" dirty="0">
                <a:latin typeface="Times New Roman" panose="02020603050405020304" pitchFamily="18" charset="0"/>
                <a:cs typeface="Times New Roman" panose="02020603050405020304" pitchFamily="18" charset="0"/>
              </a:rPr>
              <a:t> debe estar </a:t>
            </a:r>
            <a:r>
              <a:rPr lang="es-CL" sz="2200" b="1" dirty="0">
                <a:solidFill>
                  <a:srgbClr val="FFFF00"/>
                </a:solidFill>
                <a:latin typeface="Times New Roman" panose="02020603050405020304" pitchFamily="18" charset="0"/>
                <a:cs typeface="Times New Roman" panose="02020603050405020304" pitchFamily="18" charset="0"/>
              </a:rPr>
              <a:t>equilibrada</a:t>
            </a:r>
            <a:r>
              <a:rPr lang="es-CL" sz="2200" dirty="0">
                <a:latin typeface="Times New Roman" panose="02020603050405020304" pitchFamily="18" charset="0"/>
                <a:cs typeface="Times New Roman" panose="02020603050405020304" pitchFamily="18" charset="0"/>
              </a:rPr>
              <a:t>, evitando la predominancia del texto. Ha de considerarse, además, que hay determinado tipo de información que es imposible de ser representada en imágenes, por lo que parte de ella requerirá ineludiblemente que esté escrita (textos). </a:t>
            </a:r>
          </a:p>
        </p:txBody>
      </p:sp>
    </p:spTree>
    <p:extLst>
      <p:ext uri="{BB962C8B-B14F-4D97-AF65-F5344CB8AC3E}">
        <p14:creationId xmlns:p14="http://schemas.microsoft.com/office/powerpoint/2010/main" val="389362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D20F108-5C72-4845-B038-85F49DD2D3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2276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6168325" cy="6858000"/>
          </a:xfrm>
          <a:prstGeom prst="rect">
            <a:avLst/>
          </a:prstGeom>
        </p:spPr>
      </p:pic>
      <p:pic>
        <p:nvPicPr>
          <p:cNvPr id="3" name="Imagen 2"/>
          <p:cNvPicPr>
            <a:picLocks noChangeAspect="1"/>
          </p:cNvPicPr>
          <p:nvPr/>
        </p:nvPicPr>
        <p:blipFill>
          <a:blip r:embed="rId3"/>
          <a:stretch>
            <a:fillRect/>
          </a:stretch>
        </p:blipFill>
        <p:spPr>
          <a:xfrm>
            <a:off x="6292313" y="0"/>
            <a:ext cx="5899688" cy="6858000"/>
          </a:xfrm>
          <a:prstGeom prst="rect">
            <a:avLst/>
          </a:prstGeom>
        </p:spPr>
      </p:pic>
    </p:spTree>
    <p:extLst>
      <p:ext uri="{BB962C8B-B14F-4D97-AF65-F5344CB8AC3E}">
        <p14:creationId xmlns:p14="http://schemas.microsoft.com/office/powerpoint/2010/main" val="1765681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E5DD4CD-F5D9-904F-85FF-DD214891F65B}"/>
              </a:ext>
            </a:extLst>
          </p:cNvPr>
          <p:cNvSpPr/>
          <p:nvPr/>
        </p:nvSpPr>
        <p:spPr>
          <a:xfrm>
            <a:off x="0" y="0"/>
            <a:ext cx="12192000" cy="665018"/>
          </a:xfrm>
          <a:prstGeom prst="rect">
            <a:avLst/>
          </a:prstGeom>
          <a:solidFill>
            <a:srgbClr val="008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latin typeface="Times New Roman" panose="02020603050405020304" pitchFamily="18" charset="0"/>
                <a:cs typeface="Times New Roman" panose="02020603050405020304" pitchFamily="18" charset="0"/>
              </a:rPr>
              <a:t>¿Cuáles son los componentes de una infografía?</a:t>
            </a:r>
            <a:endParaRPr lang="es-CL" sz="2400" dirty="0">
              <a:latin typeface="Times New Roman" panose="02020603050405020304" pitchFamily="18" charset="0"/>
              <a:cs typeface="Times New Roman" panose="02020603050405020304" pitchFamily="18" charset="0"/>
            </a:endParaRPr>
          </a:p>
        </p:txBody>
      </p:sp>
      <p:pic>
        <p:nvPicPr>
          <p:cNvPr id="3" name="image1.png" descr="partes-de-una-infografia">
            <a:extLst>
              <a:ext uri="{FF2B5EF4-FFF2-40B4-BE49-F238E27FC236}">
                <a16:creationId xmlns:a16="http://schemas.microsoft.com/office/drawing/2014/main" id="{85AE5137-412E-6D42-BA8F-21A89350996F}"/>
              </a:ext>
            </a:extLst>
          </p:cNvPr>
          <p:cNvPicPr/>
          <p:nvPr/>
        </p:nvPicPr>
        <p:blipFill>
          <a:blip r:embed="rId2"/>
          <a:srcRect/>
          <a:stretch>
            <a:fillRect/>
          </a:stretch>
        </p:blipFill>
        <p:spPr>
          <a:xfrm>
            <a:off x="0" y="665018"/>
            <a:ext cx="12192000" cy="5735780"/>
          </a:xfrm>
          <a:prstGeom prst="rect">
            <a:avLst/>
          </a:prstGeom>
          <a:ln/>
        </p:spPr>
      </p:pic>
      <p:sp>
        <p:nvSpPr>
          <p:cNvPr id="5" name="Rectángulo 4">
            <a:extLst>
              <a:ext uri="{FF2B5EF4-FFF2-40B4-BE49-F238E27FC236}">
                <a16:creationId xmlns:a16="http://schemas.microsoft.com/office/drawing/2014/main" id="{2AF3EA4B-A3EF-4A40-AB73-4371386188C1}"/>
              </a:ext>
            </a:extLst>
          </p:cNvPr>
          <p:cNvSpPr/>
          <p:nvPr/>
        </p:nvSpPr>
        <p:spPr>
          <a:xfrm>
            <a:off x="0" y="6400798"/>
            <a:ext cx="12192000" cy="445319"/>
          </a:xfrm>
          <a:prstGeom prst="rect">
            <a:avLst/>
          </a:prstGeom>
          <a:solidFill>
            <a:srgbClr val="008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CL" b="1" dirty="0"/>
              <a:t> </a:t>
            </a:r>
            <a:r>
              <a:rPr lang="es-CL" b="1" dirty="0">
                <a:solidFill>
                  <a:schemeClr val="tx1"/>
                </a:solidFill>
                <a:latin typeface="Times New Roman" panose="02020603050405020304" pitchFamily="18" charset="0"/>
                <a:cs typeface="Times New Roman" panose="02020603050405020304" pitchFamily="18" charset="0"/>
              </a:rPr>
              <a:t>Fuente:</a:t>
            </a:r>
            <a:r>
              <a:rPr lang="es-CL" dirty="0">
                <a:solidFill>
                  <a:schemeClr val="tx1"/>
                </a:solidFill>
                <a:latin typeface="Times New Roman" panose="02020603050405020304" pitchFamily="18" charset="0"/>
                <a:cs typeface="Times New Roman" panose="02020603050405020304" pitchFamily="18" charset="0"/>
              </a:rPr>
              <a:t> Extraído de </a:t>
            </a:r>
            <a:r>
              <a:rPr lang="es-CL" dirty="0">
                <a:solidFill>
                  <a:schemeClr val="tx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https://brandingescolar.com/es/blog/infografia/</a:t>
            </a:r>
            <a:r>
              <a:rPr lang="es-CL" sz="2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97671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2CA4844-0DB7-1D4F-B934-8AB765273C63}"/>
              </a:ext>
            </a:extLst>
          </p:cNvPr>
          <p:cNvPicPr>
            <a:picLocks noChangeAspect="1"/>
          </p:cNvPicPr>
          <p:nvPr/>
        </p:nvPicPr>
        <p:blipFill>
          <a:blip r:embed="rId2"/>
          <a:stretch>
            <a:fillRect/>
          </a:stretch>
        </p:blipFill>
        <p:spPr>
          <a:xfrm>
            <a:off x="0" y="391886"/>
            <a:ext cx="12192000" cy="6466114"/>
          </a:xfrm>
          <a:prstGeom prst="rect">
            <a:avLst/>
          </a:prstGeom>
        </p:spPr>
      </p:pic>
      <p:sp>
        <p:nvSpPr>
          <p:cNvPr id="3" name="Rectángulo 2">
            <a:extLst>
              <a:ext uri="{FF2B5EF4-FFF2-40B4-BE49-F238E27FC236}">
                <a16:creationId xmlns:a16="http://schemas.microsoft.com/office/drawing/2014/main" id="{734464CB-7B3B-E84B-9944-2657C1DFFD82}"/>
              </a:ext>
            </a:extLst>
          </p:cNvPr>
          <p:cNvSpPr/>
          <p:nvPr/>
        </p:nvSpPr>
        <p:spPr>
          <a:xfrm>
            <a:off x="3895105" y="6460176"/>
            <a:ext cx="8205851" cy="332509"/>
          </a:xfrm>
          <a:prstGeom prst="rect">
            <a:avLst/>
          </a:prstGeom>
          <a:solidFill>
            <a:srgbClr val="FFFF0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s-CL" sz="1600" u="sng"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Fuente: Extraído de </a:t>
            </a:r>
            <a:r>
              <a:rPr lang="es-CL" sz="1600" dirty="0">
                <a:solidFill>
                  <a:srgbClr val="0070C0"/>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https://es.slideshare.net/POCHAHERMIDA/vamos-a-hacer-una-infografa</a:t>
            </a:r>
            <a:endParaRPr lang="es-CL" sz="1600" dirty="0">
              <a:solidFill>
                <a:srgbClr val="0070C0"/>
              </a:solidFill>
              <a:latin typeface="Times New Roman" panose="02020603050405020304" pitchFamily="18" charset="0"/>
              <a:cs typeface="Times New Roman" panose="02020603050405020304" pitchFamily="18" charset="0"/>
            </a:endParaRPr>
          </a:p>
        </p:txBody>
      </p:sp>
      <p:sp>
        <p:nvSpPr>
          <p:cNvPr id="5" name="Rectángulo 4">
            <a:extLst>
              <a:ext uri="{FF2B5EF4-FFF2-40B4-BE49-F238E27FC236}">
                <a16:creationId xmlns:a16="http://schemas.microsoft.com/office/drawing/2014/main" id="{3FCF0DAE-33AE-3846-8AF8-D76A14AF1994}"/>
              </a:ext>
            </a:extLst>
          </p:cNvPr>
          <p:cNvSpPr/>
          <p:nvPr/>
        </p:nvSpPr>
        <p:spPr>
          <a:xfrm>
            <a:off x="0" y="26729"/>
            <a:ext cx="12192000" cy="445319"/>
          </a:xfrm>
          <a:prstGeom prst="rect">
            <a:avLst/>
          </a:prstGeom>
          <a:solidFill>
            <a:srgbClr val="008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400" b="1" dirty="0">
                <a:solidFill>
                  <a:schemeClr val="tx1"/>
                </a:solidFill>
                <a:latin typeface="Times New Roman" panose="02020603050405020304" pitchFamily="18" charset="0"/>
                <a:cs typeface="Times New Roman" panose="02020603050405020304" pitchFamily="18" charset="0"/>
              </a:rPr>
              <a:t>Para complementar…</a:t>
            </a:r>
            <a:endParaRPr lang="es-CL"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85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A297330-E551-CF4D-9648-08E8F99F728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268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A09F729-4860-4F42-8C52-C63826D98B4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79229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55BD491-5A48-DC4F-861A-A06A0ED1BD5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4905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8194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EEB772-75D8-694F-B698-1CEEDF915FBF}"/>
              </a:ext>
            </a:extLst>
          </p:cNvPr>
          <p:cNvPicPr>
            <a:picLocks noChangeAspect="1"/>
          </p:cNvPicPr>
          <p:nvPr/>
        </p:nvPicPr>
        <p:blipFill>
          <a:blip r:embed="rId2"/>
          <a:stretch>
            <a:fillRect/>
          </a:stretch>
        </p:blipFill>
        <p:spPr>
          <a:xfrm>
            <a:off x="1745672" y="0"/>
            <a:ext cx="7438034" cy="6858000"/>
          </a:xfrm>
          <a:prstGeom prst="rect">
            <a:avLst/>
          </a:prstGeom>
        </p:spPr>
      </p:pic>
    </p:spTree>
    <p:extLst>
      <p:ext uri="{BB962C8B-B14F-4D97-AF65-F5344CB8AC3E}">
        <p14:creationId xmlns:p14="http://schemas.microsoft.com/office/powerpoint/2010/main" val="992044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23216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Celestial</Template>
  <TotalTime>211</TotalTime>
  <Words>286</Words>
  <Application>Microsoft Macintosh PowerPoint</Application>
  <PresentationFormat>Panorámica</PresentationFormat>
  <Paragraphs>9</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11</vt:i4>
      </vt:variant>
    </vt:vector>
  </HeadingPairs>
  <TitlesOfParts>
    <vt:vector size="16" baseType="lpstr">
      <vt:lpstr>Arial</vt:lpstr>
      <vt:lpstr>Calibri</vt:lpstr>
      <vt:lpstr>Calibri Light</vt:lpstr>
      <vt:lpstr>Times New Roman</vt:lpstr>
      <vt:lpstr>Celestial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Francisco .</cp:lastModifiedBy>
  <cp:revision>12</cp:revision>
  <dcterms:created xsi:type="dcterms:W3CDTF">2017-07-27T14:06:39Z</dcterms:created>
  <dcterms:modified xsi:type="dcterms:W3CDTF">2020-04-08T07:42:46Z</dcterms:modified>
</cp:coreProperties>
</file>