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0" r:id="rId3"/>
    <p:sldId id="259" r:id="rId4"/>
    <p:sldId id="261" r:id="rId5"/>
    <p:sldId id="262" r:id="rId6"/>
    <p:sldId id="264" r:id="rId7"/>
    <p:sldId id="269" r:id="rId8"/>
    <p:sldId id="270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2C976AF-CBC2-4E3A-8202-0A2226D1E730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4932818-130A-4600-A90C-5F63284E4E04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33365" y="2348880"/>
            <a:ext cx="3313355" cy="2448272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Carga eléctrica y cuerpos electrizados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33365" y="5229200"/>
            <a:ext cx="3309803" cy="45250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CL" b="1" dirty="0" smtClean="0"/>
              <a:t>GUÍA CON NOTA ACUMULATIVA 1</a:t>
            </a:r>
            <a:endParaRPr lang="es-CL" b="1" dirty="0"/>
          </a:p>
        </p:txBody>
      </p:sp>
      <p:pic>
        <p:nvPicPr>
          <p:cNvPr id="1026" name="Picture 2" descr="5 experimentos con electricidad estática que podrían pasar po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3507679" cy="19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>
            <a:normAutofit/>
          </a:bodyPr>
          <a:lstStyle/>
          <a:p>
            <a:r>
              <a:rPr lang="es-CL" sz="3500" b="1" dirty="0" smtClean="0"/>
              <a:t>Cuerpos electrizados</a:t>
            </a:r>
            <a:endParaRPr lang="es-CL" sz="35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941959" y="2565458"/>
            <a:ext cx="2710161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CL" sz="2200" dirty="0" smtClean="0"/>
              <a:t>Cuando tiene más electrones que protones</a:t>
            </a:r>
            <a:endParaRPr lang="es-CL" sz="2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012160" y="1772816"/>
            <a:ext cx="2269815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sz="2200" dirty="0" smtClean="0"/>
              <a:t>Positivamente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868143" y="2564903"/>
            <a:ext cx="2808313" cy="283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CL" sz="2200" dirty="0" smtClean="0"/>
              <a:t>Cuando tiene más protones que electrones</a:t>
            </a:r>
            <a:endParaRPr lang="es-CL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3707904" y="3962722"/>
                <a:ext cx="1158138" cy="40011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s-CL" sz="2000" i="1">
                          <a:solidFill>
                            <a:schemeClr val="dk1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CL" sz="2000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962722"/>
                <a:ext cx="115813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4225"/>
                </a:stretch>
              </a:blipFill>
              <a:ln w="28575"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6640672" y="3929629"/>
                <a:ext cx="1172565" cy="40011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s-CL" sz="2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s-CL" sz="2000" i="1" smtClean="0">
                          <a:latin typeface="Cambria Math"/>
                          <a:ea typeface="Cambria Math"/>
                        </a:rPr>
                        <m:t>&gt;</m:t>
                      </m:r>
                      <m:sSup>
                        <m:sSupPr>
                          <m:ctrlPr>
                            <a:rPr lang="es-CL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CL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CL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672" y="3929629"/>
                <a:ext cx="117256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5714"/>
                </a:stretch>
              </a:blipFill>
              <a:ln w="28575"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Electrostática: Reseña histór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68" t="6478" r="37690" b="5991"/>
          <a:stretch/>
        </p:blipFill>
        <p:spPr bwMode="auto">
          <a:xfrm>
            <a:off x="3482212" y="4406936"/>
            <a:ext cx="1609522" cy="20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texto"/>
          <p:cNvSpPr txBox="1">
            <a:spLocks/>
          </p:cNvSpPr>
          <p:nvPr/>
        </p:nvSpPr>
        <p:spPr>
          <a:xfrm>
            <a:off x="755576" y="1772816"/>
            <a:ext cx="1829295" cy="639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200" dirty="0" smtClean="0"/>
              <a:t>Neutros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467544" y="2564904"/>
            <a:ext cx="2448272" cy="283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s-CL" sz="2200" dirty="0" smtClean="0"/>
              <a:t>Cuando tiene igual cantidad de electrones que protones</a:t>
            </a:r>
            <a:endParaRPr lang="es-CL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1091153" y="4206881"/>
                <a:ext cx="1158138" cy="40011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2000" i="1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s-CL" sz="2000" b="0" i="1" smtClean="0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s-CL" sz="2000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CL" sz="2000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53" y="4206881"/>
                <a:ext cx="115813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4225"/>
                </a:stretch>
              </a:blipFill>
              <a:ln w="28575"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Electrostática: Reseña histór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1" t="16711" r="69599" b="16715"/>
          <a:stretch/>
        </p:blipFill>
        <p:spPr bwMode="auto">
          <a:xfrm>
            <a:off x="1009919" y="4847398"/>
            <a:ext cx="1320607" cy="14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lectrostática: Reseña histór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58" t="6056" r="3300" b="5696"/>
          <a:stretch/>
        </p:blipFill>
        <p:spPr bwMode="auto">
          <a:xfrm>
            <a:off x="6300192" y="4363758"/>
            <a:ext cx="1609226" cy="20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2909607" y="1772816"/>
            <a:ext cx="2749705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200" dirty="0"/>
              <a:t>N</a:t>
            </a:r>
            <a:r>
              <a:rPr lang="es-CL" sz="2200" dirty="0" smtClean="0"/>
              <a:t>egativamente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145599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  <p:bldP spid="6" grpId="0" build="p"/>
      <p:bldP spid="7" grpId="0" animBg="1"/>
      <p:bldP spid="8" grpId="0" animBg="1"/>
      <p:bldP spid="10" grpId="0" animBg="1"/>
      <p:bldP spid="11" grpId="0"/>
      <p:bldP spid="12" grpId="0" animBg="1"/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8" y="764704"/>
            <a:ext cx="7024744" cy="1143000"/>
          </a:xfrm>
        </p:spPr>
        <p:txBody>
          <a:bodyPr>
            <a:normAutofit/>
          </a:bodyPr>
          <a:lstStyle/>
          <a:p>
            <a:r>
              <a:rPr lang="es-CL" sz="3500" b="1" dirty="0" smtClean="0"/>
              <a:t>Fuerzas electrostáticas</a:t>
            </a:r>
            <a:endParaRPr lang="es-CL" sz="35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03648" y="2060848"/>
            <a:ext cx="2511817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200" dirty="0" smtClean="0"/>
              <a:t>Repulsión	</a:t>
            </a:r>
            <a:endParaRPr lang="es-CL" sz="2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92721" y="2852936"/>
            <a:ext cx="3602287" cy="2835797"/>
          </a:xfrm>
        </p:spPr>
        <p:txBody>
          <a:bodyPr>
            <a:normAutofit/>
          </a:bodyPr>
          <a:lstStyle/>
          <a:p>
            <a:r>
              <a:rPr lang="es-CL" sz="2200" dirty="0" smtClean="0"/>
              <a:t>Cuerpos con carga neta igual</a:t>
            </a:r>
            <a:endParaRPr lang="es-CL" sz="2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2060848"/>
            <a:ext cx="2800523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200" dirty="0" smtClean="0"/>
              <a:t>Atracción </a:t>
            </a:r>
            <a:endParaRPr lang="es-CL" sz="22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125" y="2780928"/>
            <a:ext cx="3419856" cy="2835797"/>
          </a:xfrm>
        </p:spPr>
        <p:txBody>
          <a:bodyPr>
            <a:normAutofit/>
          </a:bodyPr>
          <a:lstStyle/>
          <a:p>
            <a:r>
              <a:rPr lang="es-CL" sz="2200" dirty="0" smtClean="0"/>
              <a:t>Cuerpos con carga neta diferente</a:t>
            </a:r>
            <a:endParaRPr lang="es-CL" sz="2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66657"/>
              </p:ext>
            </p:extLst>
          </p:nvPr>
        </p:nvGraphicFramePr>
        <p:xfrm>
          <a:off x="1331640" y="3645024"/>
          <a:ext cx="286906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Imagen de mapa de bits" r:id="rId3" imgW="3629532" imgH="1504762" progId="Paint.Picture">
                  <p:embed/>
                </p:oleObj>
              </mc:Choice>
              <mc:Fallback>
                <p:oleObj name="Imagen de mapa de bits" r:id="rId3" imgW="3629532" imgH="15047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645024"/>
                        <a:ext cx="2869069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28402"/>
              </p:ext>
            </p:extLst>
          </p:nvPr>
        </p:nvGraphicFramePr>
        <p:xfrm>
          <a:off x="5004048" y="3645024"/>
          <a:ext cx="262429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Imagen de mapa de bits" r:id="rId5" imgW="3381847" imgH="743054" progId="Paint.Picture">
                  <p:embed/>
                </p:oleObj>
              </mc:Choice>
              <mc:Fallback>
                <p:oleObj name="Imagen de mapa de bits" r:id="rId5" imgW="3381847" imgH="74305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195"/>
                      <a:stretch>
                        <a:fillRect/>
                      </a:stretch>
                    </p:blipFill>
                    <p:spPr bwMode="auto">
                      <a:xfrm>
                        <a:off x="5004048" y="3645024"/>
                        <a:ext cx="262429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8" descr="Chica (3,5 años) de pie riendo como su cabello palos con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 b="14474"/>
          <a:stretch/>
        </p:blipFill>
        <p:spPr bwMode="auto">
          <a:xfrm>
            <a:off x="5115768" y="4293096"/>
            <a:ext cx="2640152" cy="216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Globos repuls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AutoShape 12" descr="Globos repulsiv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AutoShape 14" descr="Globos repulsiv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50398"/>
            <a:ext cx="2259243" cy="16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 build="p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500" b="1" dirty="0" smtClean="0"/>
              <a:t>Materiales conductores y aislantes</a:t>
            </a:r>
            <a:endParaRPr lang="es-CL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 smtClean="0"/>
              <a:t>Existen materiales que permiten que las </a:t>
            </a:r>
            <a:r>
              <a:rPr lang="es-CL" sz="2200" b="1" dirty="0" smtClean="0"/>
              <a:t>cargas eléctricas circulen </a:t>
            </a:r>
            <a:r>
              <a:rPr lang="es-CL" sz="2200" dirty="0" smtClean="0"/>
              <a:t>fácilmente (materiales conductores), y otros que </a:t>
            </a:r>
            <a:r>
              <a:rPr lang="es-CL" sz="2200" b="1" dirty="0" smtClean="0"/>
              <a:t>se oponen con gran resistencia</a:t>
            </a:r>
            <a:r>
              <a:rPr lang="es-CL" sz="2200" dirty="0" smtClean="0"/>
              <a:t> a esta circulación (materiales aislantes)</a:t>
            </a:r>
            <a:endParaRPr lang="es-CL" sz="2200" dirty="0"/>
          </a:p>
        </p:txBody>
      </p:sp>
      <p:pic>
        <p:nvPicPr>
          <p:cNvPr id="5" name="Picture 26" descr="Imágenes de diversos materiales conductores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19" y="4365104"/>
            <a:ext cx="5332239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7" descr="Imágenes de diversos materiales y utensilios aislantes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332239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6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500" b="1" dirty="0" smtClean="0"/>
              <a:t>Manipulativos virtuales</a:t>
            </a:r>
            <a:endParaRPr lang="es-CL" sz="35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b="0" dirty="0" smtClean="0"/>
              <a:t>Átomo</a:t>
            </a:r>
            <a:endParaRPr lang="es-CL" b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520603" cy="968974"/>
          </a:xfrm>
        </p:spPr>
        <p:txBody>
          <a:bodyPr>
            <a:normAutofit fontScale="92500"/>
          </a:bodyPr>
          <a:lstStyle/>
          <a:p>
            <a:pPr algn="ctr"/>
            <a:r>
              <a:rPr lang="es-CL" b="0" dirty="0" smtClean="0"/>
              <a:t>Materiales conductores  y aislantes</a:t>
            </a:r>
            <a:endParaRPr lang="es-CL" b="0" dirty="0"/>
          </a:p>
        </p:txBody>
      </p:sp>
      <p:pic>
        <p:nvPicPr>
          <p:cNvPr id="11266" name="Picture 2" descr="Generador de Códigos QR C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28003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enerador de Códigos QR C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284535"/>
            <a:ext cx="2800799" cy="28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500" b="1" dirty="0" smtClean="0"/>
              <a:t>Electrostática</a:t>
            </a:r>
            <a:r>
              <a:rPr lang="es-CL" sz="3500" dirty="0" smtClean="0"/>
              <a:t> </a:t>
            </a:r>
            <a:endParaRPr lang="es-CL" sz="3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200" dirty="0" smtClean="0"/>
              <a:t>Es la </a:t>
            </a:r>
            <a:r>
              <a:rPr lang="es-ES" sz="2200" dirty="0"/>
              <a:t>rama de la Física que estudia las interacciones entre </a:t>
            </a:r>
            <a:r>
              <a:rPr lang="es-ES" sz="2200" b="1" dirty="0"/>
              <a:t>cuerpos cargados eléctricamente que se encuentran en reposo</a:t>
            </a:r>
            <a:r>
              <a:rPr lang="es-ES" sz="2200" b="1" dirty="0" smtClean="0"/>
              <a:t>.</a:t>
            </a:r>
          </a:p>
          <a:p>
            <a:pPr marL="68580" indent="0" algn="just">
              <a:buNone/>
            </a:pPr>
            <a:r>
              <a:rPr lang="es-ES" sz="2200" b="1" dirty="0" smtClean="0"/>
              <a:t> </a:t>
            </a:r>
            <a:endParaRPr lang="es-ES" sz="2200" b="1" dirty="0"/>
          </a:p>
          <a:p>
            <a:pPr algn="just"/>
            <a:r>
              <a:rPr lang="es-ES" sz="2200" dirty="0" smtClean="0"/>
              <a:t>Estudiaremos los </a:t>
            </a:r>
            <a:r>
              <a:rPr lang="es-ES" sz="2200" dirty="0"/>
              <a:t>fundamentos y leyes que gobiernan la </a:t>
            </a:r>
            <a:r>
              <a:rPr lang="es-ES" sz="2200" b="1" dirty="0"/>
              <a:t>electricidad</a:t>
            </a:r>
            <a:r>
              <a:rPr lang="es-ES" sz="2200" dirty="0"/>
              <a:t> </a:t>
            </a:r>
            <a:r>
              <a:rPr lang="es-ES" sz="2200" dirty="0" smtClean="0"/>
              <a:t>lo que nos </a:t>
            </a:r>
            <a:r>
              <a:rPr lang="es-ES" sz="2200" dirty="0"/>
              <a:t>permitirá, en temas posteriores, estudiar qué ocurre cuando las cargas se encuentran en movimiento</a:t>
            </a:r>
            <a:r>
              <a:rPr lang="es-ES" sz="2200" dirty="0" smtClean="0"/>
              <a:t>. (electrodinámica)</a:t>
            </a:r>
            <a:endParaRPr lang="es-ES" sz="22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91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r>
              <a:rPr lang="es-CL" sz="3500" b="1" dirty="0" smtClean="0"/>
              <a:t>Carga eléctrica </a:t>
            </a:r>
            <a:endParaRPr lang="es-CL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2416" y="2060848"/>
            <a:ext cx="4537696" cy="4464496"/>
          </a:xfrm>
        </p:spPr>
        <p:txBody>
          <a:bodyPr>
            <a:normAutofit fontScale="92500"/>
          </a:bodyPr>
          <a:lstStyle/>
          <a:p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una propiedad intrínseca de la materia responsable de producir las </a:t>
            </a:r>
            <a:r>
              <a:rPr lang="es-ES" dirty="0" smtClean="0"/>
              <a:t>interacciones electrostáticas.</a:t>
            </a:r>
          </a:p>
          <a:p>
            <a:r>
              <a:rPr lang="es-ES" dirty="0" smtClean="0"/>
              <a:t>La materia está constituida por unas partículas elementales llamadas </a:t>
            </a:r>
            <a:r>
              <a:rPr lang="es-ES" b="1" dirty="0" smtClean="0"/>
              <a:t>átomos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Distinguiremos dos zonas principales en un átomo: Núcleo o zona central y corteza.</a:t>
            </a:r>
            <a:endParaRPr lang="es-CL" dirty="0"/>
          </a:p>
        </p:txBody>
      </p:sp>
      <p:pic>
        <p:nvPicPr>
          <p:cNvPr id="2050" name="Picture 2" descr="El Átomo - Qué es, Estructura y Composición - EspacioCienc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365376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r>
              <a:rPr lang="es-CL" sz="3500" b="1" dirty="0" smtClean="0"/>
              <a:t>El átomo </a:t>
            </a:r>
            <a:endParaRPr lang="es-CL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2416" y="2060848"/>
            <a:ext cx="4205076" cy="4176464"/>
          </a:xfrm>
        </p:spPr>
        <p:txBody>
          <a:bodyPr>
            <a:normAutofit/>
          </a:bodyPr>
          <a:lstStyle/>
          <a:p>
            <a:r>
              <a:rPr lang="es-ES" sz="2200" dirty="0"/>
              <a:t>El átomo es el </a:t>
            </a:r>
            <a:r>
              <a:rPr lang="es-ES" sz="2200" b="1" dirty="0"/>
              <a:t>componente fundamental de toda la materia</a:t>
            </a:r>
            <a:r>
              <a:rPr lang="es-ES" sz="2200" dirty="0"/>
              <a:t> o sea, todo lo que existe en el universo físico conocido está hecho de átomos</a:t>
            </a:r>
            <a:r>
              <a:rPr lang="es-ES" sz="2200" dirty="0" smtClean="0"/>
              <a:t>.</a:t>
            </a:r>
          </a:p>
          <a:p>
            <a:endParaRPr lang="es-ES" sz="2200" dirty="0" smtClean="0"/>
          </a:p>
          <a:p>
            <a:r>
              <a:rPr lang="es-ES" sz="2200" dirty="0" smtClean="0"/>
              <a:t>Esta compuesto por 3 subestructuras: </a:t>
            </a:r>
            <a:r>
              <a:rPr lang="es-ES" sz="2200" b="1" dirty="0" smtClean="0"/>
              <a:t>protones, neutros y electrones</a:t>
            </a:r>
            <a:endParaRPr lang="es-CL" sz="2200" b="1" dirty="0"/>
          </a:p>
        </p:txBody>
      </p:sp>
      <p:pic>
        <p:nvPicPr>
          <p:cNvPr id="3074" name="Picture 2" descr="Partes del Átomo para Imprimir | Ciencias quimica, Enseñanza d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18839" r="16207" b="25413"/>
          <a:stretch/>
        </p:blipFill>
        <p:spPr bwMode="auto">
          <a:xfrm>
            <a:off x="5176096" y="1988840"/>
            <a:ext cx="3536906" cy="356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/>
          </a:bodyPr>
          <a:lstStyle/>
          <a:p>
            <a:r>
              <a:rPr lang="es-CL" sz="3500" b="1" dirty="0" smtClean="0"/>
              <a:t>Núcleo: protones y neutrones</a:t>
            </a:r>
            <a:endParaRPr lang="es-CL" sz="3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416" y="1844824"/>
                <a:ext cx="3817616" cy="43924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ES" b="1" dirty="0" smtClean="0"/>
                  <a:t>Protones</a:t>
                </a:r>
              </a:p>
              <a:p>
                <a:pPr marL="68580" indent="0">
                  <a:buNone/>
                </a:pPr>
                <a:r>
                  <a:rPr lang="es-ES" dirty="0"/>
                  <a:t>Portadores de la carga positiva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s-CL" i="1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s-CL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s-CL" i="1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  <a:p>
                <a:pPr marL="68580" indent="0">
                  <a:buNone/>
                </a:pPr>
                <a:endParaRPr lang="es-CL" dirty="0" smtClean="0"/>
              </a:p>
              <a:p>
                <a:pPr marL="68580" indent="0">
                  <a:buNone/>
                </a:pPr>
                <a:r>
                  <a:rPr lang="es-CL" dirty="0" smtClean="0"/>
                  <a:t>El </a:t>
                </a:r>
                <a:r>
                  <a:rPr lang="es-CL" dirty="0"/>
                  <a:t>número de protones determina de qué elemento de la tabla periódica estamos hablando</a:t>
                </a:r>
              </a:p>
              <a:p>
                <a:pPr marL="68580" indent="0">
                  <a:buNone/>
                </a:pPr>
                <a:endParaRPr lang="es-ES" dirty="0" smtClean="0"/>
              </a:p>
              <a:p>
                <a:r>
                  <a:rPr lang="es-ES" b="1" dirty="0" smtClean="0"/>
                  <a:t>Neutrones</a:t>
                </a:r>
              </a:p>
              <a:p>
                <a:pPr marL="68580" indent="0">
                  <a:buNone/>
                </a:pPr>
                <a:r>
                  <a:rPr lang="es-ES" dirty="0"/>
                  <a:t>P</a:t>
                </a:r>
                <a:r>
                  <a:rPr lang="es-ES" dirty="0" smtClean="0"/>
                  <a:t>artículas sin carga eléctrica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CL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s-CL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dirty="0" smtClean="0"/>
                  <a:t>que se encuentran en el núcleo</a:t>
                </a:r>
              </a:p>
              <a:p>
                <a:pPr marL="68580" indent="0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416" y="1844824"/>
                <a:ext cx="3817616" cy="4392488"/>
              </a:xfrm>
              <a:blipFill rotWithShape="1">
                <a:blip r:embed="rId2"/>
                <a:stretch>
                  <a:fillRect l="-160" t="-236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alcular el numero de protones, neutrones y electrones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15536" r="2727" b="17996"/>
          <a:stretch/>
        </p:blipFill>
        <p:spPr bwMode="auto">
          <a:xfrm>
            <a:off x="4374429" y="2852936"/>
            <a:ext cx="3933162" cy="20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r>
              <a:rPr lang="es-CL" sz="3500" b="1" dirty="0" smtClean="0"/>
              <a:t>Núcleo: protones y neutrones</a:t>
            </a:r>
            <a:endParaRPr lang="es-CL" sz="3500" b="1" dirty="0"/>
          </a:p>
        </p:txBody>
      </p:sp>
      <p:pic>
        <p:nvPicPr>
          <p:cNvPr id="6148" name="Picture 4" descr="Hydrogen symbol. Element number 1 of the Periodic Table of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76109"/>
            <a:ext cx="2606399" cy="26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scargar este vector: Símbolo de helio. El elemento número 2 de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r="8503" b="6758"/>
          <a:stretch/>
        </p:blipFill>
        <p:spPr bwMode="auto">
          <a:xfrm>
            <a:off x="4684455" y="2583290"/>
            <a:ext cx="2561492" cy="26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827583" y="2120677"/>
                <a:ext cx="2358787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𝑛</m:t>
                      </m:r>
                      <m:r>
                        <a:rPr lang="es-CL" b="0" i="1" smtClean="0">
                          <a:latin typeface="Cambria Math"/>
                        </a:rPr>
                        <m:t>° </m:t>
                      </m:r>
                      <m:r>
                        <a:rPr lang="es-CL" b="0" i="1" smtClean="0">
                          <a:latin typeface="Cambria Math"/>
                        </a:rPr>
                        <m:t>𝑎𝑡</m:t>
                      </m:r>
                      <m:r>
                        <a:rPr lang="es-CL" b="0" i="1" smtClean="0">
                          <a:latin typeface="Cambria Math"/>
                        </a:rPr>
                        <m:t>ó</m:t>
                      </m:r>
                      <m:r>
                        <a:rPr lang="es-CL" b="0" i="1" smtClean="0">
                          <a:latin typeface="Cambria Math"/>
                        </a:rPr>
                        <m:t>𝑚𝑖𝑐𝑜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s-CL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s-CL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120677"/>
                <a:ext cx="235878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615"/>
                </a:stretch>
              </a:blipFill>
              <a:ln w="28575"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827583" y="5463578"/>
                <a:ext cx="3160994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𝑛</m:t>
                      </m:r>
                      <m:r>
                        <a:rPr lang="es-CL" b="0" i="1" smtClean="0">
                          <a:latin typeface="Cambria Math"/>
                        </a:rPr>
                        <m:t>° </m:t>
                      </m:r>
                      <m:r>
                        <a:rPr lang="es-CL" b="0" i="1" smtClean="0">
                          <a:latin typeface="Cambria Math"/>
                        </a:rPr>
                        <m:t>𝑚</m:t>
                      </m:r>
                      <m:r>
                        <a:rPr lang="es-CL" b="0" i="1" smtClean="0">
                          <a:latin typeface="Cambria Math"/>
                        </a:rPr>
                        <m:t>á</m:t>
                      </m:r>
                      <m:r>
                        <a:rPr lang="es-CL" b="0" i="1" smtClean="0">
                          <a:latin typeface="Cambria Math"/>
                        </a:rPr>
                        <m:t>𝑠𝑖𝑐𝑜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s-CL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s-CL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s-CL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s-CL" b="0" i="1" smtClean="0">
                          <a:latin typeface="Cambria Math"/>
                        </a:rPr>
                        <m:t>=1+0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5463578"/>
                <a:ext cx="316099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  <a:ln w="28575"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5724128" y="2120677"/>
                <a:ext cx="2358787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𝑛</m:t>
                      </m:r>
                      <m:r>
                        <a:rPr lang="es-CL" b="0" i="1" smtClean="0">
                          <a:latin typeface="Cambria Math"/>
                        </a:rPr>
                        <m:t>° </m:t>
                      </m:r>
                      <m:r>
                        <a:rPr lang="es-CL" b="0" i="1" smtClean="0">
                          <a:latin typeface="Cambria Math"/>
                        </a:rPr>
                        <m:t>𝑎𝑡</m:t>
                      </m:r>
                      <m:r>
                        <a:rPr lang="es-CL" b="0" i="1" smtClean="0">
                          <a:latin typeface="Cambria Math"/>
                        </a:rPr>
                        <m:t>ó</m:t>
                      </m:r>
                      <m:r>
                        <a:rPr lang="es-CL" b="0" i="1" smtClean="0">
                          <a:latin typeface="Cambria Math"/>
                        </a:rPr>
                        <m:t>𝑚𝑖𝑐𝑜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s-CL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s-CL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120677"/>
                <a:ext cx="235878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615"/>
                </a:stretch>
              </a:blipFill>
              <a:ln w="28575"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5436096" y="5463578"/>
                <a:ext cx="3160994" cy="369332"/>
              </a:xfrm>
              <a:prstGeom prst="rect">
                <a:avLst/>
              </a:prstGeom>
              <a:ln w="28575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𝑛</m:t>
                      </m:r>
                      <m:r>
                        <a:rPr lang="es-CL" b="0" i="1" smtClean="0">
                          <a:latin typeface="Cambria Math"/>
                        </a:rPr>
                        <m:t>° </m:t>
                      </m:r>
                      <m:r>
                        <a:rPr lang="es-CL" b="0" i="1" smtClean="0">
                          <a:latin typeface="Cambria Math"/>
                        </a:rPr>
                        <m:t>𝑚</m:t>
                      </m:r>
                      <m:r>
                        <a:rPr lang="es-CL" b="0" i="1" smtClean="0">
                          <a:latin typeface="Cambria Math"/>
                        </a:rPr>
                        <m:t>á</m:t>
                      </m:r>
                      <m:r>
                        <a:rPr lang="es-CL" b="0" i="1" smtClean="0">
                          <a:latin typeface="Cambria Math"/>
                        </a:rPr>
                        <m:t>𝑠𝑖𝑐𝑜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s-CL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s-CL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s-CL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s-CL" b="0" i="1" smtClean="0">
                          <a:latin typeface="Cambria Math"/>
                        </a:rPr>
                        <m:t>=2+2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463578"/>
                <a:ext cx="316099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  <a:ln w="28575"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6 Conector recto de flecha"/>
          <p:cNvCxnSpPr/>
          <p:nvPr/>
        </p:nvCxnSpPr>
        <p:spPr>
          <a:xfrm flipH="1" flipV="1">
            <a:off x="1816725" y="2490009"/>
            <a:ext cx="307003" cy="5789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1187625" y="3356992"/>
            <a:ext cx="2304255" cy="2106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5185748" y="2285204"/>
            <a:ext cx="466372" cy="578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904163" y="3217785"/>
            <a:ext cx="994001" cy="2225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5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648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Núcleo: protones y neutrones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9142" r="10841" b="8395"/>
          <a:stretch/>
        </p:blipFill>
        <p:spPr bwMode="auto">
          <a:xfrm>
            <a:off x="899592" y="1972920"/>
            <a:ext cx="7650576" cy="424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Núcleo: protones y neutrones</a:t>
            </a:r>
            <a:endParaRPr lang="es-C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10075" r="10631" b="8022"/>
          <a:stretch/>
        </p:blipFill>
        <p:spPr bwMode="auto">
          <a:xfrm>
            <a:off x="539553" y="1795982"/>
            <a:ext cx="7920880" cy="46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8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r>
              <a:rPr lang="es-CL" sz="3500" b="1" dirty="0" smtClean="0"/>
              <a:t>El átomo </a:t>
            </a:r>
            <a:endParaRPr lang="es-CL" sz="3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416" y="2060848"/>
                <a:ext cx="4205076" cy="3960440"/>
              </a:xfrm>
            </p:spPr>
            <p:txBody>
              <a:bodyPr>
                <a:noAutofit/>
              </a:bodyPr>
              <a:lstStyle/>
              <a:p>
                <a:r>
                  <a:rPr lang="es-ES" sz="2200" dirty="0" smtClean="0"/>
                  <a:t>Electrones </a:t>
                </a:r>
              </a:p>
              <a:p>
                <a:pPr marL="68580" indent="0">
                  <a:buNone/>
                </a:pPr>
                <a:r>
                  <a:rPr lang="es-ES" sz="2200" dirty="0" smtClean="0"/>
                  <a:t>Es la partícula más pequeña del átomo (porcentaje de masa).</a:t>
                </a:r>
              </a:p>
              <a:p>
                <a:pPr marL="68580" indent="0">
                  <a:buNone/>
                </a:pPr>
                <a:r>
                  <a:rPr lang="es-ES" sz="2200" b="1" dirty="0" smtClean="0"/>
                  <a:t>Portadores de la carga negativa </a:t>
                </a:r>
                <a14:m>
                  <m:oMath xmlns:m="http://schemas.openxmlformats.org/officeDocument/2006/math">
                    <m:r>
                      <a:rPr lang="es-CL" sz="2200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s-CL" sz="2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L" sz="22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s-CL" sz="2200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s-CL" sz="2200" b="1" i="1" smtClean="0">
                        <a:latin typeface="Cambria Math"/>
                      </a:rPr>
                      <m:t>)</m:t>
                    </m:r>
                  </m:oMath>
                </a14:m>
                <a:endParaRPr lang="es-ES" sz="2200" b="1" dirty="0"/>
              </a:p>
              <a:p>
                <a:pPr marL="68580" indent="0">
                  <a:buNone/>
                </a:pPr>
                <a:r>
                  <a:rPr lang="es-ES" sz="2200" dirty="0" smtClean="0"/>
                  <a:t>Orbitan el núcleo del átomo, siendo atraídos a los protones mediante fuerzas electromagnéticas.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416" y="2060848"/>
                <a:ext cx="4205076" cy="3960440"/>
              </a:xfrm>
              <a:blipFill rotWithShape="1">
                <a:blip r:embed="rId2"/>
                <a:stretch>
                  <a:fillRect l="-145" t="-923" r="-31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Sí, es mucho…, ¡lo que no sabemos! : Blog de Emilio Silvera V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Sí, es mucho…, ¡lo que no sabemos! : Blog de Emilio Silvera V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302</TotalTime>
  <Words>348</Words>
  <Application>Microsoft Office PowerPoint</Application>
  <PresentationFormat>Presentación en pantalla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Austin</vt:lpstr>
      <vt:lpstr>Imagen de mapa de bits</vt:lpstr>
      <vt:lpstr>Carga eléctrica y cuerpos electrizados</vt:lpstr>
      <vt:lpstr>Electrostática </vt:lpstr>
      <vt:lpstr>Carga eléctrica </vt:lpstr>
      <vt:lpstr>El átomo </vt:lpstr>
      <vt:lpstr>Núcleo: protones y neutrones</vt:lpstr>
      <vt:lpstr>Núcleo: protones y neutrones</vt:lpstr>
      <vt:lpstr>Núcleo: protones y neutrones</vt:lpstr>
      <vt:lpstr>Núcleo: protones y neutrones</vt:lpstr>
      <vt:lpstr>El átomo </vt:lpstr>
      <vt:lpstr>Cuerpos electrizados</vt:lpstr>
      <vt:lpstr>Fuerzas electrostáticas</vt:lpstr>
      <vt:lpstr>Materiales conductores y aislantes</vt:lpstr>
      <vt:lpstr>Manipulativos virtuales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Carga eléctrica y cuerpos electrizados</dc:title>
  <dc:creator>Elizabeth Zavala P.</dc:creator>
  <cp:lastModifiedBy>Elizabeth Zavala P.</cp:lastModifiedBy>
  <cp:revision>21</cp:revision>
  <dcterms:created xsi:type="dcterms:W3CDTF">2020-03-30T19:15:44Z</dcterms:created>
  <dcterms:modified xsi:type="dcterms:W3CDTF">2020-04-07T21:31:05Z</dcterms:modified>
</cp:coreProperties>
</file>