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14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81" autoAdjust="0"/>
    <p:restoredTop sz="86478" autoAdjust="0"/>
  </p:normalViewPr>
  <p:slideViewPr>
    <p:cSldViewPr snapToGrid="0">
      <p:cViewPr varScale="1">
        <p:scale>
          <a:sx n="63" d="100"/>
          <a:sy n="63" d="100"/>
        </p:scale>
        <p:origin x="222" y="7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5B4BAE-1AA2-46CD-A4D7-9668E1C76940}" type="datetimeFigureOut">
              <a:rPr lang="es-CL" smtClean="0"/>
              <a:t>05-04-2020</a:t>
            </a:fld>
            <a:endParaRPr lang="es-CL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035A18-332C-4C76-A9D6-AE7933B29E5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764422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jR66SWiXtII" TargetMode="External"/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_tradnl" sz="1200" dirty="0"/>
              <a:t>LICEO N°1 JAVIERA CARRERA                                                               </a:t>
            </a:r>
            <a:r>
              <a:rPr lang="es-ES_tradnl" sz="3600" dirty="0"/>
              <a:t/>
            </a:r>
            <a:br>
              <a:rPr lang="es-ES_tradnl" sz="3600" dirty="0"/>
            </a:br>
            <a:r>
              <a:rPr lang="es-ES_tradnl" sz="1200" dirty="0"/>
              <a:t>Profesora : Lucía  Figueroa Paredes </a:t>
            </a:r>
          </a:p>
          <a:p>
            <a:r>
              <a:rPr lang="es-ES_tradnl" sz="1200" dirty="0"/>
              <a:t>Colaboración: Daniel Huenul A</a:t>
            </a:r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6035A18-332C-4C76-A9D6-AE7933B29E5F}" type="slidenum">
              <a:rPr lang="es-CL" smtClean="0"/>
              <a:t>1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738397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6035A18-332C-4C76-A9D6-AE7933B29E5F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740624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r>
              <a:rPr lang="en-US" sz="1200" b="0" i="0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/>
              </a:rPr>
              <a:t>https://www.youtube.com/watch?v=jR66SWiXtII</a:t>
            </a:r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035A18-332C-4C76-A9D6-AE7933B29E5F}" type="slidenum">
              <a:rPr lang="es-CL" smtClean="0"/>
              <a:t>13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853723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t>4/5/2020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2867426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20444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4477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892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48A87A34-81AB-432B-8DAE-1953F412C126}" type="datetimeFigureOut">
              <a:rPr lang="en-US" smtClean="0"/>
              <a:t>4/5/2020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303878830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529667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4/5/2020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535431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4/5/2020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74494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4/5/2020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52506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48A87A34-81AB-432B-8DAE-1953F412C126}" type="datetimeFigureOut">
              <a:rPr lang="en-US" smtClean="0"/>
              <a:t>4/5/2020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0665160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48A87A34-81AB-432B-8DAE-1953F412C126}" type="datetimeFigureOut">
              <a:rPr lang="en-US" smtClean="0"/>
              <a:pPr/>
              <a:t>4/5/2020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4531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4/5/2020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5839454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644F185-73BA-4415-B126-3E3B595C26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89307" y="53896"/>
            <a:ext cx="8187070" cy="2320670"/>
          </a:xfrm>
        </p:spPr>
        <p:txBody>
          <a:bodyPr>
            <a:normAutofit/>
          </a:bodyPr>
          <a:lstStyle/>
          <a:p>
            <a:r>
              <a:rPr lang="es-ES_tradnl" sz="1300" dirty="0"/>
              <a:t>                                                             </a:t>
            </a:r>
            <a:r>
              <a:rPr lang="es-ES_tradnl" sz="4000" dirty="0"/>
              <a:t>Plan diferenciado tercero medio</a:t>
            </a:r>
            <a:br>
              <a:rPr lang="es-ES_tradnl" sz="4000" dirty="0"/>
            </a:br>
            <a:r>
              <a:rPr lang="es-ES_tradnl" sz="4000" dirty="0"/>
              <a:t/>
            </a:r>
            <a:br>
              <a:rPr lang="es-ES_tradnl" sz="4000" dirty="0"/>
            </a:br>
            <a:endParaRPr lang="es-CL" sz="2700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614F64A5-CE4B-478B-BA92-667B06CA83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888343" y="1277257"/>
            <a:ext cx="7071107" cy="6604000"/>
          </a:xfrm>
        </p:spPr>
        <p:txBody>
          <a:bodyPr>
            <a:noAutofit/>
          </a:bodyPr>
          <a:lstStyle/>
          <a:p>
            <a:endParaRPr lang="es-CL" sz="2400" dirty="0"/>
          </a:p>
          <a:p>
            <a:r>
              <a:rPr lang="es-CL" sz="2400" dirty="0"/>
              <a:t>Unidad N°1: Práctica musical</a:t>
            </a:r>
            <a:br>
              <a:rPr lang="es-CL" sz="2400" dirty="0"/>
            </a:br>
            <a:endParaRPr lang="es-ES_tradnl" sz="2400" dirty="0"/>
          </a:p>
          <a:p>
            <a:r>
              <a:rPr lang="es-CL" sz="1200" dirty="0"/>
              <a:t>OA2: Crear proyectos de interpretación musical que respondan a intereses personales o grupales, basados en la investigación con  recursos y procedimientos expresivos  </a:t>
            </a:r>
            <a:r>
              <a:rPr lang="es-ES_tradnl" sz="1200" dirty="0"/>
              <a:t>Y técnicos, características del estilo y referentes de la interpretación vocal e instrumental musical nacionales e internacionales. </a:t>
            </a:r>
          </a:p>
          <a:p>
            <a:endParaRPr lang="es-ES_tradnl" sz="1200" dirty="0"/>
          </a:p>
          <a:p>
            <a:endParaRPr lang="es-ES_tradnl" sz="1200" dirty="0"/>
          </a:p>
          <a:p>
            <a:r>
              <a:rPr lang="es-ES" sz="1600" dirty="0"/>
              <a:t>Objetivos específicos:</a:t>
            </a:r>
          </a:p>
          <a:p>
            <a:pPr lvl="0"/>
            <a:r>
              <a:rPr lang="es-ES" sz="1200" dirty="0"/>
              <a:t>-Reconocer las partes y la función de la mesa de sonido como recurso técnico sonoro para la interpretación vocal e instrumental de la banda musical.</a:t>
            </a:r>
            <a:endParaRPr lang="es-CL" sz="1200" dirty="0"/>
          </a:p>
          <a:p>
            <a:pPr lvl="0"/>
            <a:endParaRPr lang="es-CL" sz="1200" dirty="0"/>
          </a:p>
          <a:p>
            <a:r>
              <a:rPr lang="es-ES" dirty="0"/>
              <a:t> </a:t>
            </a:r>
            <a:endParaRPr lang="es-CL" dirty="0"/>
          </a:p>
          <a:p>
            <a:endParaRPr lang="es-CL" sz="2400" dirty="0"/>
          </a:p>
        </p:txBody>
      </p:sp>
      <p:pic>
        <p:nvPicPr>
          <p:cNvPr id="4" name="Picture 1">
            <a:extLst>
              <a:ext uri="{FF2B5EF4-FFF2-40B4-BE49-F238E27FC236}">
                <a16:creationId xmlns:a16="http://schemas.microsoft.com/office/drawing/2014/main" id="{75672E1B-F789-42AC-AF06-A79D0AACFE7E}"/>
              </a:ext>
            </a:extLst>
          </p:cNvPr>
          <p:cNvPicPr/>
          <p:nvPr/>
        </p:nvPicPr>
        <p:blipFill>
          <a:blip r:embed="rId3">
            <a:biLevel thresh="7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95327" y="219635"/>
            <a:ext cx="1562100" cy="1632125"/>
          </a:xfrm>
          <a:prstGeom prst="rect">
            <a:avLst/>
          </a:prstGeom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id="{F235B222-943A-49DE-A6DB-D6856AFBAC14}"/>
              </a:ext>
            </a:extLst>
          </p:cNvPr>
          <p:cNvSpPr txBox="1"/>
          <p:nvPr/>
        </p:nvSpPr>
        <p:spPr>
          <a:xfrm>
            <a:off x="9959450" y="2080924"/>
            <a:ext cx="183385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>
                <a:solidFill>
                  <a:schemeClr val="bg1"/>
                </a:solidFill>
              </a:rPr>
              <a:t>Depto. Música</a:t>
            </a:r>
          </a:p>
          <a:p>
            <a:r>
              <a:rPr lang="es-CL" dirty="0">
                <a:solidFill>
                  <a:schemeClr val="bg1"/>
                </a:solidFill>
              </a:rPr>
              <a:t>Prof. Lucía Figueroa P.</a:t>
            </a:r>
            <a:br>
              <a:rPr lang="es-CL" dirty="0">
                <a:solidFill>
                  <a:schemeClr val="bg1"/>
                </a:solidFill>
              </a:rPr>
            </a:br>
            <a:r>
              <a:rPr lang="es-CL" dirty="0">
                <a:solidFill>
                  <a:schemeClr val="bg1"/>
                </a:solidFill>
              </a:rPr>
              <a:t>Colaboración Prof. Daniel Huenul.</a:t>
            </a:r>
          </a:p>
          <a:p>
            <a:r>
              <a:rPr lang="es-CL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9716979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3B1519A-36D6-43E2-AFDE-BD9B43739B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96000" y="438151"/>
            <a:ext cx="5734050" cy="5672766"/>
          </a:xfrm>
        </p:spPr>
        <p:txBody>
          <a:bodyPr>
            <a:normAutofit fontScale="92500" lnSpcReduction="10000"/>
          </a:bodyPr>
          <a:lstStyle/>
          <a:p>
            <a:r>
              <a:rPr lang="es-CL" dirty="0"/>
              <a:t>12. </a:t>
            </a:r>
            <a:r>
              <a:rPr lang="es-ES_tradnl" dirty="0"/>
              <a:t>esa ruedecilla es el "Balance".</a:t>
            </a:r>
          </a:p>
          <a:p>
            <a:endParaRPr lang="es-ES_tradnl" dirty="0"/>
          </a:p>
          <a:p>
            <a:r>
              <a:rPr lang="es-ES_tradnl" dirty="0"/>
              <a:t>13. </a:t>
            </a:r>
            <a:r>
              <a:rPr lang="es-ES_tradnl" dirty="0" err="1"/>
              <a:t>Mutea</a:t>
            </a:r>
            <a:r>
              <a:rPr lang="es-ES_tradnl" dirty="0"/>
              <a:t> (Calla, cierra, silencia) el canal.</a:t>
            </a:r>
          </a:p>
          <a:p>
            <a:endParaRPr lang="es-ES_tradnl" dirty="0"/>
          </a:p>
          <a:p>
            <a:r>
              <a:rPr lang="es-ES_tradnl" dirty="0"/>
              <a:t>14. El indicador "Clip" te avisa si el volumen de entrada supera a lo que la mesa es capaz de soportar. </a:t>
            </a:r>
          </a:p>
          <a:p>
            <a:endParaRPr lang="es-ES_tradnl" dirty="0"/>
          </a:p>
          <a:p>
            <a:r>
              <a:rPr lang="es-ES_tradnl" dirty="0"/>
              <a:t>15. Al pulsarlo será el único canal que suene por los auriculares.</a:t>
            </a:r>
          </a:p>
          <a:p>
            <a:endParaRPr lang="es-ES_tradnl" dirty="0"/>
          </a:p>
          <a:p>
            <a:r>
              <a:rPr lang="es-ES_tradnl" dirty="0"/>
              <a:t>16,17. Subgrupos. Ahora tienes que elegir por dónde ha de salir el sonido</a:t>
            </a:r>
            <a:endParaRPr lang="es-CL" dirty="0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0CF4705E-4102-4214-B695-2EB914FE3949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4650" y="0"/>
            <a:ext cx="2457450" cy="68580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4705871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35FD5BD-9A75-4310-8360-F43558FB48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058152" y="266701"/>
            <a:ext cx="3562348" cy="5848349"/>
          </a:xfrm>
        </p:spPr>
        <p:txBody>
          <a:bodyPr/>
          <a:lstStyle/>
          <a:p>
            <a:r>
              <a:rPr lang="es-CL" sz="2400" dirty="0"/>
              <a:t>19, 20, 21. estas ruedecillas van a ayudar  cuando mas de un instrumento se deben poner en un mismo canal. </a:t>
            </a:r>
            <a:r>
              <a:rPr lang="es-CL" dirty="0"/>
              <a:t/>
            </a:r>
            <a:br>
              <a:rPr lang="es-CL" dirty="0"/>
            </a:br>
            <a:endParaRPr lang="es-CL" dirty="0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F827AC1D-83AA-40DB-A5B1-AB5C91D09F17}"/>
              </a:ext>
            </a:extLst>
          </p:cNvPr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5839" t="-1848" r="419" b="58880"/>
          <a:stretch/>
        </p:blipFill>
        <p:spPr bwMode="auto">
          <a:xfrm>
            <a:off x="2990852" y="0"/>
            <a:ext cx="2209798" cy="651510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6" name="Imagen 5">
            <a:extLst>
              <a:ext uri="{FF2B5EF4-FFF2-40B4-BE49-F238E27FC236}">
                <a16:creationId xmlns:a16="http://schemas.microsoft.com/office/drawing/2014/main" id="{5D50E1A9-02DC-4E33-B1DF-36AB7AAD6868}"/>
              </a:ext>
            </a:extLst>
          </p:cNvPr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6138" r="78448"/>
          <a:stretch/>
        </p:blipFill>
        <p:spPr bwMode="auto">
          <a:xfrm>
            <a:off x="5372102" y="266701"/>
            <a:ext cx="2514598" cy="6248399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1675001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B1F3477-8355-447A-AEA2-F02DD7CFFC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662280" y="702081"/>
            <a:ext cx="6072520" cy="5793969"/>
          </a:xfrm>
        </p:spPr>
        <p:txBody>
          <a:bodyPr>
            <a:normAutofit/>
          </a:bodyPr>
          <a:lstStyle/>
          <a:p>
            <a:r>
              <a:rPr lang="es-ES_tradnl" dirty="0"/>
              <a:t>Bueno, aquí tenemos el truco para separar los canales que van juntos. Pero lo repetiré incesantemente, usa esto solo como último recurso. </a:t>
            </a:r>
            <a:endParaRPr lang="es-CL" dirty="0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EF41FE65-F3D8-4CF8-BE0F-BB9CB81F79CA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33700" y="190500"/>
            <a:ext cx="2590799" cy="647699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5676017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9D49224-A247-4ADC-B1FC-38DE0C9185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67452" y="152400"/>
            <a:ext cx="5486398" cy="6324600"/>
          </a:xfrm>
        </p:spPr>
        <p:txBody>
          <a:bodyPr>
            <a:normAutofit/>
          </a:bodyPr>
          <a:lstStyle/>
          <a:p>
            <a:r>
              <a:rPr lang="es-ES_tradnl" dirty="0"/>
              <a:t>Estos son ahora unos canales estéreo auxiliares que sirven para cuando no te quedan mas canales libres. </a:t>
            </a:r>
            <a:br>
              <a:rPr lang="es-ES_tradnl" dirty="0"/>
            </a:br>
            <a:endParaRPr lang="es-ES_tradnl" dirty="0"/>
          </a:p>
          <a:p>
            <a:r>
              <a:rPr lang="es-ES_tradnl" dirty="0"/>
              <a:t/>
            </a:r>
            <a:br>
              <a:rPr lang="es-ES_tradnl" dirty="0"/>
            </a:br>
            <a:r>
              <a:rPr lang="es-ES_tradnl" dirty="0"/>
              <a:t>23. Es estéreo, se recomienda que pongas los dos al mismo volumen de entrada.</a:t>
            </a:r>
            <a:endParaRPr lang="es-CL" dirty="0"/>
          </a:p>
          <a:p>
            <a:r>
              <a:rPr lang="es-ES_tradnl" dirty="0"/>
              <a:t/>
            </a:r>
            <a:br>
              <a:rPr lang="es-ES_tradnl" dirty="0"/>
            </a:br>
            <a:r>
              <a:rPr lang="es-ES_tradnl" dirty="0"/>
              <a:t/>
            </a:r>
            <a:br>
              <a:rPr lang="es-ES_tradnl" dirty="0"/>
            </a:br>
            <a:r>
              <a:rPr lang="es-ES_tradnl" dirty="0"/>
              <a:t>24. El botón </a:t>
            </a:r>
            <a:r>
              <a:rPr lang="es-ES_tradnl" dirty="0" err="1"/>
              <a:t>Level</a:t>
            </a:r>
            <a:r>
              <a:rPr lang="es-ES_tradnl" dirty="0"/>
              <a:t>, Es equivalente al botón (18) pero sin poder desplazarse de arriba a abajo.</a:t>
            </a:r>
            <a:endParaRPr lang="es-CL" dirty="0"/>
          </a:p>
          <a:p>
            <a:endParaRPr lang="es-CL" dirty="0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B9001E51-973E-4C31-AA42-062F44C404C5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00030" y="152400"/>
            <a:ext cx="3024520" cy="63246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1468396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1FA8961-FF3F-4206-B1FF-8E67E86B44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2310" y="-1"/>
            <a:ext cx="8563340" cy="2345095"/>
          </a:xfrm>
        </p:spPr>
        <p:txBody>
          <a:bodyPr>
            <a:normAutofit/>
          </a:bodyPr>
          <a:lstStyle/>
          <a:p>
            <a:pPr algn="ctr"/>
            <a:r>
              <a:rPr lang="es-ES_tradnl" altLang="es-CL" sz="4000" b="1" cap="none" dirty="0">
                <a:cs typeface="Times New Roman" panose="02020603050405020304" pitchFamily="18" charset="0"/>
              </a:rPr>
              <a:t>MESA</a:t>
            </a:r>
            <a:r>
              <a:rPr lang="es-ES_tradnl" altLang="es-CL" sz="5400" b="1" cap="none" dirty="0">
                <a:cs typeface="Times New Roman" panose="02020603050405020304" pitchFamily="18" charset="0"/>
              </a:rPr>
              <a:t> </a:t>
            </a:r>
            <a:r>
              <a:rPr lang="es-ES_tradnl" altLang="es-CL" sz="4000" b="1" cap="none" dirty="0">
                <a:cs typeface="Times New Roman" panose="02020603050405020304" pitchFamily="18" charset="0"/>
              </a:rPr>
              <a:t>DE SONIDO </a:t>
            </a:r>
            <a:r>
              <a:rPr lang="es-CL" altLang="es-CL" sz="5400" cap="none" dirty="0"/>
              <a:t/>
            </a:r>
            <a:br>
              <a:rPr lang="es-CL" altLang="es-CL" sz="5400" cap="none" dirty="0"/>
            </a:br>
            <a:endParaRPr lang="es-CL" sz="5400" dirty="0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5E3FF59-299E-45DB-AC30-9ADCA63C84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958006" y="2345095"/>
            <a:ext cx="8173780" cy="1262742"/>
          </a:xfrm>
        </p:spPr>
        <p:txBody>
          <a:bodyPr>
            <a:normAutofit fontScale="92500"/>
          </a:bodyPr>
          <a:lstStyle/>
          <a:p>
            <a:r>
              <a:rPr lang="es-ES_tradnl" altLang="es-CL" sz="2400" dirty="0"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Con la ayuda inestimable de unas fotos vas a aprender a manejar la mesa de sonido que está en la foto.</a:t>
            </a:r>
            <a:endParaRPr lang="es-CL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3CD6DE9-8C96-40DD-8EE9-33A56AE4FA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4563" y="1918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CL"/>
          </a:p>
        </p:txBody>
      </p:sp>
      <p:pic>
        <p:nvPicPr>
          <p:cNvPr id="2052" name="Imagen 2">
            <a:extLst>
              <a:ext uri="{FF2B5EF4-FFF2-40B4-BE49-F238E27FC236}">
                <a16:creationId xmlns:a16="http://schemas.microsoft.com/office/drawing/2014/main" id="{A81280CC-3349-4C34-9A7F-79C8DDE7D0E6}"/>
              </a:ext>
            </a:extLst>
          </p:cNvPr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58006" y="3429000"/>
            <a:ext cx="7809521" cy="30329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181434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CF25019-E05B-42E7-B700-9B2F0DFD3F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051294" y="499420"/>
            <a:ext cx="8630445" cy="2793601"/>
          </a:xfrm>
        </p:spPr>
        <p:txBody>
          <a:bodyPr>
            <a:normAutofit/>
          </a:bodyPr>
          <a:lstStyle/>
          <a:p>
            <a:r>
              <a:rPr lang="es-ES_tradnl" sz="2400" dirty="0"/>
              <a:t>Para entendernos mejor usaremos un dibujo esquematizado que he preparado de la mesa y la iremos viendo por partes, ¿OK? Aquí acto seguido te dejo el esquema completo</a:t>
            </a:r>
            <a:endParaRPr lang="es-CL" sz="2400" dirty="0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79539894-96D9-4768-87E4-379CEA4D0917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1294" y="3429000"/>
            <a:ext cx="8630445" cy="305180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424186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FBDA2316-0A91-4013-A8A5-6BEB3EE816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898709" y="420745"/>
            <a:ext cx="8068303" cy="2546964"/>
          </a:xfrm>
        </p:spPr>
        <p:txBody>
          <a:bodyPr>
            <a:normAutofit fontScale="25000" lnSpcReduction="20000"/>
          </a:bodyPr>
          <a:lstStyle/>
          <a:p>
            <a:r>
              <a:rPr lang="es-ES_tradnl" sz="7200" dirty="0"/>
              <a:t>Bueno:...  ahora vamos a aprender una cosa muy básica y muy importante.  Vamos a ver lo que es un canal. </a:t>
            </a:r>
            <a:br>
              <a:rPr lang="es-ES_tradnl" sz="7200" dirty="0"/>
            </a:br>
            <a:r>
              <a:rPr lang="es-ES_tradnl" sz="7200" dirty="0"/>
              <a:t/>
            </a:r>
            <a:br>
              <a:rPr lang="es-ES_tradnl" sz="7200" dirty="0"/>
            </a:br>
            <a:r>
              <a:rPr lang="es-ES_tradnl" sz="7200" dirty="0"/>
              <a:t>Por definición un canal es el pasaje por el que hay una entrada y una salida y en el cual se procesa ese sonido.  para entendernos, es donde enchufas el micro/instrumento y le das volumen, lo ecualizas, le das efectos, ganancia y demás.  Y en una mesa de sonido cualquiera un canal es esto:</a:t>
            </a:r>
            <a:r>
              <a:rPr lang="es-CL" dirty="0"/>
              <a:t/>
            </a:r>
            <a:br>
              <a:rPr lang="es-CL" dirty="0"/>
            </a:br>
            <a:endParaRPr lang="es-CL" dirty="0"/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DFADEDCC-CDAA-460F-9D3A-49030534F31A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8709" y="3564294"/>
            <a:ext cx="8639642" cy="307979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983646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39322184-A99C-4A50-8ACA-018991C8D0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705879" y="-1"/>
            <a:ext cx="9274628" cy="6531429"/>
          </a:xfrm>
        </p:spPr>
        <p:txBody>
          <a:bodyPr>
            <a:noAutofit/>
          </a:bodyPr>
          <a:lstStyle/>
          <a:p>
            <a:pPr marL="342900" indent="-342900">
              <a:buFontTx/>
              <a:buChar char="-"/>
            </a:pPr>
            <a:r>
              <a:rPr lang="es-ES_tradnl" dirty="0"/>
              <a:t>normalmente se enchufan no mas de un instrumento/micrófono por canal (con excepciones que ya veremos mas adelante).</a:t>
            </a:r>
          </a:p>
          <a:p>
            <a:pPr marL="342900" indent="-342900">
              <a:buFontTx/>
              <a:buChar char="-"/>
            </a:pPr>
            <a:endParaRPr lang="es-ES_tradnl" dirty="0"/>
          </a:p>
          <a:p>
            <a:pPr marL="342900" indent="-342900">
              <a:buFontTx/>
              <a:buChar char="-"/>
            </a:pPr>
            <a:r>
              <a:rPr lang="es-ES_tradnl" dirty="0"/>
              <a:t>En los canales de una mesa básica SE DEBE SEGUIR EL MODELO DE un INSTRUMENTO EN UN CANAL Y UN MICRÓFONO EN OTRO Canal, DE LO CONTRARIO uno de los dos dejará De funcionar, otras veces los dos, y en el caso de que ambos funcionen no los podrás juntar, Si subes el volumen del micro subirá el piano. Si quieres dar efectos al piano, estos afectarán a la voz.</a:t>
            </a:r>
            <a:br>
              <a:rPr lang="es-ES_tradnl" dirty="0"/>
            </a:br>
            <a:endParaRPr lang="es-ES_tradnl" dirty="0"/>
          </a:p>
          <a:p>
            <a:pPr marL="342900" indent="-342900">
              <a:buFontTx/>
              <a:buChar char="-"/>
            </a:pPr>
            <a:r>
              <a:rPr lang="es-ES_tradnl" dirty="0"/>
              <a:t> Arriba están las entradas y abajo las salidas y lo del medio (los botones) es lo que nosotros tocamos para modificar el sonido. 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2397556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>
            <a:extLst>
              <a:ext uri="{FF2B5EF4-FFF2-40B4-BE49-F238E27FC236}">
                <a16:creationId xmlns:a16="http://schemas.microsoft.com/office/drawing/2014/main" id="{68C437C6-CFEB-40D1-9BE4-3E5FA2DA666A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05125" y="1314450"/>
            <a:ext cx="2800350" cy="5543550"/>
          </a:xfrm>
          <a:prstGeom prst="rect">
            <a:avLst/>
          </a:prstGeom>
          <a:noFill/>
        </p:spPr>
      </p:pic>
      <p:sp>
        <p:nvSpPr>
          <p:cNvPr id="11" name="CuadroTexto 10">
            <a:extLst>
              <a:ext uri="{FF2B5EF4-FFF2-40B4-BE49-F238E27FC236}">
                <a16:creationId xmlns:a16="http://schemas.microsoft.com/office/drawing/2014/main" id="{4493F3C5-7FA2-4DC5-B23F-22BE515EEE52}"/>
              </a:ext>
            </a:extLst>
          </p:cNvPr>
          <p:cNvSpPr txBox="1"/>
          <p:nvPr/>
        </p:nvSpPr>
        <p:spPr>
          <a:xfrm>
            <a:off x="2705100" y="359229"/>
            <a:ext cx="600075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5400" b="1" dirty="0">
                <a:solidFill>
                  <a:schemeClr val="tx2"/>
                </a:solidFill>
                <a:latin typeface="+mj-lt"/>
              </a:rPr>
              <a:t>PARTES DEL CANAL</a:t>
            </a:r>
          </a:p>
          <a:p>
            <a:endParaRPr lang="es-CL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id="{12D638D9-E28C-4C92-9471-8089097448D8}"/>
              </a:ext>
            </a:extLst>
          </p:cNvPr>
          <p:cNvSpPr txBox="1"/>
          <p:nvPr/>
        </p:nvSpPr>
        <p:spPr>
          <a:xfrm>
            <a:off x="6096000" y="1314450"/>
            <a:ext cx="56769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s-ES_tradnl" dirty="0">
                <a:solidFill>
                  <a:schemeClr val="accent1"/>
                </a:solidFill>
              </a:rPr>
              <a:t>Esta es la Entrada de cable tipo "canon". En la mesa es la parte "hembra" y el cable de entrada ha de ser "macho". Aquí normalmente se conectan los micrófonos.</a:t>
            </a:r>
            <a:br>
              <a:rPr lang="es-ES_tradnl" dirty="0">
                <a:solidFill>
                  <a:schemeClr val="accent1"/>
                </a:solidFill>
              </a:rPr>
            </a:br>
            <a:endParaRPr lang="es-ES_tradnl" dirty="0">
              <a:solidFill>
                <a:schemeClr val="accent1"/>
              </a:solidFill>
            </a:endParaRPr>
          </a:p>
          <a:p>
            <a:pPr marL="342900" indent="-342900">
              <a:buAutoNum type="arabicPeriod"/>
            </a:pPr>
            <a:r>
              <a:rPr lang="es-ES_tradnl" dirty="0">
                <a:solidFill>
                  <a:schemeClr val="accent1"/>
                </a:solidFill>
              </a:rPr>
              <a:t>Esta es la Entrada de cable tipo "</a:t>
            </a:r>
            <a:r>
              <a:rPr lang="es-ES_tradnl" dirty="0" err="1">
                <a:solidFill>
                  <a:schemeClr val="accent1"/>
                </a:solidFill>
              </a:rPr>
              <a:t>jack</a:t>
            </a:r>
            <a:r>
              <a:rPr lang="es-ES_tradnl" dirty="0">
                <a:solidFill>
                  <a:schemeClr val="accent1"/>
                </a:solidFill>
              </a:rPr>
              <a:t>". La mesa aquí también es "hembra" y necesita que el cable sea "macho". Aquí se suelen enchufar los instrumentos. </a:t>
            </a:r>
            <a:br>
              <a:rPr lang="es-ES_tradnl" dirty="0">
                <a:solidFill>
                  <a:schemeClr val="accent1"/>
                </a:solidFill>
              </a:rPr>
            </a:br>
            <a:endParaRPr lang="es-ES_tradnl" dirty="0">
              <a:solidFill>
                <a:schemeClr val="accent1"/>
              </a:solidFill>
            </a:endParaRPr>
          </a:p>
          <a:p>
            <a:pPr marL="342900" indent="-342900">
              <a:buAutoNum type="arabicPeriod"/>
            </a:pPr>
            <a:r>
              <a:rPr lang="es-ES_tradnl" dirty="0">
                <a:solidFill>
                  <a:schemeClr val="accent1"/>
                </a:solidFill>
              </a:rPr>
              <a:t>. Es para poner un procesador de efectos externo (Por ejemplo un </a:t>
            </a:r>
            <a:r>
              <a:rPr lang="es-ES_tradnl" dirty="0" err="1">
                <a:solidFill>
                  <a:schemeClr val="accent1"/>
                </a:solidFill>
              </a:rPr>
              <a:t>predafer</a:t>
            </a:r>
            <a:r>
              <a:rPr lang="es-ES_tradnl" dirty="0">
                <a:solidFill>
                  <a:schemeClr val="accent1"/>
                </a:solidFill>
              </a:rPr>
              <a:t>, </a:t>
            </a:r>
            <a:r>
              <a:rPr lang="es-ES_tradnl" dirty="0" err="1">
                <a:solidFill>
                  <a:schemeClr val="accent1"/>
                </a:solidFill>
              </a:rPr>
              <a:t>preecualizador</a:t>
            </a:r>
            <a:r>
              <a:rPr lang="es-ES_tradnl" dirty="0">
                <a:solidFill>
                  <a:schemeClr val="accent1"/>
                </a:solidFill>
              </a:rPr>
              <a:t> y </a:t>
            </a:r>
            <a:r>
              <a:rPr lang="es-ES_tradnl" dirty="0" err="1">
                <a:solidFill>
                  <a:schemeClr val="accent1"/>
                </a:solidFill>
              </a:rPr>
              <a:t>preauxiliares</a:t>
            </a:r>
            <a:r>
              <a:rPr lang="es-ES_tradnl" dirty="0">
                <a:solidFill>
                  <a:schemeClr val="accent1"/>
                </a:solidFill>
              </a:rPr>
              <a:t>). </a:t>
            </a:r>
            <a:br>
              <a:rPr lang="es-ES_tradnl" dirty="0">
                <a:solidFill>
                  <a:schemeClr val="accent1"/>
                </a:solidFill>
              </a:rPr>
            </a:br>
            <a:endParaRPr lang="es-ES_tradnl" dirty="0">
              <a:solidFill>
                <a:schemeClr val="accent1"/>
              </a:solidFill>
            </a:endParaRPr>
          </a:p>
          <a:p>
            <a:pPr marL="342900" indent="-342900">
              <a:buAutoNum type="arabicPeriod"/>
            </a:pPr>
            <a:r>
              <a:rPr lang="es-ES_tradnl" dirty="0">
                <a:solidFill>
                  <a:schemeClr val="accent1"/>
                </a:solidFill>
              </a:rPr>
              <a:t>¡Atención! Este es uno de los mas importantes. Define el volumen de "entrada" con el que el instrumento/micro va a entrar en la mesa.</a:t>
            </a:r>
            <a:br>
              <a:rPr lang="es-ES_tradnl" dirty="0">
                <a:solidFill>
                  <a:schemeClr val="accent1"/>
                </a:solidFill>
              </a:rPr>
            </a:br>
            <a:endParaRPr lang="es-ES_tradnl" dirty="0">
              <a:solidFill>
                <a:schemeClr val="accent1"/>
              </a:solidFill>
            </a:endParaRPr>
          </a:p>
          <a:p>
            <a:pPr marL="342900" indent="-342900">
              <a:buFontTx/>
              <a:buAutoNum type="arabicPeriod"/>
            </a:pPr>
            <a:r>
              <a:rPr lang="es-ES_tradnl" dirty="0">
                <a:solidFill>
                  <a:schemeClr val="accent1"/>
                </a:solidFill>
              </a:rPr>
              <a:t> - Low </a:t>
            </a:r>
            <a:r>
              <a:rPr lang="es-ES_tradnl" dirty="0" err="1">
                <a:solidFill>
                  <a:schemeClr val="accent1"/>
                </a:solidFill>
              </a:rPr>
              <a:t>Cut</a:t>
            </a:r>
            <a:r>
              <a:rPr lang="es-ES_tradnl" dirty="0">
                <a:solidFill>
                  <a:schemeClr val="accent1"/>
                </a:solidFill>
              </a:rPr>
              <a:t> es un botón que te permite recortar los sonidos por debajo de un rango de frecuencias y decibelios. No lo uses de momento y no lo pulses.</a:t>
            </a:r>
            <a:endParaRPr lang="es-CL" dirty="0">
              <a:solidFill>
                <a:schemeClr val="accent1"/>
              </a:solidFill>
            </a:endParaRPr>
          </a:p>
          <a:p>
            <a:pPr marL="342900" indent="-342900">
              <a:buAutoNum type="arabicPeriod"/>
            </a:pPr>
            <a:endParaRPr lang="es-CL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1793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E902B21-57A9-40D3-B22D-A8B28F94A8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20038" y="16151"/>
            <a:ext cx="8695662" cy="1461865"/>
          </a:xfrm>
        </p:spPr>
        <p:txBody>
          <a:bodyPr>
            <a:normAutofit/>
          </a:bodyPr>
          <a:lstStyle/>
          <a:p>
            <a:r>
              <a:rPr lang="es-CL" sz="4000" dirty="0"/>
              <a:t>*AVISOS IMPORTANTES DEL USO DE la perilla NUM. 4*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512ED964-E59D-4FF8-9F41-A7B0013A03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981988" y="1478016"/>
            <a:ext cx="8695662" cy="4994851"/>
          </a:xfrm>
        </p:spPr>
        <p:txBody>
          <a:bodyPr>
            <a:normAutofit fontScale="85000" lnSpcReduction="10000"/>
          </a:bodyPr>
          <a:lstStyle/>
          <a:p>
            <a:r>
              <a:rPr lang="es-ES_tradnl" dirty="0">
                <a:solidFill>
                  <a:schemeClr val="tx2">
                    <a:lumMod val="60000"/>
                    <a:lumOff val="40000"/>
                  </a:schemeClr>
                </a:solidFill>
              </a:rPr>
              <a:t>- </a:t>
            </a:r>
            <a:r>
              <a:rPr lang="es-ES_tradnl" dirty="0"/>
              <a:t>Cuando vas a enchufar o desenchufar un micro/instrumento asegúrate primero que está puesto a cero (o sea, a tope hacia la izquierda). </a:t>
            </a:r>
          </a:p>
          <a:p>
            <a:endParaRPr lang="es-ES_tradnl" dirty="0"/>
          </a:p>
          <a:p>
            <a:r>
              <a:rPr lang="es-ES_tradnl" dirty="0">
                <a:solidFill>
                  <a:schemeClr val="tx2">
                    <a:lumMod val="60000"/>
                    <a:lumOff val="40000"/>
                  </a:schemeClr>
                </a:solidFill>
              </a:rPr>
              <a:t>-</a:t>
            </a:r>
            <a:r>
              <a:rPr lang="es-ES_tradnl" dirty="0"/>
              <a:t> Cuando algo está acoplando lo mas seguro es que hayas subido algún micrófono demasiado en ese punto. (Un acople es cuando hay un chirrido muy agudo o un ruido continuo grave que sube de volumen rápidamente). </a:t>
            </a:r>
          </a:p>
          <a:p>
            <a:pPr marL="342900" indent="-342900">
              <a:buFontTx/>
              <a:buChar char="-"/>
            </a:pPr>
            <a:endParaRPr lang="es-ES_tradnl" dirty="0"/>
          </a:p>
          <a:p>
            <a:r>
              <a:rPr lang="es-ES_tradnl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- </a:t>
            </a:r>
            <a:r>
              <a:rPr lang="es-ES_tradnl" sz="2400" dirty="0"/>
              <a:t>¡</a:t>
            </a:r>
            <a:r>
              <a:rPr lang="es-ES_tradnl" dirty="0"/>
              <a:t>No lo uses como volumen! Con micrófonos: Si subes mucho la ganancia resultará que el micrófono tendrá tanta potencia que alcanzará los altavoces/parlantes y dará lugar a un efecto "</a:t>
            </a:r>
            <a:r>
              <a:rPr lang="es-ES_tradnl" dirty="0" err="1"/>
              <a:t>loop</a:t>
            </a:r>
            <a:r>
              <a:rPr lang="es-ES_tradnl" dirty="0"/>
              <a:t>" en el que el micro se escucha a si mismo a través de los </a:t>
            </a:r>
            <a:r>
              <a:rPr lang="es-ES_tradnl" dirty="0" err="1"/>
              <a:t>altavoce</a:t>
            </a:r>
            <a:r>
              <a:rPr lang="es-ES_tradnl" dirty="0"/>
              <a:t>. Esto es lo que llamamos un "acople". 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6703109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DA6BA89-74CC-4059-A941-60BF19BC39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562600" y="266700"/>
            <a:ext cx="6305550" cy="6591299"/>
          </a:xfrm>
        </p:spPr>
        <p:txBody>
          <a:bodyPr>
            <a:normAutofit fontScale="85000" lnSpcReduction="20000"/>
          </a:bodyPr>
          <a:lstStyle/>
          <a:p>
            <a:r>
              <a:rPr lang="es-CL" u="sng" dirty="0"/>
              <a:t>Ecualizadores: </a:t>
            </a:r>
            <a:r>
              <a:rPr lang="es-ES_tradnl" dirty="0"/>
              <a:t>Cuando algún músico te diga: "Suena muy agudo" o "Se oyen demasiado los bajos“ o "Suena a metal"... este es el sitio al que debes acudir.</a:t>
            </a:r>
            <a:endParaRPr lang="es-CL" dirty="0"/>
          </a:p>
          <a:p>
            <a:endParaRPr lang="es-CL" dirty="0"/>
          </a:p>
          <a:p>
            <a:r>
              <a:rPr lang="es-CL" dirty="0"/>
              <a:t>6. </a:t>
            </a:r>
            <a:r>
              <a:rPr lang="es-ES_tradnl" dirty="0"/>
              <a:t>High. Estos son los "altos". Es la parte aguda del sonido que se ecualiza. La guitarra eléctrica, trompetas, platillos de batería y flautas suelen pasar por aquí.</a:t>
            </a:r>
          </a:p>
          <a:p>
            <a:endParaRPr lang="es-ES_tradnl" dirty="0"/>
          </a:p>
          <a:p>
            <a:r>
              <a:rPr lang="es-CL" dirty="0"/>
              <a:t/>
            </a:r>
            <a:br>
              <a:rPr lang="es-CL" dirty="0"/>
            </a:br>
            <a:r>
              <a:rPr lang="es-CL" dirty="0"/>
              <a:t>7. </a:t>
            </a:r>
            <a:r>
              <a:rPr lang="es-ES_tradnl" dirty="0"/>
              <a:t>Medios. Si el sonido es muy metálico posiblemente aquí esté la culpa. La mayoría de instrumentos usa sobre todo esta gama del ecualizador. Las voces, pianos y guitarristas pasan por aquí.</a:t>
            </a:r>
            <a:br>
              <a:rPr lang="es-ES_tradnl" dirty="0"/>
            </a:br>
            <a:endParaRPr lang="es-ES_tradnl" dirty="0"/>
          </a:p>
          <a:p>
            <a:r>
              <a:rPr lang="es-ES_tradnl" dirty="0"/>
              <a:t>8. Bajos. Cuando algo "resuena" demasiado o parece como si estuvieran bajo agua, este es el lugar para corregirlo. Aquí tendrás que vigilar al bajo y a la batería.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0EA58E6E-1AA9-4720-9FE5-069B108DCF79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4649" y="266700"/>
            <a:ext cx="2647951" cy="632459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7959714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8E73345-7240-4E8E-803F-967C936D9A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810250" y="247650"/>
            <a:ext cx="5981700" cy="6610350"/>
          </a:xfrm>
        </p:spPr>
        <p:txBody>
          <a:bodyPr>
            <a:normAutofit/>
          </a:bodyPr>
          <a:lstStyle/>
          <a:p>
            <a:r>
              <a:rPr lang="es-ES_tradnl" sz="1400" dirty="0"/>
              <a:t>Ahora que ya tenemos la señal de entrada a buen volumen y bien ecualizada, ¿Cómo la enviamos a los monitores?¿hacerlo sonar como si estuviera en una habitación muy pequeña? </a:t>
            </a:r>
          </a:p>
          <a:p>
            <a:endParaRPr lang="es-ES_tradnl" sz="1400" dirty="0"/>
          </a:p>
          <a:p>
            <a:r>
              <a:rPr lang="es-ES_tradnl" sz="1400" dirty="0"/>
              <a:t>9. Aux1 y Aux2 son volúmenes de salida. esta es específicamente la que va hacia los auxiliares/monitores, que son los parlantes que los músicos tienen a sus pies y que apuntan hacia ellos. Cuando un cantante dice: "No me oigo" o un instrumentista "¿Puedes subirme el bajo?" es aquí donde tienes que reforzarlo.</a:t>
            </a:r>
          </a:p>
          <a:p>
            <a:endParaRPr lang="es-CL" sz="1400" dirty="0"/>
          </a:p>
          <a:p>
            <a:r>
              <a:rPr lang="es-CL" sz="1400" dirty="0"/>
              <a:t>10. </a:t>
            </a:r>
            <a:r>
              <a:rPr lang="es-ES_tradnl" sz="1400" dirty="0"/>
              <a:t>No lo uses: Sirve para conmutar los envíos auxiliares para que sean "</a:t>
            </a:r>
            <a:r>
              <a:rPr lang="es-ES_tradnl" sz="1400" dirty="0" err="1"/>
              <a:t>prefader</a:t>
            </a:r>
            <a:r>
              <a:rPr lang="es-ES_tradnl" sz="1400" dirty="0"/>
              <a:t>".</a:t>
            </a:r>
          </a:p>
          <a:p>
            <a:endParaRPr lang="es-ES_tradnl" sz="1400" dirty="0"/>
          </a:p>
          <a:p>
            <a:r>
              <a:rPr lang="es-ES_tradnl" sz="1400" dirty="0"/>
              <a:t>11. Fx1 y Fx2 son salidas/entradas de efectos contenidos dentro o fuera de la mesa de sonido/mezclas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48644173-5BDD-4034-BF0C-5300C54F6A0A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67024" y="419099"/>
            <a:ext cx="2943225" cy="609599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297070857"/>
      </p:ext>
    </p:extLst>
  </p:cSld>
  <p:clrMapOvr>
    <a:masterClrMapping/>
  </p:clrMapOvr>
</p:sld>
</file>

<file path=ppt/theme/theme1.xml><?xml version="1.0" encoding="utf-8"?>
<a:theme xmlns:a="http://schemas.openxmlformats.org/drawingml/2006/main" name="Distintivo">
  <a:themeElements>
    <a:clrScheme name="Rojo">
      <a:dk1>
        <a:sysClr val="windowText" lastClr="000000"/>
      </a:dk1>
      <a:lt1>
        <a:sysClr val="window" lastClr="FFFFFF"/>
      </a:lt1>
      <a:dk2>
        <a:srgbClr val="323232"/>
      </a:dk2>
      <a:lt2>
        <a:srgbClr val="E5C243"/>
      </a:lt2>
      <a:accent1>
        <a:srgbClr val="A5300F"/>
      </a:accent1>
      <a:accent2>
        <a:srgbClr val="D55816"/>
      </a:accent2>
      <a:accent3>
        <a:srgbClr val="E19825"/>
      </a:accent3>
      <a:accent4>
        <a:srgbClr val="B19C7D"/>
      </a:accent4>
      <a:accent5>
        <a:srgbClr val="7F5F52"/>
      </a:accent5>
      <a:accent6>
        <a:srgbClr val="B27D49"/>
      </a:accent6>
      <a:hlink>
        <a:srgbClr val="6B9F25"/>
      </a:hlink>
      <a:folHlink>
        <a:srgbClr val="B26B02"/>
      </a:folHlink>
    </a:clrScheme>
    <a:fontScheme name="Distintivo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stintivo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D71F8F05-6246-47AF-9E68-E57F6C93F792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TM10001106[[fn=Distintivo]]</Template>
  <TotalTime>800</TotalTime>
  <Words>729</Words>
  <Application>Microsoft Office PowerPoint</Application>
  <PresentationFormat>Panorámica</PresentationFormat>
  <Paragraphs>66</Paragraphs>
  <Slides>13</Slides>
  <Notes>3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13</vt:i4>
      </vt:variant>
    </vt:vector>
  </HeadingPairs>
  <TitlesOfParts>
    <vt:vector size="20" baseType="lpstr">
      <vt:lpstr>Arial</vt:lpstr>
      <vt:lpstr>Calibri</vt:lpstr>
      <vt:lpstr>Garamond</vt:lpstr>
      <vt:lpstr>Gill Sans MT</vt:lpstr>
      <vt:lpstr>Impact</vt:lpstr>
      <vt:lpstr>Times New Roman</vt:lpstr>
      <vt:lpstr>Distintivo</vt:lpstr>
      <vt:lpstr>                                                             Plan diferenciado tercero medio  </vt:lpstr>
      <vt:lpstr>MESA DE SONIDO  </vt:lpstr>
      <vt:lpstr>Presentación de PowerPoint</vt:lpstr>
      <vt:lpstr>Presentación de PowerPoint</vt:lpstr>
      <vt:lpstr>Presentación de PowerPoint</vt:lpstr>
      <vt:lpstr>Presentación de PowerPoint</vt:lpstr>
      <vt:lpstr>*AVISOS IMPORTANTES DEL USO DE la perilla NUM. 4*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Plan diferenciado tercero medio Interpretación musical Contenidos técnicos y conceptuales de apresto a la ejecución musical</dc:title>
  <dc:creator>lucia</dc:creator>
  <cp:lastModifiedBy>Alfonso Moya Venegas</cp:lastModifiedBy>
  <cp:revision>39</cp:revision>
  <dcterms:created xsi:type="dcterms:W3CDTF">2020-04-01T21:50:07Z</dcterms:created>
  <dcterms:modified xsi:type="dcterms:W3CDTF">2020-04-05T05:25:24Z</dcterms:modified>
</cp:coreProperties>
</file>