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1" autoAdjust="0"/>
    <p:restoredTop sz="86478" autoAdjust="0"/>
  </p:normalViewPr>
  <p:slideViewPr>
    <p:cSldViewPr snapToGrid="0">
      <p:cViewPr varScale="1">
        <p:scale>
          <a:sx n="63" d="100"/>
          <a:sy n="63" d="100"/>
        </p:scale>
        <p:origin x="22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B4BAE-1AA2-46CD-A4D7-9668E1C76940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35A18-332C-4C76-A9D6-AE7933B29E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644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R66SWiXtII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dirty="0"/>
              <a:t>LICEO N°1 JAVIERA CARRERA                                                               </a:t>
            </a:r>
            <a:r>
              <a:rPr lang="es-ES_tradnl" sz="3600" dirty="0"/>
              <a:t/>
            </a:r>
            <a:br>
              <a:rPr lang="es-ES_tradnl" sz="3600" dirty="0"/>
            </a:br>
            <a:r>
              <a:rPr lang="es-ES_tradnl" sz="1200" dirty="0"/>
              <a:t>Profesora : Lucía  Figueroa Paredes </a:t>
            </a:r>
          </a:p>
          <a:p>
            <a:r>
              <a:rPr lang="es-ES_tradnl" sz="1200" dirty="0"/>
              <a:t>Colaboración: Daniel Huenul A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35A18-332C-4C76-A9D6-AE7933B29E5F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3839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35A18-332C-4C76-A9D6-AE7933B29E5F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406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https://www.youtube.com/watch?v=jR66SWiXtII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35A18-332C-4C76-A9D6-AE7933B29E5F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537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674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4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38788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96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543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4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5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651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3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394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4F185-73BA-4415-B126-3E3B595C2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307" y="53896"/>
            <a:ext cx="8187070" cy="2320670"/>
          </a:xfrm>
        </p:spPr>
        <p:txBody>
          <a:bodyPr>
            <a:normAutofit/>
          </a:bodyPr>
          <a:lstStyle/>
          <a:p>
            <a:r>
              <a:rPr lang="es-ES_tradnl" sz="1300" dirty="0"/>
              <a:t>                                                             </a:t>
            </a:r>
            <a:r>
              <a:rPr lang="es-ES_tradnl" sz="4000" dirty="0"/>
              <a:t>Plan diferenciado tercero medio</a:t>
            </a:r>
            <a:br>
              <a:rPr lang="es-ES_tradnl" sz="4000" dirty="0"/>
            </a:br>
            <a:r>
              <a:rPr lang="es-ES_tradnl" sz="4000" dirty="0"/>
              <a:t/>
            </a:r>
            <a:br>
              <a:rPr lang="es-ES_tradnl" sz="4000" dirty="0"/>
            </a:br>
            <a:endParaRPr lang="es-CL" sz="27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4F64A5-CE4B-478B-BA92-667B06CA8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8343" y="1277257"/>
            <a:ext cx="7071107" cy="6604000"/>
          </a:xfrm>
        </p:spPr>
        <p:txBody>
          <a:bodyPr>
            <a:noAutofit/>
          </a:bodyPr>
          <a:lstStyle/>
          <a:p>
            <a:endParaRPr lang="es-CL" sz="2400" dirty="0"/>
          </a:p>
          <a:p>
            <a:r>
              <a:rPr lang="es-CL" sz="2400" dirty="0"/>
              <a:t>Unidad N°1: Práctica musical</a:t>
            </a:r>
            <a:br>
              <a:rPr lang="es-CL" sz="2400" dirty="0"/>
            </a:br>
            <a:endParaRPr lang="es-ES_tradnl" sz="2400" dirty="0"/>
          </a:p>
          <a:p>
            <a:r>
              <a:rPr lang="es-CL" sz="1200" dirty="0"/>
              <a:t>OA2: Crear proyectos de interpretación musical que respondan a intereses personales o grupales, basados en la investigación con  recursos y procedimientos expresivos  </a:t>
            </a:r>
            <a:r>
              <a:rPr lang="es-ES_tradnl" sz="1200" dirty="0"/>
              <a:t>Y técnicos, características del estilo y referentes de la interpretación vocal e instrumental musical nacionales e internacionales. </a:t>
            </a:r>
          </a:p>
          <a:p>
            <a:endParaRPr lang="es-ES_tradnl" sz="1200" dirty="0"/>
          </a:p>
          <a:p>
            <a:endParaRPr lang="es-ES_tradnl" sz="1200" dirty="0"/>
          </a:p>
          <a:p>
            <a:r>
              <a:rPr lang="es-ES" sz="1600" dirty="0"/>
              <a:t>Objetivos específicos:</a:t>
            </a:r>
          </a:p>
          <a:p>
            <a:pPr lvl="0"/>
            <a:r>
              <a:rPr lang="es-ES" sz="1200" dirty="0"/>
              <a:t>-Reconocer las partes y la función de la mesa de sonido como recurso técnico sonoro para la interpretación vocal e instrumental de la banda musical.</a:t>
            </a:r>
            <a:endParaRPr lang="es-CL" sz="1200" dirty="0"/>
          </a:p>
          <a:p>
            <a:pPr lvl="0"/>
            <a:endParaRPr lang="es-CL" sz="1200" dirty="0"/>
          </a:p>
          <a:p>
            <a:r>
              <a:rPr lang="es-ES" dirty="0"/>
              <a:t> </a:t>
            </a:r>
            <a:endParaRPr lang="es-CL" dirty="0"/>
          </a:p>
          <a:p>
            <a:endParaRPr lang="es-CL" sz="2400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75672E1B-F789-42AC-AF06-A79D0AACFE7E}"/>
              </a:ext>
            </a:extLst>
          </p:cNvPr>
          <p:cNvPicPr/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327" y="219635"/>
            <a:ext cx="1562100" cy="163212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235B222-943A-49DE-A6DB-D6856AFBAC14}"/>
              </a:ext>
            </a:extLst>
          </p:cNvPr>
          <p:cNvSpPr txBox="1"/>
          <p:nvPr/>
        </p:nvSpPr>
        <p:spPr>
          <a:xfrm>
            <a:off x="9959450" y="2080924"/>
            <a:ext cx="18338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Depto. Música</a:t>
            </a:r>
          </a:p>
          <a:p>
            <a:r>
              <a:rPr lang="es-CL" dirty="0">
                <a:solidFill>
                  <a:schemeClr val="bg1"/>
                </a:solidFill>
              </a:rPr>
              <a:t>Prof. Lucía Figueroa P.</a:t>
            </a:r>
            <a:br>
              <a:rPr lang="es-CL" dirty="0">
                <a:solidFill>
                  <a:schemeClr val="bg1"/>
                </a:solidFill>
              </a:rPr>
            </a:br>
            <a:r>
              <a:rPr lang="es-CL" dirty="0">
                <a:solidFill>
                  <a:schemeClr val="bg1"/>
                </a:solidFill>
              </a:rPr>
              <a:t>Colaboración Prof. Daniel Huenul.</a:t>
            </a:r>
          </a:p>
          <a:p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1697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B1519A-36D6-43E2-AFDE-BD9B43739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438151"/>
            <a:ext cx="5734050" cy="5672766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12. </a:t>
            </a:r>
            <a:r>
              <a:rPr lang="es-ES_tradnl" dirty="0"/>
              <a:t>esa ruedecilla es el "Balance".</a:t>
            </a:r>
          </a:p>
          <a:p>
            <a:endParaRPr lang="es-ES_tradnl" dirty="0"/>
          </a:p>
          <a:p>
            <a:r>
              <a:rPr lang="es-ES_tradnl" dirty="0"/>
              <a:t>13. </a:t>
            </a:r>
            <a:r>
              <a:rPr lang="es-ES_tradnl" dirty="0" err="1"/>
              <a:t>Mutea</a:t>
            </a:r>
            <a:r>
              <a:rPr lang="es-ES_tradnl" dirty="0"/>
              <a:t> (Calla, cierra, silencia) el canal.</a:t>
            </a:r>
          </a:p>
          <a:p>
            <a:endParaRPr lang="es-ES_tradnl" dirty="0"/>
          </a:p>
          <a:p>
            <a:r>
              <a:rPr lang="es-ES_tradnl" dirty="0"/>
              <a:t>14. El indicador "Clip" te avisa si el volumen de entrada supera a lo que la mesa es capaz de soportar. </a:t>
            </a:r>
          </a:p>
          <a:p>
            <a:endParaRPr lang="es-ES_tradnl" dirty="0"/>
          </a:p>
          <a:p>
            <a:r>
              <a:rPr lang="es-ES_tradnl" dirty="0"/>
              <a:t>15. Al pulsarlo será el único canal que suene por los auriculares.</a:t>
            </a:r>
          </a:p>
          <a:p>
            <a:endParaRPr lang="es-ES_tradnl" dirty="0"/>
          </a:p>
          <a:p>
            <a:r>
              <a:rPr lang="es-ES_tradnl" dirty="0"/>
              <a:t>16,17. Subgrupos. Ahora tienes que elegir por dónde ha de salir el sonido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CF4705E-4102-4214-B695-2EB914FE39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0"/>
            <a:ext cx="245745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0587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5FD5BD-9A75-4310-8360-F43558FB4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8152" y="266701"/>
            <a:ext cx="3562348" cy="5848349"/>
          </a:xfrm>
        </p:spPr>
        <p:txBody>
          <a:bodyPr/>
          <a:lstStyle/>
          <a:p>
            <a:r>
              <a:rPr lang="es-CL" sz="2400" dirty="0"/>
              <a:t>19, 20, 21. estas ruedecillas van a ayudar  cuando mas de un instrumento se deben poner en un mismo canal.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827AC1D-83AA-40DB-A5B1-AB5C91D09F1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39" t="-1848" r="419" b="58880"/>
          <a:stretch/>
        </p:blipFill>
        <p:spPr bwMode="auto">
          <a:xfrm>
            <a:off x="2990852" y="0"/>
            <a:ext cx="2209798" cy="6515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D50E1A9-02DC-4E33-B1DF-36AB7AAD686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38" r="78448"/>
          <a:stretch/>
        </p:blipFill>
        <p:spPr bwMode="auto">
          <a:xfrm>
            <a:off x="5372102" y="266701"/>
            <a:ext cx="2514598" cy="624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7500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1F3477-8355-447A-AEA2-F02DD7CF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280" y="702081"/>
            <a:ext cx="6072520" cy="5793969"/>
          </a:xfrm>
        </p:spPr>
        <p:txBody>
          <a:bodyPr>
            <a:normAutofit/>
          </a:bodyPr>
          <a:lstStyle/>
          <a:p>
            <a:r>
              <a:rPr lang="es-ES_tradnl" dirty="0"/>
              <a:t>Bueno, aquí tenemos el truco para separar los canales que van juntos. Pero lo repetiré incesantemente, usa esto solo como último recurso. 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F41FE65-F3D8-4CF8-BE0F-BB9CB81F79C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190500"/>
            <a:ext cx="2590799" cy="6476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7601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D49224-A247-4ADC-B1FC-38DE0C918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67452" y="152400"/>
            <a:ext cx="5486398" cy="6324600"/>
          </a:xfrm>
        </p:spPr>
        <p:txBody>
          <a:bodyPr>
            <a:normAutofit/>
          </a:bodyPr>
          <a:lstStyle/>
          <a:p>
            <a:r>
              <a:rPr lang="es-ES_tradnl" dirty="0"/>
              <a:t>Estos son ahora unos canales estéreo auxiliares que sirven para cuando no te quedan mas canales libres. </a:t>
            </a:r>
            <a:br>
              <a:rPr lang="es-ES_tradnl" dirty="0"/>
            </a:br>
            <a:endParaRPr lang="es-ES_tradnl" dirty="0"/>
          </a:p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23. Es estéreo, se recomienda que pongas los dos al mismo volumen de entrada.</a:t>
            </a:r>
            <a:endParaRPr lang="es-CL" dirty="0"/>
          </a:p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24. El botón </a:t>
            </a:r>
            <a:r>
              <a:rPr lang="es-ES_tradnl" dirty="0" err="1"/>
              <a:t>Level</a:t>
            </a:r>
            <a:r>
              <a:rPr lang="es-ES_tradnl" dirty="0"/>
              <a:t>, Es equivalente al botón (18) pero sin poder desplazarse de arriba a abajo.</a:t>
            </a:r>
            <a:endParaRPr lang="es-CL" dirty="0"/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9001E51-973E-4C31-AA42-062F44C404C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030" y="152400"/>
            <a:ext cx="3024520" cy="632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683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A8961-FF3F-4206-B1FF-8E67E86B4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2310" y="-1"/>
            <a:ext cx="8563340" cy="2345095"/>
          </a:xfrm>
        </p:spPr>
        <p:txBody>
          <a:bodyPr>
            <a:normAutofit/>
          </a:bodyPr>
          <a:lstStyle/>
          <a:p>
            <a:pPr algn="ctr"/>
            <a:r>
              <a:rPr lang="es-ES_tradnl" altLang="es-CL" sz="4000" b="1" cap="none" dirty="0">
                <a:cs typeface="Times New Roman" panose="02020603050405020304" pitchFamily="18" charset="0"/>
              </a:rPr>
              <a:t>MESA</a:t>
            </a:r>
            <a:r>
              <a:rPr lang="es-ES_tradnl" altLang="es-CL" sz="5400" b="1" cap="none" dirty="0">
                <a:cs typeface="Times New Roman" panose="02020603050405020304" pitchFamily="18" charset="0"/>
              </a:rPr>
              <a:t> </a:t>
            </a:r>
            <a:r>
              <a:rPr lang="es-ES_tradnl" altLang="es-CL" sz="4000" b="1" cap="none" dirty="0">
                <a:cs typeface="Times New Roman" panose="02020603050405020304" pitchFamily="18" charset="0"/>
              </a:rPr>
              <a:t>DE SONIDO </a:t>
            </a:r>
            <a:r>
              <a:rPr lang="es-CL" altLang="es-CL" sz="5400" cap="none" dirty="0"/>
              <a:t/>
            </a:r>
            <a:br>
              <a:rPr lang="es-CL" altLang="es-CL" sz="5400" cap="none" dirty="0"/>
            </a:br>
            <a:endParaRPr lang="es-CL" sz="54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E3FF59-299E-45DB-AC30-9ADCA63C8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8006" y="2345095"/>
            <a:ext cx="8173780" cy="1262742"/>
          </a:xfrm>
        </p:spPr>
        <p:txBody>
          <a:bodyPr>
            <a:normAutofit fontScale="92500"/>
          </a:bodyPr>
          <a:lstStyle/>
          <a:p>
            <a:r>
              <a:rPr lang="es-ES_tradnl" altLang="es-CL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la ayuda inestimable de unas fotos vas a aprender a manejar la mesa de sonido que está en la foto.</a:t>
            </a:r>
            <a:endParaRPr lang="es-C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CD6DE9-8C96-40DD-8EE9-33A56AE4F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563" y="191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052" name="Imagen 2">
            <a:extLst>
              <a:ext uri="{FF2B5EF4-FFF2-40B4-BE49-F238E27FC236}">
                <a16:creationId xmlns:a16="http://schemas.microsoft.com/office/drawing/2014/main" id="{A81280CC-3349-4C34-9A7F-79C8DDE7D0E6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006" y="3429000"/>
            <a:ext cx="7809521" cy="303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14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F25019-E05B-42E7-B700-9B2F0DFD3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51294" y="499420"/>
            <a:ext cx="8630445" cy="2793601"/>
          </a:xfrm>
        </p:spPr>
        <p:txBody>
          <a:bodyPr>
            <a:normAutofit/>
          </a:bodyPr>
          <a:lstStyle/>
          <a:p>
            <a:r>
              <a:rPr lang="es-ES_tradnl" sz="2400" dirty="0"/>
              <a:t>Para entendernos mejor usaremos un dibujo esquematizado que he preparado de la mesa y la iremos viendo por partes, ¿OK? Aquí acto seguido te dejo el esquema completo</a:t>
            </a:r>
            <a:endParaRPr lang="es-CL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9539894-96D9-4768-87E4-379CEA4D09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294" y="3429000"/>
            <a:ext cx="8630445" cy="3051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41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DA2316-0A91-4013-A8A5-6BEB3EE81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8709" y="420745"/>
            <a:ext cx="8068303" cy="2546964"/>
          </a:xfrm>
        </p:spPr>
        <p:txBody>
          <a:bodyPr>
            <a:normAutofit fontScale="25000" lnSpcReduction="20000"/>
          </a:bodyPr>
          <a:lstStyle/>
          <a:p>
            <a:r>
              <a:rPr lang="es-ES_tradnl" sz="7200" dirty="0"/>
              <a:t>Bueno:...  ahora vamos a aprender una cosa muy básica y muy importante.  Vamos a ver lo que es un canal. </a:t>
            </a:r>
            <a:br>
              <a:rPr lang="es-ES_tradnl" sz="7200" dirty="0"/>
            </a:br>
            <a:r>
              <a:rPr lang="es-ES_tradnl" sz="7200" dirty="0"/>
              <a:t/>
            </a:r>
            <a:br>
              <a:rPr lang="es-ES_tradnl" sz="7200" dirty="0"/>
            </a:br>
            <a:r>
              <a:rPr lang="es-ES_tradnl" sz="7200" dirty="0"/>
              <a:t>Por definición un canal es el pasaje por el que hay una entrada y una salida y en el cual se procesa ese sonido.  para entendernos, es donde enchufas el micro/instrumento y le das volumen, lo ecualizas, le das efectos, ganancia y demás.  Y en una mesa de sonido cualquiera un canal es esto: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FADEDCC-CDAA-460F-9D3A-49030534F31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09" y="3564294"/>
            <a:ext cx="8639642" cy="30797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364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322184-A99C-4A50-8ACA-018991C8D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05879" y="-1"/>
            <a:ext cx="9274628" cy="6531429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es-ES_tradnl" dirty="0"/>
              <a:t>normalmente se enchufan no mas de un instrumento/micrófono por canal (con excepciones que ya veremos mas adelante).</a:t>
            </a:r>
          </a:p>
          <a:p>
            <a:pPr marL="342900" indent="-342900">
              <a:buFontTx/>
              <a:buChar char="-"/>
            </a:pPr>
            <a:endParaRPr lang="es-ES_tradnl" dirty="0"/>
          </a:p>
          <a:p>
            <a:pPr marL="342900" indent="-342900">
              <a:buFontTx/>
              <a:buChar char="-"/>
            </a:pPr>
            <a:r>
              <a:rPr lang="es-ES_tradnl" dirty="0"/>
              <a:t>En los canales de una mesa básica SE DEBE SEGUIR EL MODELO DE un INSTRUMENTO EN UN CANAL Y UN MICRÓFONO EN OTRO Canal, DE LO CONTRARIO uno de los dos dejará De funcionar, otras veces los dos, y en el caso de que ambos funcionen no los podrás juntar, Si subes el volumen del micro subirá el piano. Si quieres dar efectos al piano, estos afectarán a la voz.</a:t>
            </a:r>
            <a:br>
              <a:rPr lang="es-ES_tradnl" dirty="0"/>
            </a:br>
            <a:endParaRPr lang="es-ES_tradnl" dirty="0"/>
          </a:p>
          <a:p>
            <a:pPr marL="342900" indent="-342900">
              <a:buFontTx/>
              <a:buChar char="-"/>
            </a:pPr>
            <a:r>
              <a:rPr lang="es-ES_tradnl" dirty="0"/>
              <a:t> Arriba están las entradas y abajo las salidas y lo del medio (los botones) es lo que nosotros tocamos para modificar el sonido.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39755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8C437C6-CFEB-40D1-9BE4-3E5FA2DA666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1314450"/>
            <a:ext cx="2800350" cy="5543550"/>
          </a:xfrm>
          <a:prstGeom prst="rect">
            <a:avLst/>
          </a:prstGeom>
          <a:noFill/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4493F3C5-7FA2-4DC5-B23F-22BE515EEE52}"/>
              </a:ext>
            </a:extLst>
          </p:cNvPr>
          <p:cNvSpPr txBox="1"/>
          <p:nvPr/>
        </p:nvSpPr>
        <p:spPr>
          <a:xfrm>
            <a:off x="2705100" y="359229"/>
            <a:ext cx="6000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400" b="1" dirty="0">
                <a:solidFill>
                  <a:schemeClr val="tx2"/>
                </a:solidFill>
                <a:latin typeface="+mj-lt"/>
              </a:rPr>
              <a:t>PARTES DEL CANAL</a:t>
            </a:r>
          </a:p>
          <a:p>
            <a:endParaRPr lang="es-CL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2D638D9-E28C-4C92-9471-8089097448D8}"/>
              </a:ext>
            </a:extLst>
          </p:cNvPr>
          <p:cNvSpPr txBox="1"/>
          <p:nvPr/>
        </p:nvSpPr>
        <p:spPr>
          <a:xfrm>
            <a:off x="6096000" y="1314450"/>
            <a:ext cx="56769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_tradnl" dirty="0">
                <a:solidFill>
                  <a:schemeClr val="accent1"/>
                </a:solidFill>
              </a:rPr>
              <a:t>Esta es la Entrada de cable tipo "canon". En la mesa es la parte "hembra" y el cable de entrada ha de ser "macho". Aquí normalmente se conectan los micrófonos.</a:t>
            </a:r>
            <a:br>
              <a:rPr lang="es-ES_tradnl" dirty="0">
                <a:solidFill>
                  <a:schemeClr val="accent1"/>
                </a:solidFill>
              </a:rPr>
            </a:br>
            <a:endParaRPr lang="es-ES_tradnl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es-ES_tradnl" dirty="0">
                <a:solidFill>
                  <a:schemeClr val="accent1"/>
                </a:solidFill>
              </a:rPr>
              <a:t>Esta es la Entrada de cable tipo "</a:t>
            </a:r>
            <a:r>
              <a:rPr lang="es-ES_tradnl" dirty="0" err="1">
                <a:solidFill>
                  <a:schemeClr val="accent1"/>
                </a:solidFill>
              </a:rPr>
              <a:t>jack</a:t>
            </a:r>
            <a:r>
              <a:rPr lang="es-ES_tradnl" dirty="0">
                <a:solidFill>
                  <a:schemeClr val="accent1"/>
                </a:solidFill>
              </a:rPr>
              <a:t>". La mesa aquí también es "hembra" y necesita que el cable sea "macho". Aquí se suelen enchufar los instrumentos. </a:t>
            </a:r>
            <a:br>
              <a:rPr lang="es-ES_tradnl" dirty="0">
                <a:solidFill>
                  <a:schemeClr val="accent1"/>
                </a:solidFill>
              </a:rPr>
            </a:br>
            <a:endParaRPr lang="es-ES_tradnl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es-ES_tradnl" dirty="0">
                <a:solidFill>
                  <a:schemeClr val="accent1"/>
                </a:solidFill>
              </a:rPr>
              <a:t>. Es para poner un procesador de efectos externo (Por ejemplo un </a:t>
            </a:r>
            <a:r>
              <a:rPr lang="es-ES_tradnl" dirty="0" err="1">
                <a:solidFill>
                  <a:schemeClr val="accent1"/>
                </a:solidFill>
              </a:rPr>
              <a:t>predafer</a:t>
            </a:r>
            <a:r>
              <a:rPr lang="es-ES_tradnl" dirty="0">
                <a:solidFill>
                  <a:schemeClr val="accent1"/>
                </a:solidFill>
              </a:rPr>
              <a:t>, </a:t>
            </a:r>
            <a:r>
              <a:rPr lang="es-ES_tradnl" dirty="0" err="1">
                <a:solidFill>
                  <a:schemeClr val="accent1"/>
                </a:solidFill>
              </a:rPr>
              <a:t>preecualizador</a:t>
            </a:r>
            <a:r>
              <a:rPr lang="es-ES_tradnl" dirty="0">
                <a:solidFill>
                  <a:schemeClr val="accent1"/>
                </a:solidFill>
              </a:rPr>
              <a:t> y </a:t>
            </a:r>
            <a:r>
              <a:rPr lang="es-ES_tradnl" dirty="0" err="1">
                <a:solidFill>
                  <a:schemeClr val="accent1"/>
                </a:solidFill>
              </a:rPr>
              <a:t>preauxiliares</a:t>
            </a:r>
            <a:r>
              <a:rPr lang="es-ES_tradnl" dirty="0">
                <a:solidFill>
                  <a:schemeClr val="accent1"/>
                </a:solidFill>
              </a:rPr>
              <a:t>). </a:t>
            </a:r>
            <a:br>
              <a:rPr lang="es-ES_tradnl" dirty="0">
                <a:solidFill>
                  <a:schemeClr val="accent1"/>
                </a:solidFill>
              </a:rPr>
            </a:br>
            <a:endParaRPr lang="es-ES_tradnl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es-ES_tradnl" dirty="0">
                <a:solidFill>
                  <a:schemeClr val="accent1"/>
                </a:solidFill>
              </a:rPr>
              <a:t>¡Atención! Este es uno de los mas importantes. Define el volumen de "entrada" con el que el instrumento/micro va a entrar en la mesa.</a:t>
            </a:r>
            <a:br>
              <a:rPr lang="es-ES_tradnl" dirty="0">
                <a:solidFill>
                  <a:schemeClr val="accent1"/>
                </a:solidFill>
              </a:rPr>
            </a:br>
            <a:endParaRPr lang="es-ES_tradnl" dirty="0">
              <a:solidFill>
                <a:schemeClr val="accent1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s-ES_tradnl" dirty="0">
                <a:solidFill>
                  <a:schemeClr val="accent1"/>
                </a:solidFill>
              </a:rPr>
              <a:t> - Low </a:t>
            </a:r>
            <a:r>
              <a:rPr lang="es-ES_tradnl" dirty="0" err="1">
                <a:solidFill>
                  <a:schemeClr val="accent1"/>
                </a:solidFill>
              </a:rPr>
              <a:t>Cut</a:t>
            </a:r>
            <a:r>
              <a:rPr lang="es-ES_tradnl" dirty="0">
                <a:solidFill>
                  <a:schemeClr val="accent1"/>
                </a:solidFill>
              </a:rPr>
              <a:t> es un botón que te permite recortar los sonidos por debajo de un rango de frecuencias y decibelios. No lo uses de momento y no lo pulses.</a:t>
            </a:r>
            <a:endParaRPr lang="es-CL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endParaRPr lang="es-C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9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02B21-57A9-40D3-B22D-A8B28F94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038" y="16151"/>
            <a:ext cx="8695662" cy="1461865"/>
          </a:xfrm>
        </p:spPr>
        <p:txBody>
          <a:bodyPr>
            <a:normAutofit/>
          </a:bodyPr>
          <a:lstStyle/>
          <a:p>
            <a:r>
              <a:rPr lang="es-CL" sz="4000" dirty="0"/>
              <a:t>*AVISOS IMPORTANTES DEL USO DE la perilla NUM. 4*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2ED964-E59D-4FF8-9F41-A7B0013A0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1988" y="1478016"/>
            <a:ext cx="8695662" cy="4994851"/>
          </a:xfrm>
        </p:spPr>
        <p:txBody>
          <a:bodyPr>
            <a:normAutofit fontScale="85000" lnSpcReduction="10000"/>
          </a:bodyPr>
          <a:lstStyle/>
          <a:p>
            <a:r>
              <a:rPr lang="es-ES_tradn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es-ES_tradnl" dirty="0"/>
              <a:t>Cuando vas a enchufar o desenchufar un micro/instrumento asegúrate primero que está puesto a cero (o sea, a tope hacia la izquierda). </a:t>
            </a:r>
          </a:p>
          <a:p>
            <a:endParaRPr lang="es-ES_tradnl" dirty="0"/>
          </a:p>
          <a:p>
            <a:r>
              <a:rPr lang="es-ES_tradn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s-ES_tradnl" dirty="0"/>
              <a:t> Cuando algo está acoplando lo mas seguro es que hayas subido algún micrófono demasiado en ese punto. (Un acople es cuando hay un chirrido muy agudo o un ruido continuo grave que sube de volumen rápidamente). </a:t>
            </a:r>
          </a:p>
          <a:p>
            <a:pPr marL="342900" indent="-342900">
              <a:buFontTx/>
              <a:buChar char="-"/>
            </a:pPr>
            <a:endParaRPr lang="es-ES_tradnl" dirty="0"/>
          </a:p>
          <a:p>
            <a:r>
              <a:rPr lang="es-ES_trad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es-ES_tradnl" sz="2400" dirty="0"/>
              <a:t>¡</a:t>
            </a:r>
            <a:r>
              <a:rPr lang="es-ES_tradnl" dirty="0"/>
              <a:t>No lo uses como volumen! Con micrófonos: Si subes mucho la ganancia resultará que el micrófono tendrá tanta potencia que alcanzará los altavoces/parlantes y dará lugar a un efecto "</a:t>
            </a:r>
            <a:r>
              <a:rPr lang="es-ES_tradnl" dirty="0" err="1"/>
              <a:t>loop</a:t>
            </a:r>
            <a:r>
              <a:rPr lang="es-ES_tradnl" dirty="0"/>
              <a:t>" en el que el micro se escucha a si mismo a través de los </a:t>
            </a:r>
            <a:r>
              <a:rPr lang="es-ES_tradnl" dirty="0" err="1"/>
              <a:t>altavoce</a:t>
            </a:r>
            <a:r>
              <a:rPr lang="es-ES_tradnl" dirty="0"/>
              <a:t>. Esto es lo que llamamos un "acople".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7031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A6BA89-74CC-4059-A941-60BF19BC3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62600" y="266700"/>
            <a:ext cx="6305550" cy="6591299"/>
          </a:xfrm>
        </p:spPr>
        <p:txBody>
          <a:bodyPr>
            <a:normAutofit fontScale="85000" lnSpcReduction="20000"/>
          </a:bodyPr>
          <a:lstStyle/>
          <a:p>
            <a:r>
              <a:rPr lang="es-CL" u="sng" dirty="0"/>
              <a:t>Ecualizadores: </a:t>
            </a:r>
            <a:r>
              <a:rPr lang="es-ES_tradnl" dirty="0"/>
              <a:t>Cuando algún músico te diga: "Suena muy agudo" o "Se oyen demasiado los bajos“ o "Suena a metal"... este es el sitio al que debes acudir.</a:t>
            </a:r>
            <a:endParaRPr lang="es-CL" dirty="0"/>
          </a:p>
          <a:p>
            <a:endParaRPr lang="es-CL" dirty="0"/>
          </a:p>
          <a:p>
            <a:r>
              <a:rPr lang="es-CL" dirty="0"/>
              <a:t>6. </a:t>
            </a:r>
            <a:r>
              <a:rPr lang="es-ES_tradnl" dirty="0"/>
              <a:t>High. Estos son los "altos". Es la parte aguda del sonido que se ecualiza. La guitarra eléctrica, trompetas, platillos de batería y flautas suelen pasar por aquí.</a:t>
            </a:r>
          </a:p>
          <a:p>
            <a:endParaRPr lang="es-ES_tradnl" dirty="0"/>
          </a:p>
          <a:p>
            <a:r>
              <a:rPr lang="es-CL" dirty="0"/>
              <a:t/>
            </a:r>
            <a:br>
              <a:rPr lang="es-CL" dirty="0"/>
            </a:br>
            <a:r>
              <a:rPr lang="es-CL" dirty="0"/>
              <a:t>7. </a:t>
            </a:r>
            <a:r>
              <a:rPr lang="es-ES_tradnl" dirty="0"/>
              <a:t>Medios. Si el sonido es muy metálico posiblemente aquí esté la culpa. La mayoría de instrumentos usa sobre todo esta gama del ecualizador. Las voces, pianos y guitarristas pasan por aquí.</a:t>
            </a:r>
            <a:br>
              <a:rPr lang="es-ES_tradnl" dirty="0"/>
            </a:br>
            <a:endParaRPr lang="es-ES_tradnl" dirty="0"/>
          </a:p>
          <a:p>
            <a:r>
              <a:rPr lang="es-ES_tradnl" dirty="0"/>
              <a:t>8. Bajos. Cuando algo "resuena" demasiado o parece como si estuvieran bajo agua, este es el lugar para corregirlo. Aquí tendrás que vigilar al bajo y a la batería.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EA58E6E-1AA9-4720-9FE5-069B108DCF7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49" y="266700"/>
            <a:ext cx="2647951" cy="63245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597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E73345-7240-4E8E-803F-967C936D9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0250" y="247650"/>
            <a:ext cx="5981700" cy="6610350"/>
          </a:xfrm>
        </p:spPr>
        <p:txBody>
          <a:bodyPr>
            <a:normAutofit/>
          </a:bodyPr>
          <a:lstStyle/>
          <a:p>
            <a:r>
              <a:rPr lang="es-ES_tradnl" sz="1400" dirty="0"/>
              <a:t>Ahora que ya tenemos la señal de entrada a buen volumen y bien ecualizada, ¿Cómo la enviamos a los monitores?¿hacerlo sonar como si estuviera en una habitación muy pequeña? </a:t>
            </a:r>
          </a:p>
          <a:p>
            <a:endParaRPr lang="es-ES_tradnl" sz="1400" dirty="0"/>
          </a:p>
          <a:p>
            <a:r>
              <a:rPr lang="es-ES_tradnl" sz="1400" dirty="0"/>
              <a:t>9. Aux1 y Aux2 son volúmenes de salida. esta es específicamente la que va hacia los auxiliares/monitores, que son los parlantes que los músicos tienen a sus pies y que apuntan hacia ellos. Cuando un cantante dice: "No me oigo" o un instrumentista "¿Puedes subirme el bajo?" es aquí donde tienes que reforzarlo.</a:t>
            </a:r>
          </a:p>
          <a:p>
            <a:endParaRPr lang="es-CL" sz="1400" dirty="0"/>
          </a:p>
          <a:p>
            <a:r>
              <a:rPr lang="es-CL" sz="1400" dirty="0"/>
              <a:t>10. </a:t>
            </a:r>
            <a:r>
              <a:rPr lang="es-ES_tradnl" sz="1400" dirty="0"/>
              <a:t>No lo uses: Sirve para conmutar los envíos auxiliares para que sean "</a:t>
            </a:r>
            <a:r>
              <a:rPr lang="es-ES_tradnl" sz="1400" dirty="0" err="1"/>
              <a:t>prefader</a:t>
            </a:r>
            <a:r>
              <a:rPr lang="es-ES_tradnl" sz="1400" dirty="0"/>
              <a:t>".</a:t>
            </a:r>
          </a:p>
          <a:p>
            <a:endParaRPr lang="es-ES_tradnl" sz="1400" dirty="0"/>
          </a:p>
          <a:p>
            <a:r>
              <a:rPr lang="es-ES_tradnl" sz="1400" dirty="0"/>
              <a:t>11. Fx1 y Fx2 son salidas/entradas de efectos contenidos dentro o fuera de la mesa de sonido/mezclas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8644173-5BDD-4034-BF0C-5300C54F6A0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4" y="419099"/>
            <a:ext cx="2943225" cy="6095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7070857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800</TotalTime>
  <Words>729</Words>
  <Application>Microsoft Office PowerPoint</Application>
  <PresentationFormat>Panorámica</PresentationFormat>
  <Paragraphs>66</Paragraphs>
  <Slides>13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Garamond</vt:lpstr>
      <vt:lpstr>Gill Sans MT</vt:lpstr>
      <vt:lpstr>Impact</vt:lpstr>
      <vt:lpstr>Times New Roman</vt:lpstr>
      <vt:lpstr>Distintivo</vt:lpstr>
      <vt:lpstr>                                                             Plan diferenciado tercero medio  </vt:lpstr>
      <vt:lpstr>MESA DE SONIDO  </vt:lpstr>
      <vt:lpstr>Presentación de PowerPoint</vt:lpstr>
      <vt:lpstr>Presentación de PowerPoint</vt:lpstr>
      <vt:lpstr>Presentación de PowerPoint</vt:lpstr>
      <vt:lpstr>Presentación de PowerPoint</vt:lpstr>
      <vt:lpstr>*AVISOS IMPORTANTES DEL USO DE la perilla NUM. 4*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diferenciado tercero medio Interpretación musical Contenidos técnicos y conceptuales de apresto a la ejecución musical</dc:title>
  <dc:creator>lucia</dc:creator>
  <cp:lastModifiedBy>Alfonso Moya Venegas</cp:lastModifiedBy>
  <cp:revision>39</cp:revision>
  <dcterms:created xsi:type="dcterms:W3CDTF">2020-04-01T21:50:07Z</dcterms:created>
  <dcterms:modified xsi:type="dcterms:W3CDTF">2020-04-05T05:25:24Z</dcterms:modified>
</cp:coreProperties>
</file>