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8" r:id="rId4"/>
    <p:sldId id="269" r:id="rId5"/>
    <p:sldId id="281" r:id="rId6"/>
    <p:sldId id="278" r:id="rId7"/>
    <p:sldId id="279" r:id="rId8"/>
    <p:sldId id="280" r:id="rId9"/>
    <p:sldId id="258" r:id="rId10"/>
    <p:sldId id="259" r:id="rId11"/>
    <p:sldId id="260" r:id="rId12"/>
    <p:sldId id="282" r:id="rId13"/>
    <p:sldId id="26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8CAE22-9785-4E33-AED6-07010AAAACC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29B9144-2CEC-4B4D-8F9C-A8F1FA08D4CD}">
      <dgm:prSet phldrT="[Texto]"/>
      <dgm:spPr/>
      <dgm:t>
        <a:bodyPr/>
        <a:lstStyle/>
        <a:p>
          <a:r>
            <a:rPr lang="es-ES" dirty="0" smtClean="0"/>
            <a:t>trabajo</a:t>
          </a:r>
          <a:endParaRPr lang="es-CL" dirty="0"/>
        </a:p>
      </dgm:t>
    </dgm:pt>
    <dgm:pt modelId="{F68BFEC3-93B6-4C97-B274-846DD58F0990}" type="parTrans" cxnId="{8B906C6E-86E3-4F4D-B213-A65E1A08F170}">
      <dgm:prSet/>
      <dgm:spPr/>
      <dgm:t>
        <a:bodyPr/>
        <a:lstStyle/>
        <a:p>
          <a:endParaRPr lang="es-CL"/>
        </a:p>
      </dgm:t>
    </dgm:pt>
    <dgm:pt modelId="{0B95F852-0845-4B3D-8697-7E830638307E}" type="sibTrans" cxnId="{8B906C6E-86E3-4F4D-B213-A65E1A08F170}">
      <dgm:prSet/>
      <dgm:spPr/>
      <dgm:t>
        <a:bodyPr/>
        <a:lstStyle/>
        <a:p>
          <a:endParaRPr lang="es-CL"/>
        </a:p>
      </dgm:t>
    </dgm:pt>
    <dgm:pt modelId="{4BEBDE81-A634-4454-A311-7068A57438D9}">
      <dgm:prSet phldrT="[Texto]"/>
      <dgm:spPr/>
      <dgm:t>
        <a:bodyPr/>
        <a:lstStyle/>
        <a:p>
          <a:r>
            <a:rPr lang="es-ES" dirty="0" smtClean="0"/>
            <a:t>Capital</a:t>
          </a:r>
          <a:endParaRPr lang="es-CL" dirty="0"/>
        </a:p>
      </dgm:t>
    </dgm:pt>
    <dgm:pt modelId="{64E4EA14-C006-4134-9899-F5C2B56BCF78}" type="parTrans" cxnId="{ECF797FB-17C5-4CCC-AB20-C8BE872F60FA}">
      <dgm:prSet/>
      <dgm:spPr/>
      <dgm:t>
        <a:bodyPr/>
        <a:lstStyle/>
        <a:p>
          <a:endParaRPr lang="es-CL"/>
        </a:p>
      </dgm:t>
    </dgm:pt>
    <dgm:pt modelId="{9FDD5CD5-23BF-4D34-BDAD-C888DBE4B30F}" type="sibTrans" cxnId="{ECF797FB-17C5-4CCC-AB20-C8BE872F60FA}">
      <dgm:prSet/>
      <dgm:spPr/>
      <dgm:t>
        <a:bodyPr/>
        <a:lstStyle/>
        <a:p>
          <a:endParaRPr lang="es-CL"/>
        </a:p>
      </dgm:t>
    </dgm:pt>
    <dgm:pt modelId="{053E8EDA-900E-4152-A977-05DA52A22284}">
      <dgm:prSet phldrT="[Texto]"/>
      <dgm:spPr/>
      <dgm:t>
        <a:bodyPr/>
        <a:lstStyle/>
        <a:p>
          <a:r>
            <a:rPr lang="es-ES" dirty="0" smtClean="0"/>
            <a:t>Recursos Naturales</a:t>
          </a:r>
          <a:endParaRPr lang="es-CL" dirty="0"/>
        </a:p>
      </dgm:t>
    </dgm:pt>
    <dgm:pt modelId="{DF2095E3-0EB3-488A-93CF-B76520626CE8}" type="parTrans" cxnId="{7C9E8ADD-6B6C-4FA0-AF64-E315466372FA}">
      <dgm:prSet/>
      <dgm:spPr/>
      <dgm:t>
        <a:bodyPr/>
        <a:lstStyle/>
        <a:p>
          <a:endParaRPr lang="es-CL"/>
        </a:p>
      </dgm:t>
    </dgm:pt>
    <dgm:pt modelId="{83F20940-992E-4BDE-9EF7-7B4C9451032E}" type="sibTrans" cxnId="{7C9E8ADD-6B6C-4FA0-AF64-E315466372FA}">
      <dgm:prSet/>
      <dgm:spPr/>
      <dgm:t>
        <a:bodyPr/>
        <a:lstStyle/>
        <a:p>
          <a:endParaRPr lang="es-CL"/>
        </a:p>
      </dgm:t>
    </dgm:pt>
    <dgm:pt modelId="{905AE1B6-F6C4-49C9-B45A-7E97BC0D9BB0}" type="pres">
      <dgm:prSet presAssocID="{BA8CAE22-9785-4E33-AED6-07010AAAAC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13DF8A1-45CF-4C3E-A838-D94A6D59DDD7}" type="pres">
      <dgm:prSet presAssocID="{229B9144-2CEC-4B4D-8F9C-A8F1FA08D4C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C7108A5-3C41-4A4C-BF24-F0F1883DDCFB}" type="pres">
      <dgm:prSet presAssocID="{0B95F852-0845-4B3D-8697-7E830638307E}" presName="sibTrans" presStyleLbl="sibTrans2D1" presStyleIdx="0" presStyleCnt="3"/>
      <dgm:spPr/>
      <dgm:t>
        <a:bodyPr/>
        <a:lstStyle/>
        <a:p>
          <a:endParaRPr lang="es-CL"/>
        </a:p>
      </dgm:t>
    </dgm:pt>
    <dgm:pt modelId="{ECB382B4-CBBB-427B-83F1-2361BB73D835}" type="pres">
      <dgm:prSet presAssocID="{0B95F852-0845-4B3D-8697-7E830638307E}" presName="connectorText" presStyleLbl="sibTrans2D1" presStyleIdx="0" presStyleCnt="3"/>
      <dgm:spPr/>
      <dgm:t>
        <a:bodyPr/>
        <a:lstStyle/>
        <a:p>
          <a:endParaRPr lang="es-CL"/>
        </a:p>
      </dgm:t>
    </dgm:pt>
    <dgm:pt modelId="{EB7FC263-6658-4866-A289-AC273ABFF813}" type="pres">
      <dgm:prSet presAssocID="{4BEBDE81-A634-4454-A311-7068A57438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C650432-9480-466C-8975-4BC4D0A482BF}" type="pres">
      <dgm:prSet presAssocID="{9FDD5CD5-23BF-4D34-BDAD-C888DBE4B30F}" presName="sibTrans" presStyleLbl="sibTrans2D1" presStyleIdx="1" presStyleCnt="3"/>
      <dgm:spPr/>
      <dgm:t>
        <a:bodyPr/>
        <a:lstStyle/>
        <a:p>
          <a:endParaRPr lang="es-CL"/>
        </a:p>
      </dgm:t>
    </dgm:pt>
    <dgm:pt modelId="{BD3DC35F-F9E8-41AD-9CC0-76F793F90CE3}" type="pres">
      <dgm:prSet presAssocID="{9FDD5CD5-23BF-4D34-BDAD-C888DBE4B30F}" presName="connectorText" presStyleLbl="sibTrans2D1" presStyleIdx="1" presStyleCnt="3"/>
      <dgm:spPr/>
      <dgm:t>
        <a:bodyPr/>
        <a:lstStyle/>
        <a:p>
          <a:endParaRPr lang="es-CL"/>
        </a:p>
      </dgm:t>
    </dgm:pt>
    <dgm:pt modelId="{1B8D8E04-CB7C-43DA-A4EA-CA496673F28A}" type="pres">
      <dgm:prSet presAssocID="{053E8EDA-900E-4152-A977-05DA52A2228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C6E3985-369B-4C80-A7CC-9CE1E8B2D81D}" type="pres">
      <dgm:prSet presAssocID="{83F20940-992E-4BDE-9EF7-7B4C9451032E}" presName="sibTrans" presStyleLbl="sibTrans2D1" presStyleIdx="2" presStyleCnt="3"/>
      <dgm:spPr/>
      <dgm:t>
        <a:bodyPr/>
        <a:lstStyle/>
        <a:p>
          <a:endParaRPr lang="es-CL"/>
        </a:p>
      </dgm:t>
    </dgm:pt>
    <dgm:pt modelId="{0D4573DF-E23F-4C69-BF80-BA5767363671}" type="pres">
      <dgm:prSet presAssocID="{83F20940-992E-4BDE-9EF7-7B4C9451032E}" presName="connectorText" presStyleLbl="sibTrans2D1" presStyleIdx="2" presStyleCnt="3"/>
      <dgm:spPr/>
      <dgm:t>
        <a:bodyPr/>
        <a:lstStyle/>
        <a:p>
          <a:endParaRPr lang="es-CL"/>
        </a:p>
      </dgm:t>
    </dgm:pt>
  </dgm:ptLst>
  <dgm:cxnLst>
    <dgm:cxn modelId="{8B906C6E-86E3-4F4D-B213-A65E1A08F170}" srcId="{BA8CAE22-9785-4E33-AED6-07010AAAACC3}" destId="{229B9144-2CEC-4B4D-8F9C-A8F1FA08D4CD}" srcOrd="0" destOrd="0" parTransId="{F68BFEC3-93B6-4C97-B274-846DD58F0990}" sibTransId="{0B95F852-0845-4B3D-8697-7E830638307E}"/>
    <dgm:cxn modelId="{7497B90A-B0FC-4AE6-BFE8-3A6735A70CFB}" type="presOf" srcId="{0B95F852-0845-4B3D-8697-7E830638307E}" destId="{5C7108A5-3C41-4A4C-BF24-F0F1883DDCFB}" srcOrd="0" destOrd="0" presId="urn:microsoft.com/office/officeart/2005/8/layout/cycle7"/>
    <dgm:cxn modelId="{C22ED884-F9F6-4C80-A17E-F7D0EDBF678C}" type="presOf" srcId="{0B95F852-0845-4B3D-8697-7E830638307E}" destId="{ECB382B4-CBBB-427B-83F1-2361BB73D835}" srcOrd="1" destOrd="0" presId="urn:microsoft.com/office/officeart/2005/8/layout/cycle7"/>
    <dgm:cxn modelId="{B86F35C9-7018-4B66-B704-2170DA04AFF6}" type="presOf" srcId="{BA8CAE22-9785-4E33-AED6-07010AAAACC3}" destId="{905AE1B6-F6C4-49C9-B45A-7E97BC0D9BB0}" srcOrd="0" destOrd="0" presId="urn:microsoft.com/office/officeart/2005/8/layout/cycle7"/>
    <dgm:cxn modelId="{38FB2C93-4338-4637-B433-5D4379158C5C}" type="presOf" srcId="{83F20940-992E-4BDE-9EF7-7B4C9451032E}" destId="{0D4573DF-E23F-4C69-BF80-BA5767363671}" srcOrd="1" destOrd="0" presId="urn:microsoft.com/office/officeart/2005/8/layout/cycle7"/>
    <dgm:cxn modelId="{7C9E8ADD-6B6C-4FA0-AF64-E315466372FA}" srcId="{BA8CAE22-9785-4E33-AED6-07010AAAACC3}" destId="{053E8EDA-900E-4152-A977-05DA52A22284}" srcOrd="2" destOrd="0" parTransId="{DF2095E3-0EB3-488A-93CF-B76520626CE8}" sibTransId="{83F20940-992E-4BDE-9EF7-7B4C9451032E}"/>
    <dgm:cxn modelId="{B30D051F-D6E9-470D-BA3A-22654BA91424}" type="presOf" srcId="{229B9144-2CEC-4B4D-8F9C-A8F1FA08D4CD}" destId="{413DF8A1-45CF-4C3E-A838-D94A6D59DDD7}" srcOrd="0" destOrd="0" presId="urn:microsoft.com/office/officeart/2005/8/layout/cycle7"/>
    <dgm:cxn modelId="{3F9D98C8-1D04-4654-B601-BB7826FBA6C5}" type="presOf" srcId="{4BEBDE81-A634-4454-A311-7068A57438D9}" destId="{EB7FC263-6658-4866-A289-AC273ABFF813}" srcOrd="0" destOrd="0" presId="urn:microsoft.com/office/officeart/2005/8/layout/cycle7"/>
    <dgm:cxn modelId="{536B5BE2-4FB7-4D71-8911-F7908235897F}" type="presOf" srcId="{83F20940-992E-4BDE-9EF7-7B4C9451032E}" destId="{AC6E3985-369B-4C80-A7CC-9CE1E8B2D81D}" srcOrd="0" destOrd="0" presId="urn:microsoft.com/office/officeart/2005/8/layout/cycle7"/>
    <dgm:cxn modelId="{4959AFDE-F66B-4460-A794-5BA057D800E2}" type="presOf" srcId="{9FDD5CD5-23BF-4D34-BDAD-C888DBE4B30F}" destId="{CC650432-9480-466C-8975-4BC4D0A482BF}" srcOrd="0" destOrd="0" presId="urn:microsoft.com/office/officeart/2005/8/layout/cycle7"/>
    <dgm:cxn modelId="{2F2D4A7B-8BC5-4207-8571-313D0D6269D1}" type="presOf" srcId="{053E8EDA-900E-4152-A977-05DA52A22284}" destId="{1B8D8E04-CB7C-43DA-A4EA-CA496673F28A}" srcOrd="0" destOrd="0" presId="urn:microsoft.com/office/officeart/2005/8/layout/cycle7"/>
    <dgm:cxn modelId="{ECF797FB-17C5-4CCC-AB20-C8BE872F60FA}" srcId="{BA8CAE22-9785-4E33-AED6-07010AAAACC3}" destId="{4BEBDE81-A634-4454-A311-7068A57438D9}" srcOrd="1" destOrd="0" parTransId="{64E4EA14-C006-4134-9899-F5C2B56BCF78}" sibTransId="{9FDD5CD5-23BF-4D34-BDAD-C888DBE4B30F}"/>
    <dgm:cxn modelId="{B0C98A92-5717-4C04-84F5-3665F26C708B}" type="presOf" srcId="{9FDD5CD5-23BF-4D34-BDAD-C888DBE4B30F}" destId="{BD3DC35F-F9E8-41AD-9CC0-76F793F90CE3}" srcOrd="1" destOrd="0" presId="urn:microsoft.com/office/officeart/2005/8/layout/cycle7"/>
    <dgm:cxn modelId="{590E2815-9D52-4CCE-B61B-17C24B32AB18}" type="presParOf" srcId="{905AE1B6-F6C4-49C9-B45A-7E97BC0D9BB0}" destId="{413DF8A1-45CF-4C3E-A838-D94A6D59DDD7}" srcOrd="0" destOrd="0" presId="urn:microsoft.com/office/officeart/2005/8/layout/cycle7"/>
    <dgm:cxn modelId="{AEA077B2-3AEB-4235-B64A-F20025115BCC}" type="presParOf" srcId="{905AE1B6-F6C4-49C9-B45A-7E97BC0D9BB0}" destId="{5C7108A5-3C41-4A4C-BF24-F0F1883DDCFB}" srcOrd="1" destOrd="0" presId="urn:microsoft.com/office/officeart/2005/8/layout/cycle7"/>
    <dgm:cxn modelId="{23E47842-1313-4A72-899D-651F8BEDBBFF}" type="presParOf" srcId="{5C7108A5-3C41-4A4C-BF24-F0F1883DDCFB}" destId="{ECB382B4-CBBB-427B-83F1-2361BB73D835}" srcOrd="0" destOrd="0" presId="urn:microsoft.com/office/officeart/2005/8/layout/cycle7"/>
    <dgm:cxn modelId="{868041BB-38F7-406F-B98B-1211ED031AC6}" type="presParOf" srcId="{905AE1B6-F6C4-49C9-B45A-7E97BC0D9BB0}" destId="{EB7FC263-6658-4866-A289-AC273ABFF813}" srcOrd="2" destOrd="0" presId="urn:microsoft.com/office/officeart/2005/8/layout/cycle7"/>
    <dgm:cxn modelId="{C42AAE6F-CF8C-4AE4-8B7F-D769365115F4}" type="presParOf" srcId="{905AE1B6-F6C4-49C9-B45A-7E97BC0D9BB0}" destId="{CC650432-9480-466C-8975-4BC4D0A482BF}" srcOrd="3" destOrd="0" presId="urn:microsoft.com/office/officeart/2005/8/layout/cycle7"/>
    <dgm:cxn modelId="{A0A8D249-BE8B-4873-8D5B-7DFD394E02AC}" type="presParOf" srcId="{CC650432-9480-466C-8975-4BC4D0A482BF}" destId="{BD3DC35F-F9E8-41AD-9CC0-76F793F90CE3}" srcOrd="0" destOrd="0" presId="urn:microsoft.com/office/officeart/2005/8/layout/cycle7"/>
    <dgm:cxn modelId="{A6BABDF7-6DC5-4773-A3DF-FDCBE9E55E8F}" type="presParOf" srcId="{905AE1B6-F6C4-49C9-B45A-7E97BC0D9BB0}" destId="{1B8D8E04-CB7C-43DA-A4EA-CA496673F28A}" srcOrd="4" destOrd="0" presId="urn:microsoft.com/office/officeart/2005/8/layout/cycle7"/>
    <dgm:cxn modelId="{432C7DC5-3B09-4290-BE34-69834D592731}" type="presParOf" srcId="{905AE1B6-F6C4-49C9-B45A-7E97BC0D9BB0}" destId="{AC6E3985-369B-4C80-A7CC-9CE1E8B2D81D}" srcOrd="5" destOrd="0" presId="urn:microsoft.com/office/officeart/2005/8/layout/cycle7"/>
    <dgm:cxn modelId="{5515C052-909D-4C3B-80E8-9A6437670FED}" type="presParOf" srcId="{AC6E3985-369B-4C80-A7CC-9CE1E8B2D81D}" destId="{0D4573DF-E23F-4C69-BF80-BA576736367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DF8A1-45CF-4C3E-A838-D94A6D59DDD7}">
      <dsp:nvSpPr>
        <dsp:cNvPr id="0" name=""/>
        <dsp:cNvSpPr/>
      </dsp:nvSpPr>
      <dsp:spPr>
        <a:xfrm>
          <a:off x="2702123" y="1160"/>
          <a:ext cx="2368153" cy="1184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trabajo</a:t>
          </a:r>
          <a:endParaRPr lang="es-CL" sz="3100" kern="1200" dirty="0"/>
        </a:p>
      </dsp:txBody>
      <dsp:txXfrm>
        <a:off x="2736803" y="35840"/>
        <a:ext cx="2298793" cy="1114716"/>
      </dsp:txXfrm>
    </dsp:sp>
    <dsp:sp modelId="{5C7108A5-3C41-4A4C-BF24-F0F1883DDCFB}">
      <dsp:nvSpPr>
        <dsp:cNvPr id="0" name=""/>
        <dsp:cNvSpPr/>
      </dsp:nvSpPr>
      <dsp:spPr>
        <a:xfrm rot="3600000">
          <a:off x="4247057" y="2078786"/>
          <a:ext cx="1232962" cy="41442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700" kern="1200"/>
        </a:p>
      </dsp:txBody>
      <dsp:txXfrm>
        <a:off x="4371385" y="2161671"/>
        <a:ext cx="984306" cy="248656"/>
      </dsp:txXfrm>
    </dsp:sp>
    <dsp:sp modelId="{EB7FC263-6658-4866-A289-AC273ABFF813}">
      <dsp:nvSpPr>
        <dsp:cNvPr id="0" name=""/>
        <dsp:cNvSpPr/>
      </dsp:nvSpPr>
      <dsp:spPr>
        <a:xfrm>
          <a:off x="4656801" y="3386762"/>
          <a:ext cx="2368153" cy="1184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Capital</a:t>
          </a:r>
          <a:endParaRPr lang="es-CL" sz="3100" kern="1200" dirty="0"/>
        </a:p>
      </dsp:txBody>
      <dsp:txXfrm>
        <a:off x="4691481" y="3421442"/>
        <a:ext cx="2298793" cy="1114716"/>
      </dsp:txXfrm>
    </dsp:sp>
    <dsp:sp modelId="{CC650432-9480-466C-8975-4BC4D0A482BF}">
      <dsp:nvSpPr>
        <dsp:cNvPr id="0" name=""/>
        <dsp:cNvSpPr/>
      </dsp:nvSpPr>
      <dsp:spPr>
        <a:xfrm rot="10800000">
          <a:off x="3269718" y="3771587"/>
          <a:ext cx="1232962" cy="41442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700" kern="1200"/>
        </a:p>
      </dsp:txBody>
      <dsp:txXfrm rot="10800000">
        <a:off x="3394046" y="3854472"/>
        <a:ext cx="984306" cy="248656"/>
      </dsp:txXfrm>
    </dsp:sp>
    <dsp:sp modelId="{1B8D8E04-CB7C-43DA-A4EA-CA496673F28A}">
      <dsp:nvSpPr>
        <dsp:cNvPr id="0" name=""/>
        <dsp:cNvSpPr/>
      </dsp:nvSpPr>
      <dsp:spPr>
        <a:xfrm>
          <a:off x="747445" y="3386762"/>
          <a:ext cx="2368153" cy="1184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Recursos Naturales</a:t>
          </a:r>
          <a:endParaRPr lang="es-CL" sz="3100" kern="1200" dirty="0"/>
        </a:p>
      </dsp:txBody>
      <dsp:txXfrm>
        <a:off x="782125" y="3421442"/>
        <a:ext cx="2298793" cy="1114716"/>
      </dsp:txXfrm>
    </dsp:sp>
    <dsp:sp modelId="{AC6E3985-369B-4C80-A7CC-9CE1E8B2D81D}">
      <dsp:nvSpPr>
        <dsp:cNvPr id="0" name=""/>
        <dsp:cNvSpPr/>
      </dsp:nvSpPr>
      <dsp:spPr>
        <a:xfrm rot="18000000">
          <a:off x="2292379" y="2078786"/>
          <a:ext cx="1232962" cy="41442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700" kern="1200"/>
        </a:p>
      </dsp:txBody>
      <dsp:txXfrm>
        <a:off x="2416707" y="2161671"/>
        <a:ext cx="984306" cy="248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03245-C7B3-49BA-931E-6780547451C2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03245-C7B3-49BA-931E-6780547451C2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03245-C7B3-49BA-931E-6780547451C2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03245-C7B3-49BA-931E-6780547451C2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03245-C7B3-49BA-931E-6780547451C2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03245-C7B3-49BA-931E-6780547451C2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03245-C7B3-49BA-931E-6780547451C2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03245-C7B3-49BA-931E-6780547451C2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03245-C7B3-49BA-931E-6780547451C2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03245-C7B3-49BA-931E-6780547451C2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8903245-C7B3-49BA-931E-6780547451C2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8903245-C7B3-49BA-931E-6780547451C2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2jnI6EA3rg" TargetMode="External"/><Relationship Id="rId2" Type="http://schemas.openxmlformats.org/officeDocument/2006/relationships/hyperlink" Target="https://www.youtube.com/watch?v=ch2Nz1Uv9D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CONCEPTOS BÁSICOS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Economía y Sociedad 2020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La Frontera de Posibilidades de Producción (FPP)</a:t>
            </a:r>
            <a:r>
              <a:rPr lang="es-ES" dirty="0"/>
              <a:t> </a:t>
            </a:r>
            <a:endParaRPr lang="es-CL" dirty="0"/>
          </a:p>
        </p:txBody>
      </p:sp>
      <p:pic>
        <p:nvPicPr>
          <p:cNvPr id="4" name="3 Marcador de contenido" descr="04-posibilidades-de-produccin-5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/>
              <a:t>EXTERNALIDADES ECONÓMICAS 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Externalidades consisten en situaciones en las que los costos o beneficios de producir o consumir un bien o servicio no se reflejan en su precio de mercado a pesar de tener un impacto </a:t>
            </a:r>
            <a:r>
              <a:rPr lang="es-CL" sz="2800" dirty="0" smtClean="0"/>
              <a:t>externo.</a:t>
            </a:r>
          </a:p>
          <a:p>
            <a:endParaRPr lang="es-CL" sz="2800" dirty="0" smtClean="0"/>
          </a:p>
          <a:p>
            <a:pPr lvl="0">
              <a:buNone/>
            </a:pPr>
            <a:r>
              <a:rPr lang="es-CL" sz="2800" b="1" dirty="0"/>
              <a:t>Externalidad </a:t>
            </a:r>
            <a:r>
              <a:rPr lang="es-CL" sz="2800" b="1" dirty="0" smtClean="0"/>
              <a:t>negativa</a:t>
            </a:r>
            <a:r>
              <a:rPr lang="es-CL" sz="2800" dirty="0"/>
              <a:t> </a:t>
            </a:r>
          </a:p>
          <a:p>
            <a:pPr lvl="0">
              <a:buNone/>
            </a:pPr>
            <a:r>
              <a:rPr lang="es-CL" sz="2800" b="1" dirty="0"/>
              <a:t>Externalidad </a:t>
            </a:r>
            <a:r>
              <a:rPr lang="es-CL" sz="2800" b="1" dirty="0" smtClean="0"/>
              <a:t>positiva</a:t>
            </a:r>
            <a:endParaRPr lang="es-CL" sz="2800" dirty="0"/>
          </a:p>
          <a:p>
            <a:endParaRPr lang="es-CL" sz="2800" dirty="0"/>
          </a:p>
        </p:txBody>
      </p:sp>
      <p:pic>
        <p:nvPicPr>
          <p:cNvPr id="4" name="3 Imagen" descr="Externalidades-300x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4429132"/>
            <a:ext cx="3001516" cy="20610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UNA MIRADA </a:t>
            </a:r>
            <a:r>
              <a:rPr lang="es-CL" b="1" dirty="0" smtClean="0"/>
              <a:t>ALTERNATIVA</a:t>
            </a:r>
            <a:endParaRPr lang="es-CL" dirty="0"/>
          </a:p>
        </p:txBody>
      </p:sp>
      <p:pic>
        <p:nvPicPr>
          <p:cNvPr id="4" name="3 Marcador de contenido" descr="tabla-de-max-nee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86" y="1714488"/>
            <a:ext cx="6889690" cy="4768940"/>
          </a:xfrm>
        </p:spPr>
      </p:pic>
      <p:pic>
        <p:nvPicPr>
          <p:cNvPr id="5" name="4 Imagen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285728"/>
            <a:ext cx="1857356" cy="8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84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gracias</a:t>
            </a:r>
            <a:endParaRPr lang="es-CL" dirty="0"/>
          </a:p>
        </p:txBody>
      </p:sp>
      <p:pic>
        <p:nvPicPr>
          <p:cNvPr id="4" name="3 Imagen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7715304" cy="44622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ECONOMÍA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L" b="1" dirty="0" smtClean="0"/>
              <a:t>Ciencia Social </a:t>
            </a:r>
            <a:r>
              <a:rPr lang="es-CL" dirty="0" smtClean="0"/>
              <a:t>que tiene como finalidad de estudiar y resolver el problema de la escasez</a:t>
            </a:r>
          </a:p>
          <a:p>
            <a:pPr>
              <a:buNone/>
            </a:pPr>
            <a:r>
              <a:rPr lang="es-CL" dirty="0" smtClean="0"/>
              <a:t> </a:t>
            </a:r>
          </a:p>
          <a:p>
            <a:r>
              <a:rPr lang="es-CL" b="1" dirty="0" smtClean="0"/>
              <a:t>Microeconomía</a:t>
            </a:r>
            <a:r>
              <a:rPr lang="es-CL" dirty="0" smtClean="0"/>
              <a:t>: es una parte de la economía que estudia el comportamiento  económico de agentes económicos individuales</a:t>
            </a:r>
          </a:p>
          <a:p>
            <a:pPr>
              <a:buNone/>
            </a:pPr>
            <a:endParaRPr lang="es-CL" dirty="0" smtClean="0"/>
          </a:p>
          <a:p>
            <a:r>
              <a:rPr lang="es-CL" b="1" dirty="0" smtClean="0"/>
              <a:t>Macroeconomía: </a:t>
            </a:r>
            <a:r>
              <a:rPr lang="es-CL" dirty="0" smtClean="0"/>
              <a:t>es la parte de la teoría económica que se encarga del estudio general de la economía.</a:t>
            </a:r>
          </a:p>
          <a:p>
            <a:pPr>
              <a:buNone/>
            </a:pPr>
            <a:endParaRPr lang="es-CL" dirty="0" smtClean="0"/>
          </a:p>
          <a:p>
            <a:r>
              <a:rPr lang="es-CL" b="1" dirty="0" smtClean="0"/>
              <a:t>Problema Económico:  Escasez </a:t>
            </a:r>
            <a:endParaRPr lang="es-CL" dirty="0" smtClean="0"/>
          </a:p>
          <a:p>
            <a:endParaRPr lang="es-CL" dirty="0"/>
          </a:p>
        </p:txBody>
      </p:sp>
      <p:pic>
        <p:nvPicPr>
          <p:cNvPr id="4" name="3 Imagen" descr="descar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142852"/>
            <a:ext cx="1948206" cy="1697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NECESIDADES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CL" sz="2200" b="1" dirty="0" smtClean="0"/>
          </a:p>
          <a:p>
            <a:r>
              <a:rPr lang="es-CL" sz="2200" b="1" dirty="0" smtClean="0"/>
              <a:t>Según de quién surgen</a:t>
            </a:r>
            <a:r>
              <a:rPr lang="es-CL" sz="2200" dirty="0" smtClean="0"/>
              <a:t>: </a:t>
            </a:r>
            <a:r>
              <a:rPr lang="es-CL" sz="2200" b="1" dirty="0" smtClean="0"/>
              <a:t>del Individuo</a:t>
            </a:r>
            <a:r>
              <a:rPr lang="es-CL" sz="2200" dirty="0" smtClean="0"/>
              <a:t>: </a:t>
            </a:r>
            <a:r>
              <a:rPr lang="es-CL" sz="2200" b="1" dirty="0" smtClean="0"/>
              <a:t>Naturales: </a:t>
            </a:r>
            <a:r>
              <a:rPr lang="es-CL" sz="2200" dirty="0" smtClean="0"/>
              <a:t>(comer)</a:t>
            </a:r>
          </a:p>
          <a:p>
            <a:pPr>
              <a:buNone/>
            </a:pPr>
            <a:r>
              <a:rPr lang="es-CL" sz="2200" b="1" dirty="0" smtClean="0"/>
              <a:t>                                                                           Sociales: </a:t>
            </a:r>
            <a:r>
              <a:rPr lang="es-CL" sz="2200" dirty="0" smtClean="0"/>
              <a:t>(celebrar bodas)</a:t>
            </a:r>
          </a:p>
          <a:p>
            <a:pPr>
              <a:buNone/>
            </a:pPr>
            <a:r>
              <a:rPr lang="es-CL" sz="2200" b="1" dirty="0" smtClean="0"/>
              <a:t>                                                  de la Sociedad</a:t>
            </a:r>
            <a:r>
              <a:rPr lang="es-CL" sz="2200" dirty="0" smtClean="0"/>
              <a:t>: </a:t>
            </a:r>
            <a:r>
              <a:rPr lang="es-CL" sz="2200" b="1" dirty="0" smtClean="0"/>
              <a:t>Colectivas:</a:t>
            </a:r>
            <a:r>
              <a:rPr lang="es-CL" sz="2200" dirty="0" smtClean="0"/>
              <a:t> (el transporte)</a:t>
            </a:r>
          </a:p>
          <a:p>
            <a:pPr>
              <a:buNone/>
            </a:pPr>
            <a:r>
              <a:rPr lang="es-CL" sz="2200" b="1" dirty="0" smtClean="0"/>
              <a:t>                                                                               Públicas: </a:t>
            </a:r>
            <a:r>
              <a:rPr lang="es-CL" sz="2200" dirty="0" smtClean="0"/>
              <a:t> (orden público)</a:t>
            </a:r>
          </a:p>
          <a:p>
            <a:pPr>
              <a:buNone/>
            </a:pPr>
            <a:endParaRPr lang="es-CL" sz="2200" dirty="0" smtClean="0"/>
          </a:p>
          <a:p>
            <a:r>
              <a:rPr lang="es-CL" sz="2400" b="1" dirty="0" smtClean="0"/>
              <a:t>Según su naturaleza</a:t>
            </a:r>
            <a:r>
              <a:rPr lang="es-CL" sz="2400" dirty="0" smtClean="0"/>
              <a:t>: </a:t>
            </a:r>
            <a:r>
              <a:rPr lang="es-CL" sz="2400" b="1" dirty="0" smtClean="0"/>
              <a:t>Primarias o vitales </a:t>
            </a:r>
            <a:r>
              <a:rPr lang="es-CL" sz="2400" dirty="0" smtClean="0"/>
              <a:t>(abrigo)</a:t>
            </a:r>
          </a:p>
          <a:p>
            <a:pPr>
              <a:buNone/>
            </a:pPr>
            <a:r>
              <a:rPr lang="es-CL" sz="2400" b="1" dirty="0" smtClean="0"/>
              <a:t>                                             Secundarias o civilizadas </a:t>
            </a:r>
            <a:r>
              <a:rPr lang="es-CL" sz="2400" dirty="0" smtClean="0"/>
              <a:t>(turismo)</a:t>
            </a:r>
          </a:p>
          <a:p>
            <a:endParaRPr lang="es-CL" dirty="0"/>
          </a:p>
        </p:txBody>
      </p:sp>
      <p:pic>
        <p:nvPicPr>
          <p:cNvPr id="4" name="3 Imagen" descr="descarg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1429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/>
              <a:t>BIENES 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b="1" dirty="0" smtClean="0"/>
              <a:t>Según su carácter:</a:t>
            </a:r>
            <a:r>
              <a:rPr lang="es-CL" dirty="0" smtClean="0"/>
              <a:t> </a:t>
            </a:r>
            <a:r>
              <a:rPr lang="es-CL" b="1" dirty="0" smtClean="0"/>
              <a:t>Libres</a:t>
            </a:r>
            <a:endParaRPr lang="es-CL" dirty="0" smtClean="0"/>
          </a:p>
          <a:p>
            <a:pPr>
              <a:buNone/>
            </a:pPr>
            <a:r>
              <a:rPr lang="es-CL" b="1" dirty="0" smtClean="0"/>
              <a:t>                                      Económicos</a:t>
            </a:r>
            <a:endParaRPr lang="es-CL" dirty="0" smtClean="0"/>
          </a:p>
          <a:p>
            <a:pPr>
              <a:buNone/>
            </a:pPr>
            <a:r>
              <a:rPr lang="es-CL" dirty="0" smtClean="0"/>
              <a:t>	</a:t>
            </a:r>
          </a:p>
          <a:p>
            <a:r>
              <a:rPr lang="es-CL" b="1" dirty="0" smtClean="0"/>
              <a:t>Según su materialidad</a:t>
            </a:r>
            <a:r>
              <a:rPr lang="es-CL" dirty="0" smtClean="0"/>
              <a:t>: </a:t>
            </a:r>
            <a:r>
              <a:rPr lang="es-CL" b="1" dirty="0" smtClean="0"/>
              <a:t>Bienes Materiales</a:t>
            </a:r>
            <a:endParaRPr lang="es-CL" dirty="0" smtClean="0"/>
          </a:p>
          <a:p>
            <a:pPr>
              <a:buNone/>
            </a:pPr>
            <a:r>
              <a:rPr lang="es-CL" b="1" dirty="0" smtClean="0"/>
              <a:t>                                               Bienes Inmateriales</a:t>
            </a:r>
          </a:p>
          <a:p>
            <a:pPr>
              <a:buNone/>
            </a:pPr>
            <a:endParaRPr lang="es-CL" dirty="0" smtClean="0"/>
          </a:p>
          <a:p>
            <a:r>
              <a:rPr lang="es-CL" b="1" dirty="0" smtClean="0"/>
              <a:t>Según su naturaleza</a:t>
            </a:r>
            <a:r>
              <a:rPr lang="es-CL" dirty="0" smtClean="0"/>
              <a:t>: </a:t>
            </a:r>
            <a:r>
              <a:rPr lang="es-CL" b="1" dirty="0" smtClean="0"/>
              <a:t>De Consumo</a:t>
            </a:r>
            <a:endParaRPr lang="es-CL" dirty="0" smtClean="0"/>
          </a:p>
          <a:p>
            <a:pPr>
              <a:buNone/>
            </a:pPr>
            <a:r>
              <a:rPr lang="es-CL" b="1" dirty="0" smtClean="0"/>
              <a:t>                                           De Capital</a:t>
            </a:r>
          </a:p>
          <a:p>
            <a:pPr>
              <a:buNone/>
            </a:pPr>
            <a:endParaRPr lang="es-CL" dirty="0" smtClean="0"/>
          </a:p>
          <a:p>
            <a:r>
              <a:rPr lang="es-CL" b="1" dirty="0" smtClean="0"/>
              <a:t>Según su función: Intermedios</a:t>
            </a:r>
            <a:endParaRPr lang="es-CL" dirty="0" smtClean="0"/>
          </a:p>
          <a:p>
            <a:pPr>
              <a:buNone/>
            </a:pPr>
            <a:r>
              <a:rPr lang="es-CL" b="1" dirty="0" smtClean="0"/>
              <a:t>                                      Finales</a:t>
            </a:r>
            <a:endParaRPr lang="es-CL" dirty="0" smtClean="0"/>
          </a:p>
          <a:p>
            <a:endParaRPr lang="es-CL" dirty="0"/>
          </a:p>
        </p:txBody>
      </p:sp>
      <p:pic>
        <p:nvPicPr>
          <p:cNvPr id="4" name="3 Imagen" descr="shutterstock_63637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0"/>
            <a:ext cx="2687960" cy="2687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Compara los conceptos de necesidades y bienes en estos anuncios</a:t>
            </a:r>
            <a:endParaRPr lang="es-C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www.youtube.com/watch?v=ch2Nz1Uv9Dg</a:t>
            </a:r>
            <a:endParaRPr lang="es-CL" dirty="0" smtClean="0"/>
          </a:p>
          <a:p>
            <a:endParaRPr lang="es-ES" dirty="0"/>
          </a:p>
          <a:p>
            <a:r>
              <a:rPr lang="es-CL" dirty="0">
                <a:hlinkClick r:id="rId3"/>
              </a:rPr>
              <a:t>https://www.youtube.com/watch?v=o2jnI6EA3rg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6221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FACTORES </a:t>
            </a:r>
            <a:r>
              <a:rPr lang="es-ES" dirty="0" smtClean="0"/>
              <a:t>PRODUCTIVOS</a:t>
            </a:r>
            <a:br>
              <a:rPr lang="es-ES" dirty="0" smtClean="0"/>
            </a:br>
            <a:r>
              <a:rPr lang="es-ES" sz="2800" dirty="0"/>
              <a:t>A</a:t>
            </a:r>
            <a:r>
              <a:rPr lang="es-ES" sz="2800" dirty="0" smtClean="0"/>
              <a:t> tu juicio, cuál es el factor productivo más importante.</a:t>
            </a:r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343678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49080"/>
            <a:ext cx="2471767" cy="11864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54" y="1702764"/>
            <a:ext cx="2708555" cy="17267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39201"/>
            <a:ext cx="1918320" cy="191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8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Esquema: </a:t>
            </a:r>
            <a:br>
              <a:rPr lang="es-ES" dirty="0" smtClean="0"/>
            </a:br>
            <a:r>
              <a:rPr lang="es-ES" sz="2400" dirty="0"/>
              <a:t>T</a:t>
            </a:r>
            <a:r>
              <a:rPr lang="es-ES" sz="2400" dirty="0" smtClean="0"/>
              <a:t>itula el esquema, completa sus enlaces</a:t>
            </a:r>
            <a:r>
              <a:rPr lang="es-ES" dirty="0" smtClean="0"/>
              <a:t>. </a:t>
            </a:r>
            <a:endParaRPr lang="es-CL" dirty="0"/>
          </a:p>
        </p:txBody>
      </p:sp>
      <p:pic>
        <p:nvPicPr>
          <p:cNvPr id="4" name="3 Imagen" descr="descarg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2466975" cy="1847850"/>
          </a:xfrm>
          <a:prstGeom prst="rect">
            <a:avLst/>
          </a:prstGeom>
        </p:spPr>
      </p:pic>
      <p:pic>
        <p:nvPicPr>
          <p:cNvPr id="5" name="3 Imagen" descr="shutterstock_63637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221088"/>
            <a:ext cx="1944216" cy="19442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20888"/>
            <a:ext cx="1959748" cy="12493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89040"/>
            <a:ext cx="1463617" cy="14636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517232"/>
            <a:ext cx="1770888" cy="850026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 flipH="1">
            <a:off x="4067944" y="2876761"/>
            <a:ext cx="2520280" cy="19923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7" idx="1"/>
          </p:cNvCxnSpPr>
          <p:nvPr/>
        </p:nvCxnSpPr>
        <p:spPr>
          <a:xfrm flipH="1">
            <a:off x="4067944" y="4520849"/>
            <a:ext cx="2664296" cy="49232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endCxn id="5" idx="3"/>
          </p:cNvCxnSpPr>
          <p:nvPr/>
        </p:nvCxnSpPr>
        <p:spPr>
          <a:xfrm flipH="1" flipV="1">
            <a:off x="4067944" y="5193196"/>
            <a:ext cx="2664296" cy="61206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5" idx="0"/>
          </p:cNvCxnSpPr>
          <p:nvPr/>
        </p:nvCxnSpPr>
        <p:spPr>
          <a:xfrm flipV="1">
            <a:off x="3095836" y="3670227"/>
            <a:ext cx="0" cy="55086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85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2400" cy="648072"/>
          </a:xfrm>
        </p:spPr>
        <p:txBody>
          <a:bodyPr/>
          <a:lstStyle/>
          <a:p>
            <a:r>
              <a:rPr lang="es-ES" sz="2800" dirty="0" smtClean="0"/>
              <a:t>Explica la economía circular, a partir de los contenidos de la guía de trabajo.</a:t>
            </a:r>
            <a:endParaRPr lang="es-CL" sz="2800" dirty="0"/>
          </a:p>
        </p:txBody>
      </p:sp>
      <p:pic>
        <p:nvPicPr>
          <p:cNvPr id="1026" name="Picture 2" descr="Economía circular. Especial Ecolec | Reciclaje y gestión de RA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9847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77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COSTO ALTERNATIVO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</a:t>
            </a:r>
            <a:r>
              <a:rPr lang="es-ES" dirty="0" smtClean="0"/>
              <a:t>s</a:t>
            </a:r>
            <a:r>
              <a:rPr lang="es-ES" dirty="0"/>
              <a:t> </a:t>
            </a:r>
            <a:r>
              <a:rPr lang="es-ES" dirty="0" smtClean="0"/>
              <a:t>el valor de </a:t>
            </a:r>
            <a:r>
              <a:rPr lang="es-ES" dirty="0"/>
              <a:t>la mejor opción que no se concreta o al costo de una inversión que se realiza con recursos propios y que hace que no se materialicen otras inversiones posibles</a:t>
            </a:r>
            <a:r>
              <a:rPr lang="es-ES" dirty="0" smtClean="0"/>
              <a:t>.</a:t>
            </a:r>
          </a:p>
          <a:p>
            <a:r>
              <a:rPr lang="es-ES" b="1" dirty="0" smtClean="0"/>
              <a:t>Es aquello </a:t>
            </a:r>
            <a:r>
              <a:rPr lang="es-ES" b="1" dirty="0"/>
              <a:t>a lo que un agente económico renuncia al elegir algo</a:t>
            </a:r>
            <a:r>
              <a:rPr lang="es-ES" dirty="0"/>
              <a:t>. </a:t>
            </a:r>
            <a:endParaRPr lang="es-CL" dirty="0"/>
          </a:p>
        </p:txBody>
      </p:sp>
      <p:pic>
        <p:nvPicPr>
          <p:cNvPr id="4" name="3 Imagen" descr="depositphotos_67854293-stock-illustration-decision-ma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4439177"/>
            <a:ext cx="3143240" cy="222236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197</TotalTime>
  <Words>181</Words>
  <Application>Microsoft Office PowerPoint</Application>
  <PresentationFormat>Presentación en pantalla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Consolas</vt:lpstr>
      <vt:lpstr>Corbel</vt:lpstr>
      <vt:lpstr>Wingdings</vt:lpstr>
      <vt:lpstr>Wingdings 2</vt:lpstr>
      <vt:lpstr>Wingdings 3</vt:lpstr>
      <vt:lpstr>Metro</vt:lpstr>
      <vt:lpstr>CONCEPTOS BÁSICOS</vt:lpstr>
      <vt:lpstr>ECONOMÍA</vt:lpstr>
      <vt:lpstr>NECESIDADES</vt:lpstr>
      <vt:lpstr>BIENES  </vt:lpstr>
      <vt:lpstr>Compara los conceptos de necesidades y bienes en estos anuncios</vt:lpstr>
      <vt:lpstr>FACTORES PRODUCTIVOS A tu juicio, cuál es el factor productivo más importante.</vt:lpstr>
      <vt:lpstr>Esquema:  Titula el esquema, completa sus enlaces. </vt:lpstr>
      <vt:lpstr>Explica la economía circular, a partir de los contenidos de la guía de trabajo.</vt:lpstr>
      <vt:lpstr>COSTO ALTERNATIVO</vt:lpstr>
      <vt:lpstr>La Frontera de Posibilidades de Producción (FPP) </vt:lpstr>
      <vt:lpstr>EXTERNALIDADES ECONÓMICAS  </vt:lpstr>
      <vt:lpstr>UNA MIRADA ALTERNATIVA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CONCEPTOS BÁSICOS</dc:title>
  <dc:creator>Daniela Vargas C.</dc:creator>
  <cp:lastModifiedBy>Lidia</cp:lastModifiedBy>
  <cp:revision>24</cp:revision>
  <dcterms:created xsi:type="dcterms:W3CDTF">2019-03-20T12:45:39Z</dcterms:created>
  <dcterms:modified xsi:type="dcterms:W3CDTF">2020-03-31T20:44:51Z</dcterms:modified>
</cp:coreProperties>
</file>