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473" r:id="rId2"/>
    <p:sldId id="475" r:id="rId3"/>
    <p:sldId id="465" r:id="rId4"/>
    <p:sldId id="299" r:id="rId5"/>
    <p:sldId id="301" r:id="rId6"/>
    <p:sldId id="272" r:id="rId7"/>
    <p:sldId id="468" r:id="rId8"/>
    <p:sldId id="469" r:id="rId9"/>
    <p:sldId id="470" r:id="rId10"/>
    <p:sldId id="472" r:id="rId11"/>
    <p:sldId id="471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92"/>
    <p:restoredTop sz="93300"/>
  </p:normalViewPr>
  <p:slideViewPr>
    <p:cSldViewPr snapToGrid="0" snapToObjects="1">
      <p:cViewPr varScale="1">
        <p:scale>
          <a:sx n="73" d="100"/>
          <a:sy n="73" d="100"/>
        </p:scale>
        <p:origin x="150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A03AE-737D-A54A-B0DF-6499AC30BED8}" type="datetimeFigureOut">
              <a:rPr lang="es-CL" smtClean="0"/>
              <a:pPr/>
              <a:t>02-04-2020</a:t>
            </a:fld>
            <a:endParaRPr lang="es-CL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7B2AD-B37B-BF41-BDFE-641ECE6EAAE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1420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BDA5-57EA-F641-BAEC-56D066117927}" type="datetimeFigureOut">
              <a:rPr lang="es-CL" smtClean="0"/>
              <a:pPr/>
              <a:t>02-04-2020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14F9-EDA3-E34E-83B7-24AFE2496E8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19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BDA5-57EA-F641-BAEC-56D066117927}" type="datetimeFigureOut">
              <a:rPr lang="es-CL" smtClean="0"/>
              <a:pPr/>
              <a:t>02-04-2020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14F9-EDA3-E34E-83B7-24AFE2496E8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5032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BDA5-57EA-F641-BAEC-56D066117927}" type="datetimeFigureOut">
              <a:rPr lang="es-CL" smtClean="0"/>
              <a:pPr/>
              <a:t>02-04-2020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14F9-EDA3-E34E-83B7-24AFE2496E8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0201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BDA5-57EA-F641-BAEC-56D066117927}" type="datetimeFigureOut">
              <a:rPr lang="es-CL" smtClean="0"/>
              <a:pPr/>
              <a:t>02-04-2020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14F9-EDA3-E34E-83B7-24AFE2496E8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0061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BDA5-57EA-F641-BAEC-56D066117927}" type="datetimeFigureOut">
              <a:rPr lang="es-CL" smtClean="0"/>
              <a:pPr/>
              <a:t>02-04-2020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14F9-EDA3-E34E-83B7-24AFE2496E8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9249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BDA5-57EA-F641-BAEC-56D066117927}" type="datetimeFigureOut">
              <a:rPr lang="es-CL" smtClean="0"/>
              <a:pPr/>
              <a:t>02-04-2020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14F9-EDA3-E34E-83B7-24AFE2496E8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0032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BDA5-57EA-F641-BAEC-56D066117927}" type="datetimeFigureOut">
              <a:rPr lang="es-CL" smtClean="0"/>
              <a:pPr/>
              <a:t>02-04-2020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14F9-EDA3-E34E-83B7-24AFE2496E8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4907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BDA5-57EA-F641-BAEC-56D066117927}" type="datetimeFigureOut">
              <a:rPr lang="es-CL" smtClean="0"/>
              <a:pPr/>
              <a:t>02-04-2020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14F9-EDA3-E34E-83B7-24AFE2496E8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895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BDA5-57EA-F641-BAEC-56D066117927}" type="datetimeFigureOut">
              <a:rPr lang="es-CL" smtClean="0"/>
              <a:pPr/>
              <a:t>02-04-2020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14F9-EDA3-E34E-83B7-24AFE2496E8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5151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BDA5-57EA-F641-BAEC-56D066117927}" type="datetimeFigureOut">
              <a:rPr lang="es-CL" smtClean="0"/>
              <a:pPr/>
              <a:t>02-04-2020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14F9-EDA3-E34E-83B7-24AFE2496E8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401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BDA5-57EA-F641-BAEC-56D066117927}" type="datetimeFigureOut">
              <a:rPr lang="es-CL" smtClean="0"/>
              <a:pPr/>
              <a:t>02-04-2020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14F9-EDA3-E34E-83B7-24AFE2496E8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230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6BDA5-57EA-F641-BAEC-56D066117927}" type="datetimeFigureOut">
              <a:rPr lang="es-CL" smtClean="0"/>
              <a:pPr/>
              <a:t>02-04-2020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814F9-EDA3-E34E-83B7-24AFE2496E8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0178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235383-338B-5948-9D12-8541F618D2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Vacunas y Alteraciones al Sistema Inmune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3223251-FB00-B441-BDD5-C320571BE2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L" dirty="0"/>
              <a:t>8º año Básico</a:t>
            </a:r>
          </a:p>
          <a:p>
            <a:r>
              <a:rPr lang="es-CL" dirty="0"/>
              <a:t>2020</a:t>
            </a:r>
          </a:p>
          <a:p>
            <a:r>
              <a:rPr lang="es-CL" dirty="0"/>
              <a:t>Profesores:</a:t>
            </a:r>
          </a:p>
          <a:p>
            <a:r>
              <a:rPr lang="es-CL" dirty="0"/>
              <a:t>Carolina Molina Zúñiga</a:t>
            </a:r>
          </a:p>
          <a:p>
            <a:r>
              <a:rPr lang="es-CL" dirty="0"/>
              <a:t>Danilo Parra Labarca</a:t>
            </a:r>
          </a:p>
        </p:txBody>
      </p:sp>
    </p:spTree>
    <p:extLst>
      <p:ext uri="{BB962C8B-B14F-4D97-AF65-F5344CB8AC3E}">
        <p14:creationId xmlns:p14="http://schemas.microsoft.com/office/powerpoint/2010/main" val="4045406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D4432C9B-60AF-F74A-9E27-F1E45A8510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671" y="-16343"/>
            <a:ext cx="8298317" cy="3876932"/>
          </a:xfr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61F8B01-1D62-2A44-968C-ABA5A51AB2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60589"/>
            <a:ext cx="9144000" cy="2997411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2A2346F-FF6C-8848-8978-371ABD8439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2116" y="5359294"/>
            <a:ext cx="1752872" cy="52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860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BF85B-3B6E-C94A-8860-DC26642BD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Trasplantes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3F9A13-773F-D94D-A371-46BB9EAD0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1459865"/>
            <a:ext cx="4358986" cy="4351338"/>
          </a:xfrm>
        </p:spPr>
        <p:txBody>
          <a:bodyPr>
            <a:normAutofit/>
          </a:bodyPr>
          <a:lstStyle/>
          <a:p>
            <a:pPr algn="just"/>
            <a:r>
              <a:rPr lang="es-CL" sz="2000" dirty="0"/>
              <a:t>Son procedimientos quirúrgicos en los que se sustituyen órganos o tejidos dañados por otros sanos, los que provienen de un donante.</a:t>
            </a:r>
          </a:p>
          <a:p>
            <a:pPr algn="just"/>
            <a:r>
              <a:rPr lang="es-CL" sz="2000" dirty="0"/>
              <a:t>Luego de esta intervención, la persona receptora presenta una serie de reacciones en su sistema inmune que pueden provocar el rechazo del trasplante, debido a que su sistema inmune reconoce el órgano trasplantado como algo extraño.</a:t>
            </a:r>
          </a:p>
          <a:p>
            <a:pPr algn="just"/>
            <a:endParaRPr lang="es-CL" sz="2000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3CE84A8-292F-E743-AFBF-E5EC120B5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7636" y="0"/>
            <a:ext cx="38238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67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342DAF1B-D564-9E4F-B275-4B23646811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9150" y="100234"/>
            <a:ext cx="8199206" cy="6647406"/>
          </a:xfr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9A7CA6AF-5161-DF4D-A002-8FE2BD647582}"/>
              </a:ext>
            </a:extLst>
          </p:cNvPr>
          <p:cNvSpPr/>
          <p:nvPr/>
        </p:nvSpPr>
        <p:spPr bwMode="auto">
          <a:xfrm>
            <a:off x="2123728" y="4437112"/>
            <a:ext cx="3384376" cy="24208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A0C1957-9B4F-2B49-8C14-A660628061F2}"/>
              </a:ext>
            </a:extLst>
          </p:cNvPr>
          <p:cNvSpPr/>
          <p:nvPr/>
        </p:nvSpPr>
        <p:spPr bwMode="auto">
          <a:xfrm>
            <a:off x="2051720" y="4016586"/>
            <a:ext cx="360040" cy="69703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2FBC8F24-62F1-8B48-8CF3-32CC8566D753}"/>
              </a:ext>
            </a:extLst>
          </p:cNvPr>
          <p:cNvSpPr/>
          <p:nvPr/>
        </p:nvSpPr>
        <p:spPr bwMode="auto">
          <a:xfrm>
            <a:off x="53636" y="5144481"/>
            <a:ext cx="2718164" cy="720080"/>
          </a:xfrm>
          <a:prstGeom prst="roundRect">
            <a:avLst/>
          </a:prstGeom>
          <a:solidFill>
            <a:srgbClr val="FEFDD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Primaria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(física, química y microbiológica)</a:t>
            </a:r>
            <a:endParaRPr kumimoji="0" lang="es-CL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ángulo redondeado 7">
            <a:extLst>
              <a:ext uri="{FF2B5EF4-FFF2-40B4-BE49-F238E27FC236}">
                <a16:creationId xmlns:a16="http://schemas.microsoft.com/office/drawing/2014/main" id="{6D9D0AAE-8C9E-CD47-9F90-39C52556126F}"/>
              </a:ext>
            </a:extLst>
          </p:cNvPr>
          <p:cNvSpPr/>
          <p:nvPr/>
        </p:nvSpPr>
        <p:spPr bwMode="auto">
          <a:xfrm>
            <a:off x="2915816" y="5144481"/>
            <a:ext cx="2718164" cy="720080"/>
          </a:xfrm>
          <a:prstGeom prst="roundRect">
            <a:avLst/>
          </a:prstGeom>
          <a:solidFill>
            <a:srgbClr val="FEFDD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Secundaria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sz="14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(nuetrófilos y macrófagos)</a:t>
            </a:r>
            <a:endParaRPr kumimoji="0" lang="es-CL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AE7B7B7C-9828-0345-B11A-F788D5D766F0}"/>
              </a:ext>
            </a:extLst>
          </p:cNvPr>
          <p:cNvCxnSpPr/>
          <p:nvPr/>
        </p:nvCxnSpPr>
        <p:spPr bwMode="auto">
          <a:xfrm>
            <a:off x="4067944" y="4437112"/>
            <a:ext cx="0" cy="276511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8604D833-F28C-E84C-8104-460793D2DC23}"/>
              </a:ext>
            </a:extLst>
          </p:cNvPr>
          <p:cNvCxnSpPr>
            <a:cxnSpLocks/>
          </p:cNvCxnSpPr>
          <p:nvPr/>
        </p:nvCxnSpPr>
        <p:spPr bwMode="auto">
          <a:xfrm flipH="1">
            <a:off x="1412718" y="4713623"/>
            <a:ext cx="3375306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4746728-7AAD-3748-84F7-2818ABD6B329}"/>
              </a:ext>
            </a:extLst>
          </p:cNvPr>
          <p:cNvCxnSpPr>
            <a:endCxn id="4" idx="0"/>
          </p:cNvCxnSpPr>
          <p:nvPr/>
        </p:nvCxnSpPr>
        <p:spPr bwMode="auto">
          <a:xfrm>
            <a:off x="1412718" y="4713623"/>
            <a:ext cx="0" cy="430858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7451BF83-D267-2B45-9EDF-9B0DE28B471C}"/>
              </a:ext>
            </a:extLst>
          </p:cNvPr>
          <p:cNvCxnSpPr/>
          <p:nvPr/>
        </p:nvCxnSpPr>
        <p:spPr bwMode="auto">
          <a:xfrm>
            <a:off x="4788024" y="4725144"/>
            <a:ext cx="0" cy="430858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856EB9B-D1D3-3946-8B38-481A596F1AF2}"/>
              </a:ext>
            </a:extLst>
          </p:cNvPr>
          <p:cNvSpPr txBox="1"/>
          <p:nvPr/>
        </p:nvSpPr>
        <p:spPr>
          <a:xfrm>
            <a:off x="6966404" y="5243079"/>
            <a:ext cx="1278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/>
              <a:t>Linfocitos B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B2D4432-73DD-2A42-89FD-9D45E395A7A3}"/>
              </a:ext>
            </a:extLst>
          </p:cNvPr>
          <p:cNvSpPr txBox="1"/>
          <p:nvPr/>
        </p:nvSpPr>
        <p:spPr>
          <a:xfrm>
            <a:off x="6948264" y="4077072"/>
            <a:ext cx="1278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/>
              <a:t>Linfocitos T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79B6CEE-457B-4D45-98D8-7DACBD29EA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3295" y="96756"/>
            <a:ext cx="1908137" cy="2528110"/>
          </a:xfrm>
          <a:prstGeom prst="rect">
            <a:avLst/>
          </a:prstGeom>
        </p:spPr>
      </p:pic>
      <p:sp>
        <p:nvSpPr>
          <p:cNvPr id="10" name="Flecha circular 9">
            <a:extLst>
              <a:ext uri="{FF2B5EF4-FFF2-40B4-BE49-F238E27FC236}">
                <a16:creationId xmlns:a16="http://schemas.microsoft.com/office/drawing/2014/main" id="{5A0CE5FA-48D1-7544-BADF-062C2FD3D7B4}"/>
              </a:ext>
            </a:extLst>
          </p:cNvPr>
          <p:cNvSpPr/>
          <p:nvPr/>
        </p:nvSpPr>
        <p:spPr>
          <a:xfrm rot="444821" flipH="1">
            <a:off x="6553057" y="1060413"/>
            <a:ext cx="1309194" cy="1072381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65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25A19817-3F8D-8949-B8F4-DFC095F4F4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358"/>
          <a:stretch/>
        </p:blipFill>
        <p:spPr>
          <a:xfrm>
            <a:off x="991496" y="0"/>
            <a:ext cx="7161007" cy="4580252"/>
          </a:xfr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01C4413-DAF8-5C42-9756-FAD251F63BB7}"/>
              </a:ext>
            </a:extLst>
          </p:cNvPr>
          <p:cNvSpPr txBox="1"/>
          <p:nvPr/>
        </p:nvSpPr>
        <p:spPr>
          <a:xfrm>
            <a:off x="522639" y="4675137"/>
            <a:ext cx="80987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600" b="1" dirty="0">
                <a:latin typeface="Arial" panose="020B0604020202020204" pitchFamily="34" charset="0"/>
                <a:cs typeface="Arial" panose="020B0604020202020204" pitchFamily="34" charset="0"/>
              </a:rPr>
              <a:t>Mecanismo de acción de las vacunas.</a:t>
            </a:r>
            <a:r>
              <a:rPr lang="es-CL" sz="1600" dirty="0">
                <a:latin typeface="Arial" panose="020B0604020202020204" pitchFamily="34" charset="0"/>
                <a:cs typeface="Arial" panose="020B0604020202020204" pitchFamily="34" charset="0"/>
              </a:rPr>
              <a:t> 1. Se suministra la vacuna a la persona. 2.  Los antígenos que contiene la vacuna, estimulan al sistema inmune que son reconcidos por los linfocitos B. 3. Los linfocitos B generan dos tipos de células a) las de memoria: que sirven para una futura infección del patógeno y b) células plasmáticas: que son las encargadas de generar la respuesta inmune, secretando anticuerpos. Los anticuerpos se unen a los antígenos para que estos sean eliminados. </a:t>
            </a:r>
          </a:p>
        </p:txBody>
      </p:sp>
    </p:spTree>
    <p:extLst>
      <p:ext uri="{BB962C8B-B14F-4D97-AF65-F5344CB8AC3E}">
        <p14:creationId xmlns:p14="http://schemas.microsoft.com/office/powerpoint/2010/main" val="2027982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285762" y="1153758"/>
            <a:ext cx="6400800" cy="3962400"/>
            <a:chOff x="768" y="816"/>
            <a:chExt cx="4032" cy="2496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768" y="816"/>
              <a:ext cx="4032" cy="2496"/>
            </a:xfrm>
            <a:prstGeom prst="rect">
              <a:avLst/>
            </a:prstGeom>
            <a:solidFill>
              <a:srgbClr val="D0FC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s-E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960" y="1248"/>
              <a:ext cx="3552" cy="2016"/>
              <a:chOff x="960" y="1248"/>
              <a:chExt cx="3552" cy="2016"/>
            </a:xfrm>
          </p:grpSpPr>
          <p:grpSp>
            <p:nvGrpSpPr>
              <p:cNvPr id="7" name="Group 5"/>
              <p:cNvGrpSpPr>
                <a:grpSpLocks/>
              </p:cNvGrpSpPr>
              <p:nvPr/>
            </p:nvGrpSpPr>
            <p:grpSpPr bwMode="auto">
              <a:xfrm>
                <a:off x="3264" y="3072"/>
                <a:ext cx="1248" cy="192"/>
                <a:chOff x="3323" y="3072"/>
                <a:chExt cx="1141" cy="192"/>
              </a:xfrm>
            </p:grpSpPr>
            <p:sp>
              <p:nvSpPr>
                <p:cNvPr id="10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3323" y="3072"/>
                  <a:ext cx="469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s-ES_tradnl" sz="1400">
                      <a:latin typeface="Arial" pitchFamily="34" charset="0"/>
                    </a:rPr>
                    <a:t>Tiempo</a:t>
                  </a:r>
                  <a:endParaRPr lang="es-ES" sz="1400">
                    <a:latin typeface="Arial" pitchFamily="34" charset="0"/>
                  </a:endParaRPr>
                </a:p>
              </p:txBody>
            </p:sp>
            <p:sp>
              <p:nvSpPr>
                <p:cNvPr id="11" name="AutoShape 7"/>
                <p:cNvSpPr>
                  <a:spLocks noChangeArrowheads="1"/>
                </p:cNvSpPr>
                <p:nvPr/>
              </p:nvSpPr>
              <p:spPr bwMode="auto">
                <a:xfrm>
                  <a:off x="3736" y="3111"/>
                  <a:ext cx="728" cy="96"/>
                </a:xfrm>
                <a:prstGeom prst="rightArrow">
                  <a:avLst>
                    <a:gd name="adj1" fmla="val 39509"/>
                    <a:gd name="adj2" fmla="val 126389"/>
                  </a:avLst>
                </a:prstGeom>
                <a:gradFill rotWithShape="0">
                  <a:gsLst>
                    <a:gs pos="0">
                      <a:srgbClr val="CCFF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</p:grpSp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 rot="-5400000">
                <a:off x="324" y="1979"/>
                <a:ext cx="146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101600" indent="-101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_tradnl" sz="1400">
                    <a:latin typeface="Arial" pitchFamily="34" charset="0"/>
                  </a:rPr>
                  <a:t>Respuesta de anticuerpos</a:t>
                </a:r>
                <a:endParaRPr lang="es-ES" sz="1400">
                  <a:latin typeface="Arial" pitchFamily="34" charset="0"/>
                </a:endParaRPr>
              </a:p>
            </p:txBody>
          </p:sp>
          <p:sp>
            <p:nvSpPr>
              <p:cNvPr id="9" name="Freeform 9"/>
              <p:cNvSpPr>
                <a:spLocks/>
              </p:cNvSpPr>
              <p:nvPr/>
            </p:nvSpPr>
            <p:spPr bwMode="auto">
              <a:xfrm>
                <a:off x="1200" y="1248"/>
                <a:ext cx="3312" cy="1824"/>
              </a:xfrm>
              <a:custGeom>
                <a:avLst/>
                <a:gdLst>
                  <a:gd name="T0" fmla="*/ 3312 w 3312"/>
                  <a:gd name="T1" fmla="*/ 1824 h 1824"/>
                  <a:gd name="T2" fmla="*/ 0 w 3312"/>
                  <a:gd name="T3" fmla="*/ 1824 h 1824"/>
                  <a:gd name="T4" fmla="*/ 0 w 3312"/>
                  <a:gd name="T5" fmla="*/ 0 h 18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12" h="1824">
                    <a:moveTo>
                      <a:pt x="3312" y="1824"/>
                    </a:moveTo>
                    <a:lnTo>
                      <a:pt x="0" y="1824"/>
                    </a:ln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ED47A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es-ES"/>
              </a:p>
            </p:txBody>
          </p:sp>
        </p:grp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3857810" y="4430358"/>
            <a:ext cx="609600" cy="304800"/>
            <a:chOff x="2416" y="2784"/>
            <a:chExt cx="384" cy="192"/>
          </a:xfrm>
        </p:grpSpPr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2416" y="2784"/>
              <a:ext cx="384" cy="192"/>
            </a:xfrm>
            <a:prstGeom prst="rect">
              <a:avLst/>
            </a:prstGeom>
            <a:solidFill>
              <a:srgbClr val="D0FC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s-ES"/>
            </a:p>
          </p:txBody>
        </p:sp>
        <p:pic>
          <p:nvPicPr>
            <p:cNvPr id="14" name="Picture 12" descr="t21-08a0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8" y="2832"/>
              <a:ext cx="326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927410" y="1580796"/>
            <a:ext cx="12954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200">
                <a:latin typeface="Arial" pitchFamily="34" charset="0"/>
              </a:rPr>
              <a:t>Vacunación con antígenos del patógeno</a:t>
            </a:r>
            <a:endParaRPr lang="es-ES" sz="1200">
              <a:latin typeface="Arial" pitchFamily="34" charset="0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4137210" y="1458558"/>
            <a:ext cx="1035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200">
                <a:latin typeface="Arial" pitchFamily="34" charset="0"/>
              </a:rPr>
              <a:t>Infección natural</a:t>
            </a:r>
            <a:endParaRPr lang="es-ES" sz="1200">
              <a:latin typeface="Arial" pitchFamily="34" charset="0"/>
            </a:endParaRPr>
          </a:p>
        </p:txBody>
      </p:sp>
      <p:sp>
        <p:nvSpPr>
          <p:cNvPr id="17" name="AutoShape 15"/>
          <p:cNvSpPr>
            <a:spLocks noChangeArrowheads="1"/>
          </p:cNvSpPr>
          <p:nvPr/>
        </p:nvSpPr>
        <p:spPr bwMode="auto">
          <a:xfrm rot="5400000">
            <a:off x="1665473" y="3758845"/>
            <a:ext cx="1543050" cy="257175"/>
          </a:xfrm>
          <a:prstGeom prst="rightArrow">
            <a:avLst>
              <a:gd name="adj1" fmla="val 39509"/>
              <a:gd name="adj2" fmla="val 66694"/>
            </a:avLst>
          </a:prstGeom>
          <a:gradFill rotWithShape="0">
            <a:gsLst>
              <a:gs pos="0">
                <a:srgbClr val="D0FCE8"/>
              </a:gs>
              <a:gs pos="100000">
                <a:srgbClr val="00CC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2841810" y="2601558"/>
            <a:ext cx="136525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200">
                <a:latin typeface="Arial" pitchFamily="34" charset="0"/>
              </a:rPr>
              <a:t>Respuesta de anticuerpos primaria</a:t>
            </a:r>
            <a:endParaRPr lang="es-ES" sz="1200">
              <a:latin typeface="Arial" pitchFamily="34" charset="0"/>
            </a:endParaRP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3680010" y="3744558"/>
            <a:ext cx="1035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200" dirty="0">
                <a:latin typeface="Arial" pitchFamily="34" charset="0"/>
              </a:rPr>
              <a:t>Células memoria</a:t>
            </a:r>
            <a:endParaRPr lang="es-ES" sz="1200" dirty="0">
              <a:latin typeface="Arial" pitchFamily="34" charset="0"/>
            </a:endParaRPr>
          </a:p>
        </p:txBody>
      </p:sp>
      <p:grpSp>
        <p:nvGrpSpPr>
          <p:cNvPr id="21" name="Group 19"/>
          <p:cNvGrpSpPr>
            <a:grpSpLocks/>
          </p:cNvGrpSpPr>
          <p:nvPr/>
        </p:nvGrpSpPr>
        <p:grpSpPr bwMode="auto">
          <a:xfrm>
            <a:off x="5778685" y="2822221"/>
            <a:ext cx="1254125" cy="846137"/>
            <a:chOff x="3674" y="1771"/>
            <a:chExt cx="790" cy="533"/>
          </a:xfrm>
        </p:grpSpPr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3674" y="2016"/>
              <a:ext cx="7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es-ES_tradnl" sz="1200">
                  <a:latin typeface="Arial" pitchFamily="34" charset="0"/>
                </a:rPr>
                <a:t>Inmunidad adquirida</a:t>
              </a:r>
              <a:endParaRPr lang="es-ES" sz="1200">
                <a:latin typeface="Arial" pitchFamily="34" charset="0"/>
              </a:endParaRPr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V="1">
              <a:off x="3981" y="1771"/>
              <a:ext cx="195" cy="2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6" name="Freeform 24"/>
          <p:cNvSpPr>
            <a:spLocks/>
          </p:cNvSpPr>
          <p:nvPr/>
        </p:nvSpPr>
        <p:spPr bwMode="auto">
          <a:xfrm>
            <a:off x="1876610" y="2703158"/>
            <a:ext cx="4965700" cy="2133600"/>
          </a:xfrm>
          <a:custGeom>
            <a:avLst/>
            <a:gdLst>
              <a:gd name="T0" fmla="*/ 0 w 3128"/>
              <a:gd name="T1" fmla="*/ 2063750 h 1344"/>
              <a:gd name="T2" fmla="*/ 838200 w 3128"/>
              <a:gd name="T3" fmla="*/ 2051050 h 1344"/>
              <a:gd name="T4" fmla="*/ 1054100 w 3128"/>
              <a:gd name="T5" fmla="*/ 1885950 h 1344"/>
              <a:gd name="T6" fmla="*/ 1219200 w 3128"/>
              <a:gd name="T7" fmla="*/ 1593850 h 1344"/>
              <a:gd name="T8" fmla="*/ 1320800 w 3128"/>
              <a:gd name="T9" fmla="*/ 1377950 h 1344"/>
              <a:gd name="T10" fmla="*/ 1460500 w 3128"/>
              <a:gd name="T11" fmla="*/ 1314450 h 1344"/>
              <a:gd name="T12" fmla="*/ 1600200 w 3128"/>
              <a:gd name="T13" fmla="*/ 1416050 h 1344"/>
              <a:gd name="T14" fmla="*/ 1739900 w 3128"/>
              <a:gd name="T15" fmla="*/ 1758950 h 1344"/>
              <a:gd name="T16" fmla="*/ 1930400 w 3128"/>
              <a:gd name="T17" fmla="*/ 2012950 h 1344"/>
              <a:gd name="T18" fmla="*/ 2120900 w 3128"/>
              <a:gd name="T19" fmla="*/ 2089150 h 1344"/>
              <a:gd name="T20" fmla="*/ 2616200 w 3128"/>
              <a:gd name="T21" fmla="*/ 2101850 h 1344"/>
              <a:gd name="T22" fmla="*/ 2870200 w 3128"/>
              <a:gd name="T23" fmla="*/ 1898650 h 1344"/>
              <a:gd name="T24" fmla="*/ 3276600 w 3128"/>
              <a:gd name="T25" fmla="*/ 984250 h 1344"/>
              <a:gd name="T26" fmla="*/ 3619500 w 3128"/>
              <a:gd name="T27" fmla="*/ 349250 h 1344"/>
              <a:gd name="T28" fmla="*/ 3860800 w 3128"/>
              <a:gd name="T29" fmla="*/ 95250 h 1344"/>
              <a:gd name="T30" fmla="*/ 4165600 w 3128"/>
              <a:gd name="T31" fmla="*/ 19050 h 1344"/>
              <a:gd name="T32" fmla="*/ 4965700 w 3128"/>
              <a:gd name="T33" fmla="*/ 209550 h 134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128" h="1344">
                <a:moveTo>
                  <a:pt x="0" y="1300"/>
                </a:moveTo>
                <a:cubicBezTo>
                  <a:pt x="88" y="1300"/>
                  <a:pt x="417" y="1311"/>
                  <a:pt x="528" y="1292"/>
                </a:cubicBezTo>
                <a:cubicBezTo>
                  <a:pt x="639" y="1273"/>
                  <a:pt x="624" y="1236"/>
                  <a:pt x="664" y="1188"/>
                </a:cubicBezTo>
                <a:cubicBezTo>
                  <a:pt x="704" y="1140"/>
                  <a:pt x="740" y="1057"/>
                  <a:pt x="768" y="1004"/>
                </a:cubicBezTo>
                <a:cubicBezTo>
                  <a:pt x="796" y="951"/>
                  <a:pt x="807" y="897"/>
                  <a:pt x="832" y="868"/>
                </a:cubicBezTo>
                <a:cubicBezTo>
                  <a:pt x="857" y="839"/>
                  <a:pt x="891" y="824"/>
                  <a:pt x="920" y="828"/>
                </a:cubicBezTo>
                <a:cubicBezTo>
                  <a:pt x="949" y="832"/>
                  <a:pt x="979" y="845"/>
                  <a:pt x="1008" y="892"/>
                </a:cubicBezTo>
                <a:cubicBezTo>
                  <a:pt x="1037" y="939"/>
                  <a:pt x="1061" y="1045"/>
                  <a:pt x="1096" y="1108"/>
                </a:cubicBezTo>
                <a:cubicBezTo>
                  <a:pt x="1131" y="1171"/>
                  <a:pt x="1176" y="1233"/>
                  <a:pt x="1216" y="1268"/>
                </a:cubicBezTo>
                <a:cubicBezTo>
                  <a:pt x="1256" y="1303"/>
                  <a:pt x="1264" y="1307"/>
                  <a:pt x="1336" y="1316"/>
                </a:cubicBezTo>
                <a:cubicBezTo>
                  <a:pt x="1408" y="1325"/>
                  <a:pt x="1569" y="1344"/>
                  <a:pt x="1648" y="1324"/>
                </a:cubicBezTo>
                <a:cubicBezTo>
                  <a:pt x="1727" y="1304"/>
                  <a:pt x="1739" y="1313"/>
                  <a:pt x="1808" y="1196"/>
                </a:cubicBezTo>
                <a:cubicBezTo>
                  <a:pt x="1877" y="1079"/>
                  <a:pt x="1985" y="783"/>
                  <a:pt x="2064" y="620"/>
                </a:cubicBezTo>
                <a:cubicBezTo>
                  <a:pt x="2143" y="457"/>
                  <a:pt x="2219" y="313"/>
                  <a:pt x="2280" y="220"/>
                </a:cubicBezTo>
                <a:cubicBezTo>
                  <a:pt x="2341" y="127"/>
                  <a:pt x="2375" y="95"/>
                  <a:pt x="2432" y="60"/>
                </a:cubicBezTo>
                <a:cubicBezTo>
                  <a:pt x="2489" y="25"/>
                  <a:pt x="2508" y="0"/>
                  <a:pt x="2624" y="12"/>
                </a:cubicBezTo>
                <a:cubicBezTo>
                  <a:pt x="2740" y="24"/>
                  <a:pt x="3023" y="107"/>
                  <a:pt x="3128" y="132"/>
                </a:cubicBezTo>
              </a:path>
            </a:pathLst>
          </a:custGeom>
          <a:noFill/>
          <a:ln w="57150" cap="flat" cmpd="sng">
            <a:solidFill>
              <a:srgbClr val="98A8E4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ED47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s-ES"/>
          </a:p>
        </p:txBody>
      </p:sp>
      <p:sp>
        <p:nvSpPr>
          <p:cNvPr id="27" name="AutoShape 25"/>
          <p:cNvSpPr>
            <a:spLocks noChangeArrowheads="1"/>
          </p:cNvSpPr>
          <p:nvPr/>
        </p:nvSpPr>
        <p:spPr bwMode="auto">
          <a:xfrm rot="5400000">
            <a:off x="3799073" y="3549295"/>
            <a:ext cx="1543050" cy="257175"/>
          </a:xfrm>
          <a:prstGeom prst="rightArrow">
            <a:avLst>
              <a:gd name="adj1" fmla="val 39509"/>
              <a:gd name="adj2" fmla="val 66694"/>
            </a:avLst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grpSp>
        <p:nvGrpSpPr>
          <p:cNvPr id="28" name="Group 26"/>
          <p:cNvGrpSpPr>
            <a:grpSpLocks/>
          </p:cNvGrpSpPr>
          <p:nvPr/>
        </p:nvGrpSpPr>
        <p:grpSpPr bwMode="auto">
          <a:xfrm>
            <a:off x="2045745" y="2220558"/>
            <a:ext cx="838200" cy="838200"/>
            <a:chOff x="1200" y="1392"/>
            <a:chExt cx="432" cy="432"/>
          </a:xfrm>
        </p:grpSpPr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1200" y="1392"/>
              <a:ext cx="432" cy="432"/>
            </a:xfrm>
            <a:prstGeom prst="rect">
              <a:avLst/>
            </a:prstGeom>
            <a:solidFill>
              <a:srgbClr val="D0FC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s-ES"/>
            </a:p>
          </p:txBody>
        </p:sp>
        <p:pic>
          <p:nvPicPr>
            <p:cNvPr id="30" name="Picture 28" descr="t21-08a0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" y="1440"/>
              <a:ext cx="336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1" name="Group 29"/>
          <p:cNvGrpSpPr>
            <a:grpSpLocks/>
          </p:cNvGrpSpPr>
          <p:nvPr/>
        </p:nvGrpSpPr>
        <p:grpSpPr bwMode="auto">
          <a:xfrm>
            <a:off x="5585010" y="2160233"/>
            <a:ext cx="533400" cy="476250"/>
            <a:chOff x="3504" y="1296"/>
            <a:chExt cx="432" cy="384"/>
          </a:xfrm>
        </p:grpSpPr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3504" y="1296"/>
              <a:ext cx="432" cy="384"/>
            </a:xfrm>
            <a:prstGeom prst="rect">
              <a:avLst/>
            </a:prstGeom>
            <a:solidFill>
              <a:srgbClr val="D0FC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s-ES"/>
            </a:p>
          </p:txBody>
        </p:sp>
        <p:pic>
          <p:nvPicPr>
            <p:cNvPr id="33" name="Picture 31" descr="anticuerpo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2" y="1344"/>
              <a:ext cx="348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5248460" y="1534758"/>
            <a:ext cx="14351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200">
                <a:latin typeface="Arial" pitchFamily="34" charset="0"/>
              </a:rPr>
              <a:t>Respuesta de anticuerpos secundaria</a:t>
            </a:r>
            <a:endParaRPr lang="es-ES" sz="1200">
              <a:latin typeface="Arial" pitchFamily="34" charset="0"/>
            </a:endParaRPr>
          </a:p>
        </p:txBody>
      </p:sp>
      <p:grpSp>
        <p:nvGrpSpPr>
          <p:cNvPr id="35" name="Group 33"/>
          <p:cNvGrpSpPr>
            <a:grpSpLocks/>
          </p:cNvGrpSpPr>
          <p:nvPr/>
        </p:nvGrpSpPr>
        <p:grpSpPr bwMode="auto">
          <a:xfrm>
            <a:off x="3132323" y="3619146"/>
            <a:ext cx="381000" cy="339725"/>
            <a:chOff x="3504" y="1296"/>
            <a:chExt cx="432" cy="384"/>
          </a:xfrm>
        </p:grpSpPr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3504" y="1296"/>
              <a:ext cx="432" cy="384"/>
            </a:xfrm>
            <a:prstGeom prst="rect">
              <a:avLst/>
            </a:prstGeom>
            <a:solidFill>
              <a:srgbClr val="D0FC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s-ES"/>
            </a:p>
          </p:txBody>
        </p:sp>
        <p:pic>
          <p:nvPicPr>
            <p:cNvPr id="37" name="Picture 35" descr="anticuerpo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2" y="1344"/>
              <a:ext cx="348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8" name="Group 36"/>
          <p:cNvGrpSpPr>
            <a:grpSpLocks/>
          </p:cNvGrpSpPr>
          <p:nvPr/>
        </p:nvGrpSpPr>
        <p:grpSpPr bwMode="auto">
          <a:xfrm>
            <a:off x="4061010" y="1915758"/>
            <a:ext cx="1066800" cy="990600"/>
            <a:chOff x="4656" y="1488"/>
            <a:chExt cx="672" cy="624"/>
          </a:xfrm>
        </p:grpSpPr>
        <p:sp>
          <p:nvSpPr>
            <p:cNvPr id="39" name="Rectangle 37"/>
            <p:cNvSpPr>
              <a:spLocks noChangeArrowheads="1"/>
            </p:cNvSpPr>
            <p:nvPr/>
          </p:nvSpPr>
          <p:spPr bwMode="auto">
            <a:xfrm>
              <a:off x="4656" y="1488"/>
              <a:ext cx="672" cy="624"/>
            </a:xfrm>
            <a:prstGeom prst="rect">
              <a:avLst/>
            </a:prstGeom>
            <a:solidFill>
              <a:srgbClr val="D0FC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s-ES"/>
            </a:p>
          </p:txBody>
        </p:sp>
        <p:pic>
          <p:nvPicPr>
            <p:cNvPr id="40" name="Picture 38" descr="virus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4" y="1536"/>
              <a:ext cx="564" cy="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" name="Rectangle 39"/>
          <p:cNvSpPr>
            <a:spLocks noChangeArrowheads="1"/>
          </p:cNvSpPr>
          <p:nvPr/>
        </p:nvSpPr>
        <p:spPr bwMode="auto">
          <a:xfrm>
            <a:off x="1116013" y="255587"/>
            <a:ext cx="6913562" cy="442913"/>
          </a:xfrm>
          <a:prstGeom prst="rect">
            <a:avLst/>
          </a:prstGeom>
          <a:solidFill>
            <a:srgbClr val="FFE2C5"/>
          </a:solidFill>
          <a:ln w="12700">
            <a:solidFill>
              <a:srgbClr val="CC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ES_tradnl" sz="1800" b="1" dirty="0">
                <a:latin typeface="Arial" pitchFamily="34" charset="0"/>
              </a:rPr>
              <a:t>PRINCIPIO DE LA VACUNACIÓN</a:t>
            </a:r>
            <a:endParaRPr lang="es-ES_tradnl" sz="1800" b="1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42ED80F-3D2B-DD48-99BA-90BA7FD743E5}"/>
              </a:ext>
            </a:extLst>
          </p:cNvPr>
          <p:cNvSpPr txBox="1"/>
          <p:nvPr/>
        </p:nvSpPr>
        <p:spPr>
          <a:xfrm>
            <a:off x="1042263" y="5339429"/>
            <a:ext cx="70200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El gráfico muestra la respuesta de un anticuerpo a lo largo del tiempo. </a:t>
            </a:r>
          </a:p>
          <a:p>
            <a:pPr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En la primera curva es de menor amplitud, se observa cómo la vacuna induce la respuesta de los anticuerpos primarios y la generación de células de memoria. Pero, cuando ocurre la infección de forma natural, la respuesta de anticuerpos secundarios es más rápida (inclinación de la curva), debido a que presenta 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inmunidad adquirida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C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38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16" grpId="0" autoUpdateAnimBg="0"/>
      <p:bldP spid="17" grpId="0" animBg="1"/>
      <p:bldP spid="18" grpId="0" autoUpdateAnimBg="0"/>
      <p:bldP spid="19" grpId="0" autoUpdateAnimBg="0"/>
      <p:bldP spid="26" grpId="0" animBg="1"/>
      <p:bldP spid="27" grpId="0" animBg="1"/>
      <p:bldP spid="34" grpId="0" autoUpdateAnimBg="0"/>
      <p:bldP spid="4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162800" y="2514600"/>
            <a:ext cx="1549400" cy="990600"/>
            <a:chOff x="4512" y="1584"/>
            <a:chExt cx="976" cy="624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4992" y="1584"/>
              <a:ext cx="496" cy="519"/>
              <a:chOff x="4560" y="1632"/>
              <a:chExt cx="496" cy="519"/>
            </a:xfrm>
          </p:grpSpPr>
          <p:pic>
            <p:nvPicPr>
              <p:cNvPr id="7" name="Picture 4" descr="t21-08b0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8" y="1828"/>
                <a:ext cx="368" cy="3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" name="Text Box 5"/>
              <p:cNvSpPr txBox="1">
                <a:spLocks noChangeArrowheads="1"/>
              </p:cNvSpPr>
              <p:nvPr/>
            </p:nvSpPr>
            <p:spPr bwMode="auto">
              <a:xfrm>
                <a:off x="4560" y="1632"/>
                <a:ext cx="49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ES_tradnl" sz="1400">
                    <a:latin typeface="Arial" pitchFamily="34" charset="0"/>
                  </a:rPr>
                  <a:t>Esferas</a:t>
                </a:r>
                <a:endParaRPr lang="es-ES" sz="1400">
                  <a:latin typeface="Arial" pitchFamily="34" charset="0"/>
                </a:endParaRPr>
              </a:p>
            </p:txBody>
          </p:sp>
        </p:grp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V="1">
              <a:off x="4512" y="1968"/>
              <a:ext cx="432" cy="240"/>
            </a:xfrm>
            <a:prstGeom prst="line">
              <a:avLst/>
            </a:prstGeom>
            <a:noFill/>
            <a:ln w="25400">
              <a:solidFill>
                <a:srgbClr val="FF0066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7162800" y="3733800"/>
            <a:ext cx="1600200" cy="1444625"/>
            <a:chOff x="4512" y="2352"/>
            <a:chExt cx="1008" cy="910"/>
          </a:xfrm>
        </p:grpSpPr>
        <p:grpSp>
          <p:nvGrpSpPr>
            <p:cNvPr id="10" name="Group 8"/>
            <p:cNvGrpSpPr>
              <a:grpSpLocks/>
            </p:cNvGrpSpPr>
            <p:nvPr/>
          </p:nvGrpSpPr>
          <p:grpSpPr bwMode="auto">
            <a:xfrm>
              <a:off x="4848" y="2352"/>
              <a:ext cx="672" cy="910"/>
              <a:chOff x="4848" y="2352"/>
              <a:chExt cx="672" cy="910"/>
            </a:xfrm>
          </p:grpSpPr>
          <p:pic>
            <p:nvPicPr>
              <p:cNvPr id="12" name="Picture 9" descr="t21-08b0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48" y="2592"/>
                <a:ext cx="650" cy="6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Text Box 10"/>
              <p:cNvSpPr txBox="1">
                <a:spLocks noChangeArrowheads="1"/>
              </p:cNvSpPr>
              <p:nvPr/>
            </p:nvSpPr>
            <p:spPr bwMode="auto">
              <a:xfrm>
                <a:off x="4848" y="2352"/>
                <a:ext cx="67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ES_tradnl" sz="1400">
                    <a:latin typeface="Arial" pitchFamily="34" charset="0"/>
                  </a:rPr>
                  <a:t>Filamentos</a:t>
                </a:r>
                <a:endParaRPr lang="es-ES" sz="1400">
                  <a:latin typeface="Arial" pitchFamily="34" charset="0"/>
                </a:endParaRPr>
              </a:p>
            </p:txBody>
          </p:sp>
        </p:grp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4512" y="2640"/>
              <a:ext cx="432" cy="144"/>
            </a:xfrm>
            <a:prstGeom prst="line">
              <a:avLst/>
            </a:prstGeom>
            <a:noFill/>
            <a:ln w="25400">
              <a:solidFill>
                <a:srgbClr val="FF0066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s-ES"/>
            </a:p>
          </p:txBody>
        </p:sp>
      </p:grp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457200" y="1412776"/>
            <a:ext cx="4800600" cy="3048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ES_tradnl" sz="1400">
                <a:solidFill>
                  <a:srgbClr val="333399"/>
                </a:solidFill>
                <a:latin typeface="Arial" pitchFamily="34" charset="0"/>
              </a:rPr>
              <a:t> VACUNAS DE  MICROORGANISMOS ATENUADOS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857250" y="1887813"/>
            <a:ext cx="5486400" cy="99937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95250" indent="-952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ES_tradnl" sz="1400" dirty="0">
                <a:latin typeface="Arial" pitchFamily="34" charset="0"/>
              </a:rPr>
              <a:t>Se obtienen atenuando la </a:t>
            </a:r>
            <a:r>
              <a:rPr lang="es-ES_tradnl" sz="1400" dirty="0">
                <a:solidFill>
                  <a:srgbClr val="FF0000"/>
                </a:solidFill>
                <a:latin typeface="Arial" pitchFamily="34" charset="0"/>
              </a:rPr>
              <a:t>virulencia </a:t>
            </a:r>
            <a:r>
              <a:rPr lang="es-ES_tradnl" sz="1400" dirty="0">
                <a:latin typeface="Arial" pitchFamily="34" charset="0"/>
              </a:rPr>
              <a:t>de especies patógenas o expresando </a:t>
            </a:r>
            <a:r>
              <a:rPr lang="es-ES_tradnl" sz="1400" dirty="0">
                <a:solidFill>
                  <a:srgbClr val="FF0000"/>
                </a:solidFill>
                <a:latin typeface="Arial" pitchFamily="34" charset="0"/>
              </a:rPr>
              <a:t>antígenos recombinantes </a:t>
            </a:r>
            <a:r>
              <a:rPr lang="es-ES_tradnl" sz="1400" dirty="0">
                <a:latin typeface="Arial" pitchFamily="34" charset="0"/>
              </a:rPr>
              <a:t>en vectores vivos.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ES_tradnl" sz="1400" dirty="0">
                <a:latin typeface="Arial" pitchFamily="34" charset="0"/>
              </a:rPr>
              <a:t>Son </a:t>
            </a:r>
            <a:r>
              <a:rPr lang="es-ES_tradnl" sz="1400" dirty="0">
                <a:solidFill>
                  <a:srgbClr val="FF0000"/>
                </a:solidFill>
                <a:latin typeface="Arial" pitchFamily="34" charset="0"/>
              </a:rPr>
              <a:t>muy </a:t>
            </a:r>
            <a:r>
              <a:rPr lang="es-ES_tradnl" sz="1400" dirty="0" err="1">
                <a:solidFill>
                  <a:srgbClr val="FF0000"/>
                </a:solidFill>
                <a:latin typeface="Arial" pitchFamily="34" charset="0"/>
              </a:rPr>
              <a:t>inmunógenas</a:t>
            </a:r>
            <a:r>
              <a:rPr lang="es-ES_tradnl" sz="1400" dirty="0">
                <a:latin typeface="Arial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ES_tradnl" sz="1400" dirty="0">
                <a:latin typeface="Arial" pitchFamily="34" charset="0"/>
              </a:rPr>
              <a:t>Pueden producir infecciones en personas </a:t>
            </a:r>
            <a:r>
              <a:rPr lang="es-ES_tradnl" sz="1400" dirty="0" err="1">
                <a:latin typeface="Arial" pitchFamily="34" charset="0"/>
              </a:rPr>
              <a:t>inmunodeficientes</a:t>
            </a:r>
            <a:r>
              <a:rPr lang="es-ES_tradnl" sz="1400" dirty="0">
                <a:latin typeface="Arial" pitchFamily="34" charset="0"/>
              </a:rPr>
              <a:t>. 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457200" y="3284984"/>
            <a:ext cx="4800600" cy="3048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ES_tradnl" sz="1400">
                <a:solidFill>
                  <a:srgbClr val="333399"/>
                </a:solidFill>
                <a:latin typeface="Arial" pitchFamily="34" charset="0"/>
              </a:rPr>
              <a:t> VACUNAS DE  MICROORGANISMOS MUERTOS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857250" y="3761234"/>
            <a:ext cx="4648200" cy="98425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95250" indent="-952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ES_tradnl" sz="1400">
                <a:latin typeface="Arial" pitchFamily="34" charset="0"/>
              </a:rPr>
              <a:t>Son menos inmunógenas, precisan dosis de recuerdo.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ES_tradnl" sz="1400">
                <a:latin typeface="Arial" pitchFamily="34" charset="0"/>
              </a:rPr>
              <a:t>Son más seguras.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ES_tradnl" sz="1400">
                <a:latin typeface="Arial" pitchFamily="34" charset="0"/>
              </a:rPr>
              <a:t>Las vacunas subunidad contienen fracciones de microorganismos que contengan antígenos. </a:t>
            </a:r>
          </a:p>
        </p:txBody>
      </p:sp>
      <p:grpSp>
        <p:nvGrpSpPr>
          <p:cNvPr id="18" name="Group 16"/>
          <p:cNvGrpSpPr>
            <a:grpSpLocks/>
          </p:cNvGrpSpPr>
          <p:nvPr/>
        </p:nvGrpSpPr>
        <p:grpSpPr bwMode="auto">
          <a:xfrm>
            <a:off x="5638800" y="3200400"/>
            <a:ext cx="1589088" cy="1905000"/>
            <a:chOff x="3552" y="2016"/>
            <a:chExt cx="1001" cy="1200"/>
          </a:xfrm>
        </p:grpSpPr>
        <p:pic>
          <p:nvPicPr>
            <p:cNvPr id="19" name="Picture 17" descr="t21-08b0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2" y="2016"/>
              <a:ext cx="1001" cy="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3552" y="2928"/>
              <a:ext cx="8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_tradnl" sz="1200">
                  <a:solidFill>
                    <a:srgbClr val="0000FF"/>
                  </a:solidFill>
                  <a:latin typeface="Arial" pitchFamily="34" charset="0"/>
                </a:rPr>
                <a:t>Virus de la hepatitis B</a:t>
              </a:r>
              <a:endParaRPr lang="es-ES" sz="1200">
                <a:solidFill>
                  <a:srgbClr val="0000FF"/>
                </a:solidFill>
                <a:latin typeface="Arial" pitchFamily="34" charset="0"/>
              </a:endParaRPr>
            </a:p>
          </p:txBody>
        </p:sp>
      </p:grp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5892800" y="5410200"/>
            <a:ext cx="2794000" cy="639763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90500" indent="-1905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200">
                <a:latin typeface="Arial" pitchFamily="34" charset="0"/>
              </a:rPr>
              <a:t>Partículas con antígenos de superficie del virus producidas por levaduras modificadas genéticamente</a:t>
            </a:r>
            <a:endParaRPr lang="es-ES" sz="1200">
              <a:latin typeface="Arial" pitchFamily="34" charset="0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1187449" y="322262"/>
            <a:ext cx="6913563" cy="442913"/>
          </a:xfrm>
          <a:prstGeom prst="rect">
            <a:avLst/>
          </a:prstGeom>
          <a:solidFill>
            <a:srgbClr val="FFE2C5"/>
          </a:solidFill>
          <a:ln w="12700">
            <a:solidFill>
              <a:srgbClr val="CC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ES_tradnl" sz="1800" b="1">
                <a:solidFill>
                  <a:srgbClr val="CC3300"/>
                </a:solidFill>
                <a:latin typeface="Arial" pitchFamily="34" charset="0"/>
              </a:rPr>
              <a:t>ALGUNOS TIPOS DE VACUNAS</a:t>
            </a:r>
            <a:endParaRPr lang="es-ES_tradnl" sz="1800" b="1">
              <a:solidFill>
                <a:schemeClr val="tx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00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 autoUpdateAnimBg="0"/>
      <p:bldP spid="15" grpId="0" build="p" animBg="1" autoUpdateAnimBg="0"/>
      <p:bldP spid="16" grpId="0" animBg="1" autoUpdateAnimBg="0"/>
      <p:bldP spid="17" grpId="0" build="p" animBg="1" autoUpdateAnimBg="0"/>
      <p:bldP spid="21" grpId="0" animBg="1" autoUpdateAnimBg="0"/>
      <p:bldP spid="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1043608" y="2276872"/>
            <a:ext cx="6912768" cy="3600400"/>
          </a:xfrm>
        </p:spPr>
        <p:txBody>
          <a:bodyPr>
            <a:normAutofit lnSpcReduction="10000"/>
          </a:bodyPr>
          <a:lstStyle/>
          <a:p>
            <a:pPr marL="68580" indent="0" algn="just" eaLnBrk="1" fontAlgn="auto" hangingPunct="1">
              <a:spcAft>
                <a:spcPts val="0"/>
              </a:spcAft>
              <a:buNone/>
              <a:defRPr/>
            </a:pPr>
            <a:r>
              <a:rPr lang="es-PE" dirty="0"/>
              <a:t>Se producen por una </a:t>
            </a:r>
            <a:r>
              <a:rPr lang="es-PE" dirty="0" smtClean="0"/>
              <a:t>respuesta </a:t>
            </a:r>
            <a:r>
              <a:rPr lang="es-PE" dirty="0"/>
              <a:t>inmunitaria ineficaz debido a alteraciones de los  componentes de las defensas inmunitaria, algunas de estas son:</a:t>
            </a:r>
          </a:p>
          <a:p>
            <a:pPr marL="900113" indent="-457200" eaLnBrk="1" fontAlgn="auto" hangingPunct="1">
              <a:spcAft>
                <a:spcPts val="0"/>
              </a:spcAft>
              <a:defRPr/>
            </a:pPr>
            <a:r>
              <a:rPr lang="es-PE" dirty="0"/>
              <a:t>Autoinmunidad </a:t>
            </a:r>
          </a:p>
          <a:p>
            <a:pPr marL="900113" indent="-457200" eaLnBrk="1" fontAlgn="auto" hangingPunct="1">
              <a:spcAft>
                <a:spcPts val="0"/>
              </a:spcAft>
              <a:defRPr/>
            </a:pPr>
            <a:r>
              <a:rPr lang="es-PE" dirty="0"/>
              <a:t>Hipersensibilidad (alergias)</a:t>
            </a:r>
          </a:p>
          <a:p>
            <a:pPr marL="900113" indent="-457200" eaLnBrk="1" fontAlgn="auto" hangingPunct="1">
              <a:spcAft>
                <a:spcPts val="0"/>
              </a:spcAft>
              <a:defRPr/>
            </a:pPr>
            <a:r>
              <a:rPr lang="es-PE" dirty="0"/>
              <a:t>Inmunodeficiencias </a:t>
            </a:r>
          </a:p>
          <a:p>
            <a:pPr marL="900113" indent="-457200" eaLnBrk="1" fontAlgn="auto" hangingPunct="1">
              <a:spcAft>
                <a:spcPts val="0"/>
              </a:spcAft>
              <a:defRPr/>
            </a:pPr>
            <a:r>
              <a:rPr lang="es-PE" dirty="0"/>
              <a:t>Transplantes </a:t>
            </a:r>
            <a:endParaRPr lang="pt-BR" dirty="0"/>
          </a:p>
        </p:txBody>
      </p:sp>
      <p:sp>
        <p:nvSpPr>
          <p:cNvPr id="7" name="Rectangle 35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404664"/>
            <a:ext cx="6912768" cy="1152128"/>
          </a:xfrm>
          <a:solidFill>
            <a:srgbClr val="FFE2C5"/>
          </a:solidFill>
          <a:ln w="12700">
            <a:solidFill>
              <a:srgbClr val="CC33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s-ES_tradnl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TRASTORNOS DEL SISTEMA INMUNE</a:t>
            </a:r>
          </a:p>
        </p:txBody>
      </p:sp>
    </p:spTree>
    <p:extLst>
      <p:ext uri="{BB962C8B-B14F-4D97-AF65-F5344CB8AC3E}">
        <p14:creationId xmlns:p14="http://schemas.microsoft.com/office/powerpoint/2010/main" val="352471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1CD274-1476-4045-BDA3-138FEC871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Autoinmunidad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839AAF-F393-E94C-98B8-D4AA46688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sz="2000" dirty="0"/>
              <a:t>En condiciones normales, el sistema inmune tiene la capacidad de distinguir entre componentes propios y ajenos al cuerpo. </a:t>
            </a:r>
          </a:p>
          <a:p>
            <a:pPr algn="just"/>
            <a:r>
              <a:rPr lang="es-CL" sz="2000" dirty="0"/>
              <a:t>Sin embargo, en algunas personas esta cualidad está alterada, de tal manera que el sistema sintetiza anticuerpos específicos contra estructuras del propio organismo. </a:t>
            </a:r>
          </a:p>
          <a:p>
            <a:pPr algn="just"/>
            <a:r>
              <a:rPr lang="es-CL" sz="2000" dirty="0"/>
              <a:t>Este fenómeno es llamado autoinmunidad.</a:t>
            </a:r>
            <a:endParaRPr lang="es-CL" sz="2000" dirty="0">
              <a:solidFill>
                <a:srgbClr val="FF0000"/>
              </a:solidFill>
            </a:endParaRPr>
          </a:p>
          <a:p>
            <a:pPr algn="just"/>
            <a:r>
              <a:rPr lang="es-CL" sz="2000" dirty="0"/>
              <a:t>Estos forman anticuerpos específicos para moléculas pertenecientes al organismo.</a:t>
            </a:r>
          </a:p>
          <a:p>
            <a:r>
              <a:rPr lang="es-CL" sz="2000" dirty="0"/>
              <a:t>Por ejemplo, Lupus.</a:t>
            </a:r>
          </a:p>
          <a:p>
            <a:r>
              <a:rPr lang="es-CL" sz="2000" dirty="0"/>
              <a:t>Investigue cuales son los síntomas del Lupus y que otras enfermedades existen.</a:t>
            </a:r>
          </a:p>
        </p:txBody>
      </p:sp>
    </p:spTree>
    <p:extLst>
      <p:ext uri="{BB962C8B-B14F-4D97-AF65-F5344CB8AC3E}">
        <p14:creationId xmlns:p14="http://schemas.microsoft.com/office/powerpoint/2010/main" val="2327315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35ED21-07E2-504E-918E-F7059E308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Hipersensibilidad (alergias)</a:t>
            </a:r>
            <a:br>
              <a:rPr lang="es-PE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D85902-EB80-E049-AF79-BC03DF1DA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770" y="1210483"/>
            <a:ext cx="7886700" cy="4351338"/>
          </a:xfrm>
        </p:spPr>
        <p:txBody>
          <a:bodyPr>
            <a:normAutofit/>
          </a:bodyPr>
          <a:lstStyle/>
          <a:p>
            <a:pPr algn="just"/>
            <a:r>
              <a:rPr lang="es-CL" sz="2000" dirty="0"/>
              <a:t>Es una reacción exagerada del sistema inmune cuando este se expone a partículas no patógenas llamadas alérgenos. </a:t>
            </a:r>
          </a:p>
          <a:p>
            <a:pPr algn="just"/>
            <a:r>
              <a:rPr lang="es-CL" sz="2000" dirty="0"/>
              <a:t>Por ejemplo, el polen, algunos medicamentos y ciertos alimentos. En una reacción alérgica, se produce una respuesta inmune similar a cualquier otra, solo que en este caso las células plasmáticas secretan anticuerpos específicos, denominados IgE, que se unen a células específicas (mastocitos y basófilos) ubicados principalmente en la nariz, ojos, pulmones y tubo digestivo.</a:t>
            </a:r>
          </a:p>
          <a:p>
            <a:pPr algn="just"/>
            <a:r>
              <a:rPr lang="es-CL" sz="2000" dirty="0"/>
              <a:t>Esta fase se denomina sensibilización y no suele presentar síntomas. Un segundo contacto con el alérgeno da a lugar a una serie de reacciones en las que los mastocitos y basófilos liberan sustancias, como la </a:t>
            </a:r>
            <a:r>
              <a:rPr lang="es-CL" sz="2000" b="1" dirty="0"/>
              <a:t>histamina</a:t>
            </a:r>
            <a:r>
              <a:rPr lang="es-CL" sz="2000" dirty="0"/>
              <a:t>, que provocan respuestas, como inflamaciones cutáneas y contracción de los bronquios.</a:t>
            </a:r>
          </a:p>
          <a:p>
            <a:endParaRPr lang="es-CL" sz="20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3359871-46AF-3D41-ADA8-9E844AF1DC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727" r="29954"/>
          <a:stretch/>
        </p:blipFill>
        <p:spPr>
          <a:xfrm>
            <a:off x="6104659" y="4864129"/>
            <a:ext cx="2410691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986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AC791E-AFFD-E140-BF53-F48AB666B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Inmunodeficiencias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B0E3DA-D0C4-3445-94C6-83654E449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sz="2000" dirty="0"/>
              <a:t>Ocurren cuando se presenta disminución o ausencia de la respuesta inmunitaria del cuerpo.</a:t>
            </a:r>
          </a:p>
          <a:p>
            <a:pPr algn="just" fontAlgn="base"/>
            <a:r>
              <a:rPr lang="es-CL" sz="2000" dirty="0"/>
              <a:t>Los trastornos por inmunodeficiencia pueden afectar cualquier parte del sistema inmunitario. Casi siempre, estas afecciones se presentan cuando glóbulos blancos especiales, los llamados linfocitos T o B (o ambos), no funcionan de manera normal o cuando el cuerpo no produce anticuerpos suficientes.</a:t>
            </a:r>
          </a:p>
          <a:p>
            <a:pPr algn="just"/>
            <a:r>
              <a:rPr lang="es-CL" sz="2000" dirty="0"/>
              <a:t>Por ejemplo, SIDA. </a:t>
            </a:r>
            <a:r>
              <a:rPr lang="es-ES" altLang="es-CL" sz="2000" dirty="0">
                <a:ea typeface="ＭＳ Ｐゴシック" panose="020B0600070205080204" pitchFamily="34" charset="-128"/>
              </a:rPr>
              <a:t>Caracterizada por:</a:t>
            </a:r>
          </a:p>
          <a:p>
            <a:pPr marL="742950" lvl="1" indent="-342900" algn="just">
              <a:buFont typeface="Wingdings" pitchFamily="2" charset="2"/>
              <a:buChar char="ü"/>
            </a:pPr>
            <a:r>
              <a:rPr lang="es-ES" altLang="es-CL" sz="2000" dirty="0">
                <a:ea typeface="ＭＳ Ｐゴシック" panose="020B0600070205080204" pitchFamily="34" charset="-128"/>
              </a:rPr>
              <a:t>Inmunosupresión profunda</a:t>
            </a:r>
          </a:p>
          <a:p>
            <a:pPr marL="742950" lvl="1" indent="-342900" algn="just">
              <a:buFont typeface="Wingdings" pitchFamily="2" charset="2"/>
              <a:buChar char="ü"/>
            </a:pPr>
            <a:r>
              <a:rPr lang="es-ES" altLang="es-CL" sz="2000" dirty="0">
                <a:ea typeface="ＭＳ Ｐゴシック" panose="020B0600070205080204" pitchFamily="34" charset="-128"/>
              </a:rPr>
              <a:t>Infecciones oportunistas</a:t>
            </a:r>
          </a:p>
          <a:p>
            <a:pPr marL="742950" lvl="1" indent="-342900" algn="just">
              <a:buFont typeface="Wingdings" pitchFamily="2" charset="2"/>
              <a:buChar char="ü"/>
            </a:pPr>
            <a:r>
              <a:rPr lang="es-ES" altLang="es-CL" sz="2000" dirty="0">
                <a:ea typeface="ＭＳ Ｐゴシック" panose="020B0600070205080204" pitchFamily="34" charset="-128"/>
              </a:rPr>
              <a:t>Neoplasmas secundarios</a:t>
            </a:r>
          </a:p>
          <a:p>
            <a:pPr marL="742950" lvl="1" indent="-342900" algn="just">
              <a:buFont typeface="Wingdings" pitchFamily="2" charset="2"/>
              <a:buChar char="ü"/>
            </a:pPr>
            <a:r>
              <a:rPr lang="es-ES" altLang="es-CL" sz="2000" dirty="0">
                <a:ea typeface="ＭＳ Ｐゴシック" panose="020B0600070205080204" pitchFamily="34" charset="-128"/>
              </a:rPr>
              <a:t>Manifestaciones neurológicas</a:t>
            </a:r>
          </a:p>
        </p:txBody>
      </p:sp>
    </p:spTree>
    <p:extLst>
      <p:ext uri="{BB962C8B-B14F-4D97-AF65-F5344CB8AC3E}">
        <p14:creationId xmlns:p14="http://schemas.microsoft.com/office/powerpoint/2010/main" val="33890937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2572</TotalTime>
  <Words>643</Words>
  <Application>Microsoft Office PowerPoint</Application>
  <PresentationFormat>Presentación en pantalla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Wingdings</vt:lpstr>
      <vt:lpstr>Tema de Office</vt:lpstr>
      <vt:lpstr>Vacunas y Alteraciones al Sistema Inmune</vt:lpstr>
      <vt:lpstr>Presentación de PowerPoint</vt:lpstr>
      <vt:lpstr>Presentación de PowerPoint</vt:lpstr>
      <vt:lpstr>Presentación de PowerPoint</vt:lpstr>
      <vt:lpstr>Presentación de PowerPoint</vt:lpstr>
      <vt:lpstr>TRASTORNOS DEL SISTEMA INMUNE</vt:lpstr>
      <vt:lpstr>Autoinmunidad</vt:lpstr>
      <vt:lpstr>Hipersensibilidad (alergias) </vt:lpstr>
      <vt:lpstr>Inmunodeficiencias </vt:lpstr>
      <vt:lpstr>Presentación de PowerPoint</vt:lpstr>
      <vt:lpstr>Trasplantes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A Donoso</dc:creator>
  <cp:lastModifiedBy>Alfonso Moya Venegas</cp:lastModifiedBy>
  <cp:revision>75</cp:revision>
  <dcterms:created xsi:type="dcterms:W3CDTF">2018-03-16T21:09:06Z</dcterms:created>
  <dcterms:modified xsi:type="dcterms:W3CDTF">2020-04-02T18:58:20Z</dcterms:modified>
</cp:coreProperties>
</file>