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65" r:id="rId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>
            <a:extLst>
              <a:ext uri="{FF2B5EF4-FFF2-40B4-BE49-F238E27FC236}">
                <a16:creationId xmlns:a16="http://schemas.microsoft.com/office/drawing/2014/main" id="{7B056CE4-759D-4B46-B016-540DEE88C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B76840-030F-4E6C-B35B-CAB82E893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3E8324-34C7-4CE4-A697-512B57A7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38757C-C1EB-4B67-A08E-2F7AD03D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EC691-95C2-48FE-AAF1-E5152C2F0451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4146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C6B48-60A0-4979-8FC9-518DBA65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A6687-A2A6-43C9-983C-BE5DAB270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A5123-747A-4957-9163-5F9D1AE5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E0515-7B21-4844-A9AD-55864386D0B9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0101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D6F08-7537-47AF-BB4C-50BB5FFE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23AA0-DBA3-48BC-AA8D-26441CF0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E0231-F76B-476E-9D2D-F7946ABB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B780B-0128-4F4B-89D4-DC0D3EA97A37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55312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07510-4424-48F7-B901-84345F98278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CFA96-C322-4298-8582-B6F9FC3533E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DFDFA-8465-4D62-B4AC-9E6647C9904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D1983A6-9438-47C6-A8A0-15DB7D2A6B0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7919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BD056-2859-4C1C-9774-4D412294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07CEE-6082-4F80-84F8-4F3B3695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DB248-90ED-434E-8FD9-0DBAC7F4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92BA3-406F-4C31-A5BD-378066F0F689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6426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527DF0-48EB-47EC-8DAE-3E33A780C94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93B6C3-BF76-4DD7-ACE0-2BD829D7D0B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FF5D17-4AD8-47B6-B699-B651636FF3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82BD6F6-061A-462D-B1A7-2FBF7AC11E94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4198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C193D14-02DB-45B7-BA4C-6FD827DD43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5948D8-13D3-4E5C-BA88-DB3D7521A5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685C6B-5E50-440B-98B4-E9B4F594E95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08D4F3A-1265-4FED-8961-246DEE8795F5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85478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6528237-7ACC-44CC-BE19-E56AEAAAD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3B2162-A951-4E63-9161-A718D232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50F1126-C44D-4B4C-B572-24F0DD9F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910E9-C107-4854-AF5E-C5FB6C00BF8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63595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1E60441-6E17-4B56-AAE7-3CB711D5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208CFD7-713C-49BE-864F-C20225102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7B4D3C-3966-4968-852C-3ECCB34C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D1EBF-EB90-4B35-9486-1DF98B82914E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9135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75EB76-C835-4E01-8478-2E276053C05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A8E7CA-83E1-424F-943F-E448D683F21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2A5888-42EF-4465-BBC5-ADB82697240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910DF20-1782-4242-BCF5-934A849D27F5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95153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>
            <a:extLst>
              <a:ext uri="{FF2B5EF4-FFF2-40B4-BE49-F238E27FC236}">
                <a16:creationId xmlns:a16="http://schemas.microsoft.com/office/drawing/2014/main" id="{4D394632-7DEC-4F63-895D-65032BB5A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5E3C940-51FE-46BC-A737-68E2C938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746A176-2BCE-48BD-9AEF-3E9CD53C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CCF8D06-F190-4CD1-92BB-96BABF2A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D40A1-258C-4A02-BB3E-53B1E4FBD5C2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67514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>
            <a:extLst>
              <a:ext uri="{FF2B5EF4-FFF2-40B4-BE49-F238E27FC236}">
                <a16:creationId xmlns:a16="http://schemas.microsoft.com/office/drawing/2014/main" id="{EEF9CE5B-2411-4FC8-BFAC-4A7AE8D66E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556ADC-8579-416F-B41C-DA84D6BD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5AF70-C0BF-469B-90E7-F66D03C33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721C0-5564-441F-83C7-5DE1BB49C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1403A-CE15-4637-ACCD-A4FC29B0A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9537F-256D-42B1-AB3B-B7EA26A91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251CEF75-E5F4-447F-8F4F-6813E5CD16A0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37BC362-0927-4F99-83AA-E5A94EBEBF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2938" y="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6000" dirty="0"/>
              <a:t>LOS SERVICIOS</a:t>
            </a:r>
          </a:p>
        </p:txBody>
      </p:sp>
      <p:pic>
        <p:nvPicPr>
          <p:cNvPr id="5124" name="Picture 4" descr="Resultado de imagen para los servicios">
            <a:extLst>
              <a:ext uri="{FF2B5EF4-FFF2-40B4-BE49-F238E27FC236}">
                <a16:creationId xmlns:a16="http://schemas.microsoft.com/office/drawing/2014/main" id="{940483C5-FF7F-495F-81D4-AFAC67874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3757324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6" name="Picture 6" descr="Resultado de imagen para los servicios privados">
            <a:extLst>
              <a:ext uri="{FF2B5EF4-FFF2-40B4-BE49-F238E27FC236}">
                <a16:creationId xmlns:a16="http://schemas.microsoft.com/office/drawing/2014/main" id="{833C4F5F-4EE3-4688-8CBB-C69E3888D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571876"/>
            <a:ext cx="3875309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14D9657-567C-4A66-A590-DFE015BBA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22177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b="1" dirty="0">
                <a:solidFill>
                  <a:srgbClr val="FF0000"/>
                </a:solidFill>
              </a:rPr>
              <a:t>Un servicio es el resultado de llevar a cabo necesariamente al menos una actividad en la interfaz entre el proveedor y el cliente y generalmente es intangible. La prestación de un servicio puede implicar, por ejemplo:</a:t>
            </a:r>
            <a:br>
              <a:rPr lang="es-ES_tradnl" sz="2400" b="1" dirty="0">
                <a:solidFill>
                  <a:srgbClr val="FF0000"/>
                </a:solidFill>
              </a:rPr>
            </a:br>
            <a:endParaRPr lang="es-ES_tradnl" sz="2400" b="1" dirty="0">
              <a:solidFill>
                <a:srgbClr val="FF00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FD67874-6D51-4695-84D5-7FA3A753E7E4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68313" y="2349500"/>
            <a:ext cx="8229600" cy="4203700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defRPr/>
            </a:pPr>
            <a:r>
              <a:rPr lang="es-ES" sz="2400" b="1" dirty="0"/>
              <a:t>una actividad realizada sobre un producto tangible suministrado por el cliente (por ejemplo, reparación de un automóvil); </a:t>
            </a:r>
            <a:endParaRPr lang="es-ES_tradnl" sz="2400" b="1" dirty="0"/>
          </a:p>
          <a:p>
            <a:pPr algn="just" eaLnBrk="1" fontAlgn="auto" hangingPunct="1">
              <a:lnSpc>
                <a:spcPct val="90000"/>
              </a:lnSpc>
              <a:defRPr/>
            </a:pPr>
            <a:r>
              <a:rPr lang="es-ES" sz="2400" b="1" dirty="0"/>
              <a:t>una actividad realizada sobre un producto intangible suministrado por el cliente (por ejemplo, la declaración de ingresos necesaria para preparar la devolución de los impuestos); </a:t>
            </a:r>
            <a:endParaRPr lang="es-ES_tradnl" sz="2400" b="1" dirty="0"/>
          </a:p>
          <a:p>
            <a:pPr algn="just" eaLnBrk="1" fontAlgn="auto" hangingPunct="1">
              <a:lnSpc>
                <a:spcPct val="90000"/>
              </a:lnSpc>
              <a:defRPr/>
            </a:pPr>
            <a:r>
              <a:rPr lang="es-ES" sz="2400" b="1" dirty="0"/>
              <a:t>la entrega de un producto intangible (por ejemplo, la entrega de información en el contexto de la transmisión de conocimiento); </a:t>
            </a:r>
            <a:endParaRPr lang="es-ES_tradnl" sz="2400" b="1" dirty="0"/>
          </a:p>
          <a:p>
            <a:pPr algn="just" eaLnBrk="1" fontAlgn="auto" hangingPunct="1">
              <a:lnSpc>
                <a:spcPct val="90000"/>
              </a:lnSpc>
              <a:defRPr/>
            </a:pPr>
            <a:r>
              <a:rPr lang="es-ES" sz="2400" b="1" dirty="0"/>
              <a:t>la creación de una ambientación para el cliente (por ejemplo, en hoteles y restaurante) </a:t>
            </a:r>
            <a:endParaRPr lang="es-ES_tradnl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A5216BB-BE2C-4FC5-BDF6-B3CB9B913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191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3200" b="1" dirty="0">
                <a:solidFill>
                  <a:srgbClr val="FF0000"/>
                </a:solidFill>
              </a:rPr>
              <a:t>Las principales características de los servicios son: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1CC5834-193F-4802-87C3-88653A1418F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57200" y="1268413"/>
            <a:ext cx="8229600" cy="4857750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defRPr/>
            </a:pPr>
            <a:r>
              <a:rPr lang="es-ES" sz="2800" b="1" dirty="0"/>
              <a:t>Intangibilidad:</a:t>
            </a:r>
            <a:r>
              <a:rPr lang="es-ES_tradnl" sz="2800" b="1" dirty="0"/>
              <a:t> </a:t>
            </a:r>
            <a:r>
              <a:rPr lang="es-CL" sz="2600" dirty="0"/>
              <a:t>Es la capacidad de un objeto de ser atravesado sin sufrir ninguna clase de daño, así como de poder atravesar la materia sin dificultad alguna.</a:t>
            </a:r>
            <a:endParaRPr lang="es-ES_tradnl" sz="2600" dirty="0"/>
          </a:p>
          <a:p>
            <a:pPr algn="just" eaLnBrk="1" fontAlgn="auto" hangingPunct="1">
              <a:defRPr/>
            </a:pPr>
            <a:r>
              <a:rPr lang="es-ES" sz="2800" b="1" dirty="0"/>
              <a:t>Heterogeneidad: </a:t>
            </a:r>
            <a:r>
              <a:rPr lang="es-CL" sz="2600" dirty="0"/>
              <a:t>Se refiere a un grupo o mezcla compuesto por varios elementos diferentes y distinguibles a simple vista.</a:t>
            </a:r>
            <a:r>
              <a:rPr lang="es-ES_tradnl" sz="2600" dirty="0"/>
              <a:t> </a:t>
            </a:r>
          </a:p>
          <a:p>
            <a:pPr algn="just" eaLnBrk="1" fontAlgn="auto" hangingPunct="1">
              <a:defRPr/>
            </a:pPr>
            <a:r>
              <a:rPr lang="es-ES" sz="2800" b="1" dirty="0"/>
              <a:t>Inseparabilidad: </a:t>
            </a:r>
            <a:r>
              <a:rPr lang="es-CL" sz="2800" b="1" dirty="0"/>
              <a:t>C</a:t>
            </a:r>
            <a:r>
              <a:rPr lang="es-CL" sz="2800" dirty="0"/>
              <a:t>on frecuencia se producen, venden y consumen al mismo tiempo, en otras palabras, su producción y consumo son </a:t>
            </a:r>
            <a:r>
              <a:rPr lang="es-CL" sz="2800" i="1" dirty="0"/>
              <a:t>actividades. </a:t>
            </a:r>
            <a:endParaRPr lang="es-ES_tradnl" sz="2800" b="1" dirty="0"/>
          </a:p>
          <a:p>
            <a:pPr algn="just" eaLnBrk="1" fontAlgn="auto" hangingPunct="1">
              <a:defRPr/>
            </a:pPr>
            <a:r>
              <a:rPr lang="es-CL" sz="2800" b="1" dirty="0"/>
              <a:t>Perecedero: </a:t>
            </a:r>
            <a:r>
              <a:rPr lang="es-CL" sz="2800" dirty="0"/>
              <a:t>Se refiere a que </a:t>
            </a:r>
            <a:r>
              <a:rPr lang="es-CL" sz="2800" i="1" dirty="0"/>
              <a:t>los servicios no se pueden conservar, almacenar o guardar en inventario.</a:t>
            </a:r>
            <a:r>
              <a:rPr lang="es-ES_tradnl" sz="2800" b="1" dirty="0"/>
              <a:t> </a:t>
            </a:r>
          </a:p>
          <a:p>
            <a:pPr algn="just" eaLnBrk="1" fontAlgn="auto" hangingPunct="1">
              <a:defRPr/>
            </a:pPr>
            <a:r>
              <a:rPr lang="es-ES" sz="2800" b="1" dirty="0"/>
              <a:t>Ausencia de propiedad</a:t>
            </a:r>
            <a:r>
              <a:rPr lang="es-ES_tradnl" sz="2800" b="1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CE15B952-33BC-471B-A1F8-342E3E7BB004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57200" y="836613"/>
            <a:ext cx="8229600" cy="5289550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buFontTx/>
              <a:buNone/>
              <a:defRPr/>
            </a:pPr>
            <a:r>
              <a:rPr lang="es-ES_tradnl" sz="2800" b="1" dirty="0">
                <a:solidFill>
                  <a:schemeClr val="accent2"/>
                </a:solidFill>
              </a:rPr>
              <a:t>Además estos pueden ser: </a:t>
            </a:r>
          </a:p>
          <a:p>
            <a:pPr algn="just" eaLnBrk="1" fontAlgn="auto" hangingPunct="1">
              <a:buFontTx/>
              <a:buNone/>
              <a:defRPr/>
            </a:pPr>
            <a:r>
              <a:rPr lang="es-ES_tradnl" sz="2800" b="1" dirty="0"/>
              <a:t>_Públicos: </a:t>
            </a:r>
            <a:r>
              <a:rPr lang="es-ES" sz="2800" b="1" dirty="0"/>
              <a:t>Servicios públicos son todas aquellas actividades llevadas a cabo por los organismos del Estado o bajo el control y la regulación de este, cuyo objetivo es satisfacer las necesidades de una colectividad.</a:t>
            </a:r>
          </a:p>
          <a:p>
            <a:pPr algn="just" eaLnBrk="1" fontAlgn="auto" hangingPunct="1">
              <a:buFontTx/>
              <a:buNone/>
              <a:defRPr/>
            </a:pPr>
            <a:r>
              <a:rPr lang="es-ES" sz="2800" b="1" dirty="0"/>
              <a:t>Los servicios públicos son una función de Estado, puesto que el Estado no es sino una corporación de servicios públicos administrados por los gobernantes sobre quienes recae, a su vez, la función y la obligación de crear, organizar y garantizar el adecuado funcionamiento de los servicios públicos.</a:t>
            </a:r>
            <a:endParaRPr lang="es-ES_tradnl" sz="2800" b="1" dirty="0"/>
          </a:p>
          <a:p>
            <a:pPr algn="just" eaLnBrk="1" fontAlgn="auto" hangingPunct="1">
              <a:buFontTx/>
              <a:buNone/>
              <a:defRPr/>
            </a:pPr>
            <a:r>
              <a:rPr lang="es-ES_tradnl" sz="2800" b="1" dirty="0"/>
              <a:t>_Privados :con o sin fines de lucro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97C0565-AFCE-43A9-9CC2-B3FD43360CAB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just" eaLnBrk="1" fontAlgn="auto" hangingPunct="1">
              <a:buFontTx/>
              <a:buNone/>
              <a:defRPr/>
            </a:pPr>
            <a:r>
              <a:rPr lang="es-ES_tradnl" sz="2800" b="1" dirty="0"/>
              <a:t>_Privados :con o sin fines de lucro.</a:t>
            </a:r>
          </a:p>
          <a:p>
            <a:pPr algn="just" eaLnBrk="1" fontAlgn="auto" hangingPunct="1">
              <a:buFontTx/>
              <a:buNone/>
              <a:defRPr/>
            </a:pPr>
            <a:r>
              <a:rPr lang="es-ES" sz="2800" b="1" dirty="0"/>
              <a:t>El sector privado es el conjunto de la actividad económica que no está controlada por el estado. ... En cualquier caso, el principal objetivo del sector privado es el beneficio económico a través de los productos o servicios que intenta comercializar dentro de un mercado en el cual compite con otras compañías.</a:t>
            </a:r>
            <a:endParaRPr lang="es-ES_tradnl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88D6D42-B219-46BA-B779-B94C86BEB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600" b="1" dirty="0">
                <a:solidFill>
                  <a:srgbClr val="FF0000"/>
                </a:solidFill>
              </a:rPr>
              <a:t>Es importante reparar además en su clasificación y en su sentido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6D41428-99D0-4117-BDD3-6C65D4CFB32E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571500" y="1928813"/>
            <a:ext cx="7924800" cy="4114800"/>
          </a:xfrm>
        </p:spPr>
        <p:txBody>
          <a:bodyPr/>
          <a:lstStyle/>
          <a:p>
            <a:pPr algn="just" eaLnBrk="1" fontAlgn="auto" hangingPunct="1">
              <a:defRPr/>
            </a:pPr>
            <a:r>
              <a:rPr lang="es-ES" sz="2800" b="1" dirty="0"/>
              <a:t> Se clasifican, por lo general, de acuerdo a las necesidades atendidas por los diferentes rubros, como: Salud, educación, transporte, vivienda, finanzas, comunicación, comercio, alimentación, etc.</a:t>
            </a:r>
          </a:p>
          <a:p>
            <a:pPr algn="just" eaLnBrk="1" fontAlgn="auto" hangingPunct="1">
              <a:defRPr/>
            </a:pPr>
            <a:r>
              <a:rPr lang="es-ES" sz="2800" b="1" dirty="0"/>
              <a:t>Es decir surgen a partir de las necesidades de la sociedad en que se prestan, por ello el sentido de la existencia de un servicio.</a:t>
            </a:r>
            <a:endParaRPr lang="es-ES_tradnl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299</TotalTime>
  <Words>479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Comic Sans MS</vt:lpstr>
      <vt:lpstr>Arial</vt:lpstr>
      <vt:lpstr>Arial Narrow</vt:lpstr>
      <vt:lpstr>Calibri</vt:lpstr>
      <vt:lpstr>Horizonte</vt:lpstr>
      <vt:lpstr>LOS SERVICIOS</vt:lpstr>
      <vt:lpstr>Un servicio es el resultado de llevar a cabo necesariamente al menos una actividad en la interfaz entre el proveedor y el cliente y generalmente es intangible. La prestación de un servicio puede implicar, por ejemplo: </vt:lpstr>
      <vt:lpstr>Las principales características de los servicios son:</vt:lpstr>
      <vt:lpstr>Presentación de PowerPoint</vt:lpstr>
      <vt:lpstr>Presentación de PowerPoint</vt:lpstr>
      <vt:lpstr>Es importante reparar además en su clasificación y en su sentido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Barbara Cuevas M</cp:lastModifiedBy>
  <cp:revision>11</cp:revision>
  <dcterms:created xsi:type="dcterms:W3CDTF">2009-10-12T20:10:17Z</dcterms:created>
  <dcterms:modified xsi:type="dcterms:W3CDTF">2020-03-26T14:18:47Z</dcterms:modified>
</cp:coreProperties>
</file>