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9" r:id="rId3"/>
    <p:sldId id="261" r:id="rId4"/>
    <p:sldId id="262" r:id="rId5"/>
    <p:sldId id="265" r:id="rId6"/>
    <p:sldId id="263" r:id="rId7"/>
    <p:sldId id="271" r:id="rId8"/>
    <p:sldId id="264" r:id="rId9"/>
    <p:sldId id="273" r:id="rId10"/>
    <p:sldId id="272" r:id="rId11"/>
    <p:sldId id="274" r:id="rId12"/>
    <p:sldId id="275" r:id="rId13"/>
    <p:sldId id="276" r:id="rId14"/>
    <p:sldId id="277" r:id="rId15"/>
    <p:sldId id="278" r:id="rId16"/>
    <p:sldId id="279" r:id="rId17"/>
    <p:sldId id="280" r:id="rId18"/>
    <p:sldId id="281" r:id="rId19"/>
    <p:sldId id="282" r:id="rId20"/>
    <p:sldId id="289" r:id="rId21"/>
    <p:sldId id="290" r:id="rId22"/>
    <p:sldId id="284" r:id="rId23"/>
    <p:sldId id="291" r:id="rId24"/>
    <p:sldId id="2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55"/>
  </p:normalViewPr>
  <p:slideViewPr>
    <p:cSldViewPr snapToGrid="0" snapToObjects="1">
      <p:cViewPr>
        <p:scale>
          <a:sx n="75" d="100"/>
          <a:sy n="75" d="100"/>
        </p:scale>
        <p:origin x="123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1F012-2688-BA48-94C1-9E8D44676B33}" type="datetimeFigureOut">
              <a:rPr lang="es-CL" smtClean="0"/>
              <a:pPr/>
              <a:t>30-03-2020</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1CEFB-06F1-494F-BBAE-99EE9585BA30}" type="slidenum">
              <a:rPr lang="es-CL" smtClean="0"/>
              <a:pPr/>
              <a:t>‹Nº›</a:t>
            </a:fld>
            <a:endParaRPr lang="es-CL"/>
          </a:p>
        </p:txBody>
      </p:sp>
    </p:spTree>
    <p:extLst>
      <p:ext uri="{BB962C8B-B14F-4D97-AF65-F5344CB8AC3E}">
        <p14:creationId xmlns:p14="http://schemas.microsoft.com/office/powerpoint/2010/main" val="188187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B41CEFB-06F1-494F-BBAE-99EE9585BA30}" type="slidenum">
              <a:rPr lang="es-CL" smtClean="0"/>
              <a:pPr/>
              <a:t>16</a:t>
            </a:fld>
            <a:endParaRPr lang="es-CL"/>
          </a:p>
        </p:txBody>
      </p:sp>
    </p:spTree>
    <p:extLst>
      <p:ext uri="{BB962C8B-B14F-4D97-AF65-F5344CB8AC3E}">
        <p14:creationId xmlns:p14="http://schemas.microsoft.com/office/powerpoint/2010/main" val="344674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F3965900-09C0-B546-9A0B-149F0BFA1DF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7320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F3965900-09C0-B546-9A0B-149F0BFA1DF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393910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F3965900-09C0-B546-9A0B-149F0BFA1DF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420640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F3965900-09C0-B546-9A0B-149F0BFA1DF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233307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F3965900-09C0-B546-9A0B-149F0BFA1DF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57070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F3965900-09C0-B546-9A0B-149F0BFA1DF0}"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337857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F3965900-09C0-B546-9A0B-149F0BFA1DF0}"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264111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F3965900-09C0-B546-9A0B-149F0BFA1DF0}"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50667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65900-09C0-B546-9A0B-149F0BFA1DF0}"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292080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F3965900-09C0-B546-9A0B-149F0BFA1DF0}"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83492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F3965900-09C0-B546-9A0B-149F0BFA1DF0}"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831C4-1F53-8B43-9BAB-B8859E569895}" type="slidenum">
              <a:rPr lang="en-US" smtClean="0"/>
              <a:pPr/>
              <a:t>‹Nº›</a:t>
            </a:fld>
            <a:endParaRPr lang="en-US"/>
          </a:p>
        </p:txBody>
      </p:sp>
    </p:spTree>
    <p:extLst>
      <p:ext uri="{BB962C8B-B14F-4D97-AF65-F5344CB8AC3E}">
        <p14:creationId xmlns:p14="http://schemas.microsoft.com/office/powerpoint/2010/main" val="87904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65900-09C0-B546-9A0B-149F0BFA1DF0}"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831C4-1F53-8B43-9BAB-B8859E569895}" type="slidenum">
              <a:rPr lang="en-US" smtClean="0"/>
              <a:pPr/>
              <a:t>‹Nº›</a:t>
            </a:fld>
            <a:endParaRPr lang="en-US"/>
          </a:p>
        </p:txBody>
      </p:sp>
    </p:spTree>
    <p:extLst>
      <p:ext uri="{BB962C8B-B14F-4D97-AF65-F5344CB8AC3E}">
        <p14:creationId xmlns:p14="http://schemas.microsoft.com/office/powerpoint/2010/main" val="3392753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6.wdp"/><Relationship Id="rId5" Type="http://schemas.microsoft.com/office/2007/relationships/hdphoto" Target="../media/hdphoto5.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tura de pantalla 2016-03-06 a las 4.47.29 p.m..png"/>
          <p:cNvPicPr>
            <a:picLocks noChangeAspect="1"/>
          </p:cNvPicPr>
          <p:nvPr/>
        </p:nvPicPr>
        <p:blipFill rotWithShape="1">
          <a:blip r:embed="rId2">
            <a:extLst>
              <a:ext uri="{BEBA8EAE-BF5A-486C-A8C5-ECC9F3942E4B}">
                <a14:imgProps xmlns:a14="http://schemas.microsoft.com/office/drawing/2010/main">
                  <a14:imgLayer r:embed="rId3">
                    <a14:imgEffect>
                      <a14:backgroundRemoval t="2358" b="95285" l="4737" r="89123"/>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l="4681" r="11438" b="4580"/>
          <a:stretch/>
        </p:blipFill>
        <p:spPr>
          <a:xfrm>
            <a:off x="5043497" y="2672454"/>
            <a:ext cx="3837216" cy="3897873"/>
          </a:xfrm>
          <a:prstGeom prst="rect">
            <a:avLst/>
          </a:prstGeom>
        </p:spPr>
      </p:pic>
      <p:sp>
        <p:nvSpPr>
          <p:cNvPr id="4" name="TextBox 3"/>
          <p:cNvSpPr txBox="1"/>
          <p:nvPr/>
        </p:nvSpPr>
        <p:spPr>
          <a:xfrm>
            <a:off x="-101600" y="1054106"/>
            <a:ext cx="6448728" cy="1015663"/>
          </a:xfrm>
          <a:prstGeom prst="rect">
            <a:avLst/>
          </a:prstGeom>
          <a:noFill/>
        </p:spPr>
        <p:txBody>
          <a:bodyPr wrap="square" rtlCol="0">
            <a:spAutoFit/>
            <a:scene3d>
              <a:camera prst="orthographicFront"/>
              <a:lightRig rig="flat" dir="tl">
                <a:rot lat="0" lon="0" rev="6600000"/>
              </a:lightRig>
            </a:scene3d>
            <a:sp3d extrusionH="25400" contourW="8890">
              <a:bevelT w="38100" h="31750"/>
              <a:bevelB w="82550" h="38100" prst="coolSlant"/>
              <a:contourClr>
                <a:schemeClr val="accent2">
                  <a:shade val="75000"/>
                </a:schemeClr>
              </a:contourClr>
            </a:sp3d>
          </a:bodyPr>
          <a:lstStyle/>
          <a:p>
            <a:pPr algn="ctr"/>
            <a:r>
              <a:rPr lang="en-US" sz="6000" b="1" dirty="0">
                <a:ln w="11430"/>
                <a:solidFill>
                  <a:schemeClr val="tx2">
                    <a:lumMod val="50000"/>
                  </a:schemeClr>
                </a:solidFill>
                <a:effectLst>
                  <a:outerShdw blurRad="50800" dist="39000" dir="5460000" algn="tl">
                    <a:srgbClr val="000000">
                      <a:alpha val="38000"/>
                    </a:srgbClr>
                  </a:outerShdw>
                </a:effectLst>
              </a:rPr>
              <a:t>Material </a:t>
            </a:r>
            <a:r>
              <a:rPr lang="en-US" sz="6000" b="1" dirty="0" err="1">
                <a:ln w="11430"/>
                <a:solidFill>
                  <a:schemeClr val="tx2">
                    <a:lumMod val="50000"/>
                  </a:schemeClr>
                </a:solidFill>
                <a:effectLst>
                  <a:outerShdw blurRad="50800" dist="39000" dir="5460000" algn="tl">
                    <a:srgbClr val="000000">
                      <a:alpha val="38000"/>
                    </a:srgbClr>
                  </a:outerShdw>
                </a:effectLst>
              </a:rPr>
              <a:t>genético</a:t>
            </a:r>
            <a:endParaRPr lang="en-US" sz="6000" b="1" dirty="0">
              <a:ln w="11430"/>
              <a:solidFill>
                <a:schemeClr val="tx2">
                  <a:lumMod val="50000"/>
                </a:schemeClr>
              </a:solidFill>
              <a:effectLst>
                <a:outerShdw blurRad="50800" dist="39000" dir="5460000" algn="tl">
                  <a:srgbClr val="000000">
                    <a:alpha val="38000"/>
                  </a:srgbClr>
                </a:outerShdw>
              </a:effectLst>
            </a:endParaRPr>
          </a:p>
        </p:txBody>
      </p:sp>
      <p:cxnSp>
        <p:nvCxnSpPr>
          <p:cNvPr id="5" name="Straight Connector 4"/>
          <p:cNvCxnSpPr/>
          <p:nvPr/>
        </p:nvCxnSpPr>
        <p:spPr>
          <a:xfrm>
            <a:off x="127000" y="87490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A7741A3D-763C-5847-A69A-9994E3E1AF61}"/>
              </a:ext>
            </a:extLst>
          </p:cNvPr>
          <p:cNvSpPr txBox="1"/>
          <p:nvPr/>
        </p:nvSpPr>
        <p:spPr>
          <a:xfrm>
            <a:off x="145143" y="2191418"/>
            <a:ext cx="5499100" cy="2308324"/>
          </a:xfrm>
          <a:prstGeom prst="rect">
            <a:avLst/>
          </a:prstGeom>
          <a:noFill/>
        </p:spPr>
        <p:txBody>
          <a:bodyPr wrap="square" rtlCol="0">
            <a:spAutoFit/>
          </a:bodyPr>
          <a:lstStyle/>
          <a:p>
            <a:pPr algn="ctr"/>
            <a:r>
              <a:rPr lang="es-CL" sz="2400" b="1" dirty="0"/>
              <a:t>Para la mejor gestión de sus aprendizajes se recomienda:</a:t>
            </a:r>
          </a:p>
          <a:p>
            <a:r>
              <a:rPr lang="es-CL" sz="2400" b="1" dirty="0"/>
              <a:t>1º Leer la guía.</a:t>
            </a:r>
          </a:p>
          <a:p>
            <a:r>
              <a:rPr lang="es-CL" sz="2400" b="1" dirty="0"/>
              <a:t>2º leer el ppt (el cual </a:t>
            </a:r>
            <a:r>
              <a:rPr lang="es-CL" sz="2400" b="1" dirty="0" smtClean="0"/>
              <a:t>es un </a:t>
            </a:r>
            <a:r>
              <a:rPr lang="es-CL" sz="2400" b="1" dirty="0"/>
              <a:t>apoyo para los aprendizajes de la guía).</a:t>
            </a:r>
          </a:p>
          <a:p>
            <a:r>
              <a:rPr lang="es-CL" sz="2400" b="1" dirty="0"/>
              <a:t>3º Responder las preguntas de la guía.</a:t>
            </a:r>
          </a:p>
        </p:txBody>
      </p:sp>
    </p:spTree>
    <p:extLst>
      <p:ext uri="{BB962C8B-B14F-4D97-AF65-F5344CB8AC3E}">
        <p14:creationId xmlns:p14="http://schemas.microsoft.com/office/powerpoint/2010/main" val="149967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27000" y="640410"/>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3DD0F9D9-238B-1845-915F-36F3F53955CF}"/>
              </a:ext>
            </a:extLst>
          </p:cNvPr>
          <p:cNvSpPr txBox="1"/>
          <p:nvPr/>
        </p:nvSpPr>
        <p:spPr>
          <a:xfrm>
            <a:off x="859606" y="117563"/>
            <a:ext cx="7302137" cy="461665"/>
          </a:xfrm>
          <a:prstGeom prst="rect">
            <a:avLst/>
          </a:prstGeom>
          <a:noFill/>
        </p:spPr>
        <p:txBody>
          <a:bodyPr wrap="square" rtlCol="0">
            <a:spAutoFit/>
          </a:bodyPr>
          <a:lstStyle/>
          <a:p>
            <a:pPr algn="ctr"/>
            <a:r>
              <a:rPr lang="es-CL" sz="2400" dirty="0"/>
              <a:t>Los cromosomas pueden </a:t>
            </a:r>
            <a:r>
              <a:rPr lang="es-CL" sz="2400" dirty="0" smtClean="0"/>
              <a:t>clasificarse </a:t>
            </a:r>
            <a:r>
              <a:rPr lang="es-CL" sz="2400" dirty="0"/>
              <a:t>según su morfología</a:t>
            </a:r>
          </a:p>
        </p:txBody>
      </p:sp>
      <p:pic>
        <p:nvPicPr>
          <p:cNvPr id="6" name="Picture 3">
            <a:extLst>
              <a:ext uri="{FF2B5EF4-FFF2-40B4-BE49-F238E27FC236}">
                <a16:creationId xmlns:a16="http://schemas.microsoft.com/office/drawing/2014/main" id="{46857045-5FE2-D548-808B-A67BC98C829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854" t="4080" r="1558" b="7266"/>
          <a:stretch/>
        </p:blipFill>
        <p:spPr>
          <a:xfrm>
            <a:off x="224063" y="1740601"/>
            <a:ext cx="8569235" cy="3997234"/>
          </a:xfrm>
          <a:prstGeom prst="rect">
            <a:avLst/>
          </a:prstGeom>
        </p:spPr>
      </p:pic>
      <p:sp>
        <p:nvSpPr>
          <p:cNvPr id="7" name="CuadroTexto 6">
            <a:extLst>
              <a:ext uri="{FF2B5EF4-FFF2-40B4-BE49-F238E27FC236}">
                <a16:creationId xmlns:a16="http://schemas.microsoft.com/office/drawing/2014/main" id="{BADD72D4-9B1F-FC45-9399-3719DBF08A14}"/>
              </a:ext>
            </a:extLst>
          </p:cNvPr>
          <p:cNvSpPr txBox="1"/>
          <p:nvPr/>
        </p:nvSpPr>
        <p:spPr>
          <a:xfrm>
            <a:off x="169817" y="888274"/>
            <a:ext cx="8677728" cy="369332"/>
          </a:xfrm>
          <a:prstGeom prst="rect">
            <a:avLst/>
          </a:prstGeom>
          <a:noFill/>
        </p:spPr>
        <p:txBody>
          <a:bodyPr wrap="square" rtlCol="0">
            <a:spAutoFit/>
          </a:bodyPr>
          <a:lstStyle/>
          <a:p>
            <a:r>
              <a:rPr lang="es-CL" dirty="0"/>
              <a:t>Según la posición del centrómero, se pueden observar diferentes formas de cromosomas</a:t>
            </a:r>
          </a:p>
        </p:txBody>
      </p:sp>
    </p:spTree>
    <p:extLst>
      <p:ext uri="{BB962C8B-B14F-4D97-AF65-F5344CB8AC3E}">
        <p14:creationId xmlns:p14="http://schemas.microsoft.com/office/powerpoint/2010/main" val="296845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27000" y="71878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6AA2A8A-4D01-F34D-B511-9199EBC98389}"/>
              </a:ext>
            </a:extLst>
          </p:cNvPr>
          <p:cNvSpPr txBox="1"/>
          <p:nvPr/>
        </p:nvSpPr>
        <p:spPr>
          <a:xfrm>
            <a:off x="0" y="109862"/>
            <a:ext cx="8871856" cy="461665"/>
          </a:xfrm>
          <a:prstGeom prst="rect">
            <a:avLst/>
          </a:prstGeom>
          <a:noFill/>
        </p:spPr>
        <p:txBody>
          <a:bodyPr wrap="square" rtlCol="0">
            <a:spAutoFit/>
          </a:bodyPr>
          <a:lstStyle/>
          <a:p>
            <a:pPr algn="ctr"/>
            <a:r>
              <a:rPr lang="es-CL" sz="2400" dirty="0"/>
              <a:t>Los cromosomas se pueden extraer y ordenar para estudiarlos</a:t>
            </a:r>
          </a:p>
        </p:txBody>
      </p:sp>
      <p:pic>
        <p:nvPicPr>
          <p:cNvPr id="5" name="Picture 6">
            <a:extLst>
              <a:ext uri="{FF2B5EF4-FFF2-40B4-BE49-F238E27FC236}">
                <a16:creationId xmlns:a16="http://schemas.microsoft.com/office/drawing/2014/main" id="{C596FE6C-A4CB-E44D-9AEF-F0CCE6C32B4A}"/>
              </a:ext>
            </a:extLst>
          </p:cNvPr>
          <p:cNvPicPr>
            <a:picLocks noChangeAspect="1"/>
          </p:cNvPicPr>
          <p:nvPr/>
        </p:nvPicPr>
        <p:blipFill rotWithShape="1">
          <a:blip r:embed="rId2"/>
          <a:srcRect l="52937" b="12994"/>
          <a:stretch/>
        </p:blipFill>
        <p:spPr>
          <a:xfrm>
            <a:off x="4263132" y="866049"/>
            <a:ext cx="4735726" cy="3527617"/>
          </a:xfrm>
          <a:prstGeom prst="rect">
            <a:avLst/>
          </a:prstGeom>
          <a:ln>
            <a:solidFill>
              <a:schemeClr val="tx1"/>
            </a:solidFill>
          </a:ln>
        </p:spPr>
      </p:pic>
      <p:sp>
        <p:nvSpPr>
          <p:cNvPr id="2" name="CuadroTexto 1">
            <a:extLst>
              <a:ext uri="{FF2B5EF4-FFF2-40B4-BE49-F238E27FC236}">
                <a16:creationId xmlns:a16="http://schemas.microsoft.com/office/drawing/2014/main" id="{8CA310B7-E83A-314D-A022-C3BBA5FA9415}"/>
              </a:ext>
            </a:extLst>
          </p:cNvPr>
          <p:cNvSpPr txBox="1"/>
          <p:nvPr/>
        </p:nvSpPr>
        <p:spPr>
          <a:xfrm>
            <a:off x="74748" y="1034084"/>
            <a:ext cx="4105728" cy="1200329"/>
          </a:xfrm>
          <a:prstGeom prst="rect">
            <a:avLst/>
          </a:prstGeom>
          <a:noFill/>
        </p:spPr>
        <p:txBody>
          <a:bodyPr wrap="square" rtlCol="0">
            <a:spAutoFit/>
          </a:bodyPr>
          <a:lstStyle/>
          <a:p>
            <a:pPr algn="just"/>
            <a:r>
              <a:rPr lang="es-CL" dirty="0"/>
              <a:t>Lo que usted observa en la siguiente imagen es un CARIOTIPO, el cual consiste en el ordenamiento de los cromosomas de una célula.</a:t>
            </a:r>
          </a:p>
        </p:txBody>
      </p:sp>
      <p:sp>
        <p:nvSpPr>
          <p:cNvPr id="6" name="CuadroTexto 5">
            <a:extLst>
              <a:ext uri="{FF2B5EF4-FFF2-40B4-BE49-F238E27FC236}">
                <a16:creationId xmlns:a16="http://schemas.microsoft.com/office/drawing/2014/main" id="{C491E863-B483-904F-99C1-54E4F2B9FECB}"/>
              </a:ext>
            </a:extLst>
          </p:cNvPr>
          <p:cNvSpPr txBox="1"/>
          <p:nvPr/>
        </p:nvSpPr>
        <p:spPr>
          <a:xfrm>
            <a:off x="74748" y="2362341"/>
            <a:ext cx="4105728" cy="2031325"/>
          </a:xfrm>
          <a:prstGeom prst="rect">
            <a:avLst/>
          </a:prstGeom>
          <a:noFill/>
        </p:spPr>
        <p:txBody>
          <a:bodyPr wrap="square" rtlCol="0">
            <a:spAutoFit/>
          </a:bodyPr>
          <a:lstStyle/>
          <a:p>
            <a:pPr algn="just"/>
            <a:r>
              <a:rPr lang="es-CL" dirty="0"/>
              <a:t>Los criterios utilizados para ordenar los cromosomas son:</a:t>
            </a:r>
          </a:p>
          <a:p>
            <a:pPr algn="just"/>
            <a:endParaRPr lang="es-CL" dirty="0"/>
          </a:p>
          <a:p>
            <a:pPr marL="285750" indent="-285750" algn="just">
              <a:buFont typeface="Arial" panose="020B0604020202020204" pitchFamily="34" charset="0"/>
              <a:buChar char="•"/>
            </a:pPr>
            <a:r>
              <a:rPr lang="es-CL" dirty="0"/>
              <a:t>Tamaño. Ej: el grupo A contiene a los 3 cromosomas más grandes del cariotipo.</a:t>
            </a:r>
          </a:p>
          <a:p>
            <a:pPr marL="285750" indent="-285750" algn="just">
              <a:buFont typeface="Arial" panose="020B0604020202020204" pitchFamily="34" charset="0"/>
              <a:buChar char="•"/>
            </a:pPr>
            <a:r>
              <a:rPr lang="es-CL" dirty="0"/>
              <a:t>Morfología (posición del centrómero).</a:t>
            </a:r>
          </a:p>
        </p:txBody>
      </p:sp>
      <p:sp>
        <p:nvSpPr>
          <p:cNvPr id="7" name="CuadroTexto 6">
            <a:extLst>
              <a:ext uri="{FF2B5EF4-FFF2-40B4-BE49-F238E27FC236}">
                <a16:creationId xmlns:a16="http://schemas.microsoft.com/office/drawing/2014/main" id="{CDCF6F67-739A-184B-92A9-68570666F295}"/>
              </a:ext>
            </a:extLst>
          </p:cNvPr>
          <p:cNvSpPr txBox="1"/>
          <p:nvPr/>
        </p:nvSpPr>
        <p:spPr>
          <a:xfrm>
            <a:off x="127000" y="4623806"/>
            <a:ext cx="8744856" cy="1754326"/>
          </a:xfrm>
          <a:prstGeom prst="rect">
            <a:avLst/>
          </a:prstGeom>
          <a:noFill/>
        </p:spPr>
        <p:txBody>
          <a:bodyPr wrap="square" rtlCol="0">
            <a:spAutoFit/>
          </a:bodyPr>
          <a:lstStyle/>
          <a:p>
            <a:pPr algn="just"/>
            <a:r>
              <a:rPr lang="es-CL" dirty="0"/>
              <a:t>Como podrá observar los cromosonas se muestran en pares. Cada par representa </a:t>
            </a:r>
            <a:r>
              <a:rPr lang="es-CL" b="1" dirty="0"/>
              <a:t>cromosomas homólogos</a:t>
            </a:r>
            <a:r>
              <a:rPr lang="es-CL" dirty="0"/>
              <a:t>, es decir, que son cromosomas que contienen genes que determinan una misma característica (por ejemplo, el color de los ojos), pero provienen de diferente progenitor. Esto nos permite evidenciar la diploidía del material genético: un juego de 23 cromosomas proveniente del progenitor masculino y un juego cromosómico de 23 cromosomas proveniente del progenitor femenino.</a:t>
            </a:r>
          </a:p>
        </p:txBody>
      </p:sp>
    </p:spTree>
    <p:extLst>
      <p:ext uri="{BB962C8B-B14F-4D97-AF65-F5344CB8AC3E}">
        <p14:creationId xmlns:p14="http://schemas.microsoft.com/office/powerpoint/2010/main" val="153693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8CC38F4-B855-5044-8437-FBB33842F9E9}"/>
              </a:ext>
            </a:extLst>
          </p:cNvPr>
          <p:cNvPicPr/>
          <p:nvPr/>
        </p:nvPicPr>
        <p:blipFill>
          <a:blip r:embed="rId2" cstate="print">
            <a:duotone>
              <a:schemeClr val="accent1">
                <a:shade val="45000"/>
                <a:satMod val="135000"/>
              </a:schemeClr>
              <a:prstClr val="white"/>
            </a:duotone>
          </a:blip>
          <a:srcRect/>
          <a:stretch>
            <a:fillRect/>
          </a:stretch>
        </p:blipFill>
        <p:spPr bwMode="auto">
          <a:xfrm>
            <a:off x="2015784" y="1585681"/>
            <a:ext cx="6897688" cy="4949484"/>
          </a:xfrm>
          <a:prstGeom prst="rect">
            <a:avLst/>
          </a:prstGeom>
          <a:noFill/>
          <a:ln w="9525">
            <a:noFill/>
            <a:miter lim="800000"/>
            <a:headEnd/>
            <a:tailEnd/>
          </a:ln>
        </p:spPr>
      </p:pic>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5700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3">
            <a:extLst>
              <a:ext uri="{FF2B5EF4-FFF2-40B4-BE49-F238E27FC236}">
                <a16:creationId xmlns:a16="http://schemas.microsoft.com/office/drawing/2014/main" id="{2F40F66B-A13D-264B-BA0C-B6649ABA3942}"/>
              </a:ext>
            </a:extLst>
          </p:cNvPr>
          <p:cNvSpPr txBox="1"/>
          <p:nvPr/>
        </p:nvSpPr>
        <p:spPr>
          <a:xfrm>
            <a:off x="-984100" y="570018"/>
            <a:ext cx="6448728" cy="1015663"/>
          </a:xfrm>
          <a:prstGeom prst="rect">
            <a:avLst/>
          </a:prstGeom>
          <a:noFill/>
        </p:spPr>
        <p:txBody>
          <a:bodyPr wrap="square" rtlCol="0">
            <a:spAutoFit/>
            <a:scene3d>
              <a:camera prst="orthographicFront"/>
              <a:lightRig rig="flat" dir="tl">
                <a:rot lat="0" lon="0" rev="6600000"/>
              </a:lightRig>
            </a:scene3d>
            <a:sp3d extrusionH="25400" contourW="8890">
              <a:bevelT w="38100" h="31750"/>
              <a:bevelB w="82550" h="38100" prst="coolSlant"/>
              <a:contourClr>
                <a:schemeClr val="accent2">
                  <a:shade val="75000"/>
                </a:schemeClr>
              </a:contourClr>
            </a:sp3d>
          </a:bodyPr>
          <a:lstStyle/>
          <a:p>
            <a:pPr algn="ctr"/>
            <a:r>
              <a:rPr lang="en-US" sz="6000" b="1" dirty="0" err="1">
                <a:ln w="11430"/>
                <a:solidFill>
                  <a:schemeClr val="tx2">
                    <a:lumMod val="50000"/>
                  </a:schemeClr>
                </a:solidFill>
                <a:effectLst>
                  <a:outerShdw blurRad="50800" dist="39000" dir="5460000" algn="tl">
                    <a:srgbClr val="000000">
                      <a:alpha val="38000"/>
                    </a:srgbClr>
                  </a:outerShdw>
                </a:effectLst>
              </a:rPr>
              <a:t>Ciclo</a:t>
            </a:r>
            <a:r>
              <a:rPr lang="en-US" sz="6000" b="1" dirty="0">
                <a:ln w="11430"/>
                <a:solidFill>
                  <a:schemeClr val="tx2">
                    <a:lumMod val="50000"/>
                  </a:schemeClr>
                </a:solidFill>
                <a:effectLst>
                  <a:outerShdw blurRad="50800" dist="39000" dir="5460000" algn="tl">
                    <a:srgbClr val="000000">
                      <a:alpha val="38000"/>
                    </a:srgbClr>
                  </a:outerShdw>
                </a:effectLst>
              </a:rPr>
              <a:t> </a:t>
            </a:r>
            <a:r>
              <a:rPr lang="en-US" sz="6000" b="1" dirty="0" err="1">
                <a:ln w="11430"/>
                <a:solidFill>
                  <a:schemeClr val="tx2">
                    <a:lumMod val="50000"/>
                  </a:schemeClr>
                </a:solidFill>
                <a:effectLst>
                  <a:outerShdw blurRad="50800" dist="39000" dir="5460000" algn="tl">
                    <a:srgbClr val="000000">
                      <a:alpha val="38000"/>
                    </a:srgbClr>
                  </a:outerShdw>
                </a:effectLst>
              </a:rPr>
              <a:t>celular</a:t>
            </a:r>
            <a:endParaRPr lang="en-US" sz="6000" b="1" dirty="0">
              <a:ln w="11430"/>
              <a:solidFill>
                <a:schemeClr val="tx2">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3639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6335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4">
            <a:extLst>
              <a:ext uri="{FF2B5EF4-FFF2-40B4-BE49-F238E27FC236}">
                <a16:creationId xmlns:a16="http://schemas.microsoft.com/office/drawing/2014/main" id="{260CE470-465E-2542-8FD9-7BDE78E49760}"/>
              </a:ext>
            </a:extLst>
          </p:cNvPr>
          <p:cNvSpPr txBox="1"/>
          <p:nvPr/>
        </p:nvSpPr>
        <p:spPr>
          <a:xfrm>
            <a:off x="136071" y="886274"/>
            <a:ext cx="3877128" cy="1200329"/>
          </a:xfrm>
          <a:prstGeom prst="rect">
            <a:avLst/>
          </a:prstGeom>
          <a:noFill/>
        </p:spPr>
        <p:txBody>
          <a:bodyPr wrap="square" rtlCol="0">
            <a:spAutoFit/>
          </a:bodyPr>
          <a:lstStyle/>
          <a:p>
            <a:pPr algn="just"/>
            <a:r>
              <a:rPr lang="es-ES_tradnl" dirty="0"/>
              <a:t>Es un proceso ordenado y repetitivo que origina dos células hijas idénticas genéticamente.</a:t>
            </a:r>
          </a:p>
          <a:p>
            <a:pPr algn="just"/>
            <a:endParaRPr lang="en-US" dirty="0"/>
          </a:p>
        </p:txBody>
      </p:sp>
      <p:pic>
        <p:nvPicPr>
          <p:cNvPr id="5" name="Picture 2">
            <a:extLst>
              <a:ext uri="{FF2B5EF4-FFF2-40B4-BE49-F238E27FC236}">
                <a16:creationId xmlns:a16="http://schemas.microsoft.com/office/drawing/2014/main" id="{AAF8BC30-E680-E243-B441-807BA8EE41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31" b="90708" l="5643" r="96552"/>
                    </a14:imgEffect>
                  </a14:imgLayer>
                </a14:imgProps>
              </a:ext>
            </a:extLst>
          </a:blip>
          <a:stretch>
            <a:fillRect/>
          </a:stretch>
        </p:blipFill>
        <p:spPr>
          <a:xfrm>
            <a:off x="2207956" y="3214711"/>
            <a:ext cx="4608861" cy="3265212"/>
          </a:xfrm>
          <a:prstGeom prst="rect">
            <a:avLst/>
          </a:prstGeom>
        </p:spPr>
      </p:pic>
      <p:sp>
        <p:nvSpPr>
          <p:cNvPr id="6" name="TextBox 9">
            <a:extLst>
              <a:ext uri="{FF2B5EF4-FFF2-40B4-BE49-F238E27FC236}">
                <a16:creationId xmlns:a16="http://schemas.microsoft.com/office/drawing/2014/main" id="{BEDF3E98-D7BB-0C4D-B7A2-E939E8EB7F91}"/>
              </a:ext>
            </a:extLst>
          </p:cNvPr>
          <p:cNvSpPr txBox="1"/>
          <p:nvPr/>
        </p:nvSpPr>
        <p:spPr>
          <a:xfrm>
            <a:off x="136071" y="2331556"/>
            <a:ext cx="6633029" cy="369332"/>
          </a:xfrm>
          <a:prstGeom prst="rect">
            <a:avLst/>
          </a:prstGeom>
          <a:noFill/>
        </p:spPr>
        <p:txBody>
          <a:bodyPr wrap="square" rtlCol="0">
            <a:spAutoFit/>
          </a:bodyPr>
          <a:lstStyle/>
          <a:p>
            <a:r>
              <a:rPr lang="en-US" dirty="0"/>
              <a:t>El </a:t>
            </a:r>
            <a:r>
              <a:rPr lang="en-US" dirty="0" err="1"/>
              <a:t>ciclo</a:t>
            </a:r>
            <a:r>
              <a:rPr lang="en-US" dirty="0"/>
              <a:t> </a:t>
            </a:r>
            <a:r>
              <a:rPr lang="en-US" dirty="0" err="1"/>
              <a:t>celular</a:t>
            </a:r>
            <a:r>
              <a:rPr lang="en-US" dirty="0"/>
              <a:t> </a:t>
            </a:r>
            <a:r>
              <a:rPr lang="en-US" dirty="0" err="1"/>
              <a:t>consta</a:t>
            </a:r>
            <a:r>
              <a:rPr lang="en-US" dirty="0"/>
              <a:t> de 2 </a:t>
            </a:r>
            <a:r>
              <a:rPr lang="en-US" dirty="0" err="1"/>
              <a:t>etapas</a:t>
            </a:r>
            <a:r>
              <a:rPr lang="en-US" dirty="0"/>
              <a:t> que se </a:t>
            </a:r>
            <a:r>
              <a:rPr lang="en-US" dirty="0" err="1"/>
              <a:t>dividen</a:t>
            </a:r>
            <a:r>
              <a:rPr lang="en-US" dirty="0"/>
              <a:t> </a:t>
            </a:r>
            <a:r>
              <a:rPr lang="en-US" dirty="0" err="1"/>
              <a:t>en</a:t>
            </a:r>
            <a:r>
              <a:rPr lang="en-US" dirty="0"/>
              <a:t> </a:t>
            </a:r>
            <a:r>
              <a:rPr lang="en-US" dirty="0" err="1"/>
              <a:t>fases</a:t>
            </a:r>
            <a:r>
              <a:rPr lang="en-US" dirty="0"/>
              <a:t>:</a:t>
            </a:r>
          </a:p>
        </p:txBody>
      </p:sp>
      <p:sp>
        <p:nvSpPr>
          <p:cNvPr id="7" name="TextBox 10">
            <a:extLst>
              <a:ext uri="{FF2B5EF4-FFF2-40B4-BE49-F238E27FC236}">
                <a16:creationId xmlns:a16="http://schemas.microsoft.com/office/drawing/2014/main" id="{11CA2982-CA92-1241-8792-39E3DC83CE36}"/>
              </a:ext>
            </a:extLst>
          </p:cNvPr>
          <p:cNvSpPr txBox="1"/>
          <p:nvPr/>
        </p:nvSpPr>
        <p:spPr>
          <a:xfrm>
            <a:off x="248293" y="2925084"/>
            <a:ext cx="2206620" cy="3693319"/>
          </a:xfrm>
          <a:prstGeom prst="rect">
            <a:avLst/>
          </a:prstGeom>
          <a:noFill/>
        </p:spPr>
        <p:txBody>
          <a:bodyPr wrap="square" rtlCol="0">
            <a:spAutoFit/>
          </a:bodyPr>
          <a:lstStyle/>
          <a:p>
            <a:r>
              <a:rPr lang="en-US" b="1" dirty="0" err="1"/>
              <a:t>Interfase</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G1</a:t>
            </a:r>
          </a:p>
          <a:p>
            <a:pPr marL="285750" indent="-285750">
              <a:buFont typeface="Arial" panose="020B0604020202020204" pitchFamily="34" charset="0"/>
              <a:buChar char="•"/>
            </a:pPr>
            <a:r>
              <a:rPr lang="en-US" dirty="0"/>
              <a:t> S</a:t>
            </a:r>
          </a:p>
          <a:p>
            <a:pPr marL="285750" indent="-285750">
              <a:buFont typeface="Arial" panose="020B0604020202020204" pitchFamily="34" charset="0"/>
              <a:buChar char="•"/>
            </a:pPr>
            <a:r>
              <a:rPr lang="en-US" dirty="0"/>
              <a:t>G2</a:t>
            </a:r>
          </a:p>
          <a:p>
            <a:endParaRPr lang="en-US" dirty="0"/>
          </a:p>
          <a:p>
            <a:r>
              <a:rPr lang="en-US" b="1" dirty="0"/>
              <a:t>Mitosis</a:t>
            </a:r>
          </a:p>
          <a:p>
            <a:endParaRPr lang="en-US" dirty="0"/>
          </a:p>
          <a:p>
            <a:pPr marL="285750" indent="-285750">
              <a:buFont typeface="Arial"/>
              <a:buChar char="•"/>
            </a:pPr>
            <a:r>
              <a:rPr lang="en-US" dirty="0" err="1"/>
              <a:t>Profase</a:t>
            </a:r>
            <a:endParaRPr lang="en-US" dirty="0"/>
          </a:p>
          <a:p>
            <a:pPr marL="285750" indent="-285750">
              <a:buFont typeface="Arial"/>
              <a:buChar char="•"/>
            </a:pPr>
            <a:r>
              <a:rPr lang="en-US" dirty="0" err="1"/>
              <a:t>Metafase</a:t>
            </a:r>
            <a:endParaRPr lang="en-US" dirty="0"/>
          </a:p>
          <a:p>
            <a:pPr marL="285750" indent="-285750">
              <a:buFont typeface="Arial"/>
              <a:buChar char="•"/>
            </a:pPr>
            <a:r>
              <a:rPr lang="en-US" dirty="0" err="1"/>
              <a:t>Anafase</a:t>
            </a:r>
            <a:endParaRPr lang="en-US" dirty="0"/>
          </a:p>
          <a:p>
            <a:pPr marL="285750" indent="-285750">
              <a:buFont typeface="Arial"/>
              <a:buChar char="•"/>
            </a:pPr>
            <a:r>
              <a:rPr lang="en-US" dirty="0" err="1"/>
              <a:t>Telofase</a:t>
            </a:r>
            <a:endParaRPr lang="en-US" dirty="0"/>
          </a:p>
          <a:p>
            <a:pPr marL="285750" indent="-285750">
              <a:buFont typeface="Arial"/>
              <a:buChar char="•"/>
            </a:pPr>
            <a:r>
              <a:rPr lang="en-US" dirty="0" err="1"/>
              <a:t>Citocinesis</a:t>
            </a:r>
            <a:endParaRPr lang="en-US" dirty="0"/>
          </a:p>
        </p:txBody>
      </p:sp>
      <p:grpSp>
        <p:nvGrpSpPr>
          <p:cNvPr id="12" name="Grupo 11">
            <a:extLst>
              <a:ext uri="{FF2B5EF4-FFF2-40B4-BE49-F238E27FC236}">
                <a16:creationId xmlns:a16="http://schemas.microsoft.com/office/drawing/2014/main" id="{A750EE12-8795-E946-BCAC-13B172647D96}"/>
              </a:ext>
            </a:extLst>
          </p:cNvPr>
          <p:cNvGrpSpPr/>
          <p:nvPr/>
        </p:nvGrpSpPr>
        <p:grpSpPr>
          <a:xfrm>
            <a:off x="4435928" y="678452"/>
            <a:ext cx="4069539" cy="1856124"/>
            <a:chOff x="4512387" y="671511"/>
            <a:chExt cx="4069539" cy="1856124"/>
          </a:xfrm>
        </p:grpSpPr>
        <p:pic>
          <p:nvPicPr>
            <p:cNvPr id="8" name="Picture 5">
              <a:extLst>
                <a:ext uri="{FF2B5EF4-FFF2-40B4-BE49-F238E27FC236}">
                  <a16:creationId xmlns:a16="http://schemas.microsoft.com/office/drawing/2014/main" id="{4156E962-CC60-064D-A633-6D2D5E9EEFAB}"/>
                </a:ext>
              </a:extLst>
            </p:cNvPr>
            <p:cNvPicPr>
              <a:picLocks noChangeAspect="1"/>
            </p:cNvPicPr>
            <p:nvPr/>
          </p:nvPicPr>
          <p:blipFill rotWithShape="1">
            <a:blip r:embed="rId4"/>
            <a:srcRect l="4234" t="12024" r="62828" b="20434"/>
            <a:stretch/>
          </p:blipFill>
          <p:spPr>
            <a:xfrm rot="16200000">
              <a:off x="5619095" y="-435197"/>
              <a:ext cx="1856124" cy="4069539"/>
            </a:xfrm>
            <a:prstGeom prst="rect">
              <a:avLst/>
            </a:prstGeom>
          </p:spPr>
        </p:pic>
        <p:sp>
          <p:nvSpPr>
            <p:cNvPr id="9" name="Rectangle 6">
              <a:extLst>
                <a:ext uri="{FF2B5EF4-FFF2-40B4-BE49-F238E27FC236}">
                  <a16:creationId xmlns:a16="http://schemas.microsoft.com/office/drawing/2014/main" id="{DD673224-4629-7F43-8063-699562CB75A6}"/>
                </a:ext>
              </a:extLst>
            </p:cNvPr>
            <p:cNvSpPr/>
            <p:nvPr/>
          </p:nvSpPr>
          <p:spPr>
            <a:xfrm>
              <a:off x="6242422" y="1909219"/>
              <a:ext cx="609470" cy="548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11">
              <a:extLst>
                <a:ext uri="{FF2B5EF4-FFF2-40B4-BE49-F238E27FC236}">
                  <a16:creationId xmlns:a16="http://schemas.microsoft.com/office/drawing/2014/main" id="{73A33C9F-FD1B-B245-BE7B-B5BF91569DBD}"/>
                </a:ext>
              </a:extLst>
            </p:cNvPr>
            <p:cNvSpPr/>
            <p:nvPr/>
          </p:nvSpPr>
          <p:spPr>
            <a:xfrm>
              <a:off x="4571999" y="1840177"/>
              <a:ext cx="609470" cy="548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CuadroTexto 10">
            <a:extLst>
              <a:ext uri="{FF2B5EF4-FFF2-40B4-BE49-F238E27FC236}">
                <a16:creationId xmlns:a16="http://schemas.microsoft.com/office/drawing/2014/main" id="{771CFCC5-B416-8B43-AB80-7BBE5E6CF326}"/>
              </a:ext>
            </a:extLst>
          </p:cNvPr>
          <p:cNvSpPr txBox="1"/>
          <p:nvPr/>
        </p:nvSpPr>
        <p:spPr>
          <a:xfrm>
            <a:off x="0" y="109862"/>
            <a:ext cx="8871856" cy="461665"/>
          </a:xfrm>
          <a:prstGeom prst="rect">
            <a:avLst/>
          </a:prstGeom>
          <a:noFill/>
        </p:spPr>
        <p:txBody>
          <a:bodyPr wrap="square" rtlCol="0">
            <a:spAutoFit/>
          </a:bodyPr>
          <a:lstStyle/>
          <a:p>
            <a:pPr algn="ctr"/>
            <a:r>
              <a:rPr lang="es-CL" sz="2400" dirty="0"/>
              <a:t>¿Qué es el ciclo celular?</a:t>
            </a:r>
          </a:p>
        </p:txBody>
      </p:sp>
    </p:spTree>
    <p:extLst>
      <p:ext uri="{BB962C8B-B14F-4D97-AF65-F5344CB8AC3E}">
        <p14:creationId xmlns:p14="http://schemas.microsoft.com/office/powerpoint/2010/main" val="4966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6335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1">
            <a:extLst>
              <a:ext uri="{FF2B5EF4-FFF2-40B4-BE49-F238E27FC236}">
                <a16:creationId xmlns:a16="http://schemas.microsoft.com/office/drawing/2014/main" id="{A891AAA9-802B-DA49-959E-8283F25B98F6}"/>
              </a:ext>
            </a:extLst>
          </p:cNvPr>
          <p:cNvSpPr txBox="1"/>
          <p:nvPr/>
        </p:nvSpPr>
        <p:spPr>
          <a:xfrm>
            <a:off x="108142" y="977946"/>
            <a:ext cx="3172850" cy="4801314"/>
          </a:xfrm>
          <a:prstGeom prst="rect">
            <a:avLst/>
          </a:prstGeom>
          <a:noFill/>
        </p:spPr>
        <p:txBody>
          <a:bodyPr wrap="square" rtlCol="0">
            <a:spAutoFit/>
          </a:bodyPr>
          <a:lstStyle/>
          <a:p>
            <a:pPr lvl="0" algn="just" defTabSz="180975" fontAlgn="base">
              <a:spcBef>
                <a:spcPct val="20000"/>
              </a:spcBef>
              <a:spcAft>
                <a:spcPct val="0"/>
              </a:spcAft>
            </a:pPr>
            <a:r>
              <a:rPr lang="es-ES_tradnl" b="1" dirty="0">
                <a:latin typeface="Arial" pitchFamily="34" charset="0"/>
              </a:rPr>
              <a:t>G1</a:t>
            </a:r>
            <a:endParaRPr lang="es-ES_tradnl" dirty="0">
              <a:latin typeface="Arial" pitchFamily="34" charset="0"/>
            </a:endParaRPr>
          </a:p>
          <a:p>
            <a:pPr lvl="0" algn="just" defTabSz="180975" fontAlgn="base">
              <a:spcBef>
                <a:spcPct val="20000"/>
              </a:spcBef>
              <a:spcAft>
                <a:spcPct val="0"/>
              </a:spcAft>
            </a:pPr>
            <a:r>
              <a:rPr lang="es-ES_tradnl" dirty="0">
                <a:latin typeface="Arial" pitchFamily="34" charset="0"/>
              </a:rPr>
              <a:t>En esta etapa las células aumentan su tamaño celular, incrementan su actividad metabólica, sintetizan proteínas y </a:t>
            </a:r>
            <a:r>
              <a:rPr lang="es-ES_tradnl" dirty="0" err="1">
                <a:latin typeface="Arial" pitchFamily="34" charset="0"/>
              </a:rPr>
              <a:t>organelos</a:t>
            </a:r>
            <a:r>
              <a:rPr lang="es-ES_tradnl" dirty="0">
                <a:latin typeface="Arial" pitchFamily="34" charset="0"/>
              </a:rPr>
              <a:t>. </a:t>
            </a:r>
          </a:p>
          <a:p>
            <a:pPr lvl="0" algn="just" defTabSz="180975" fontAlgn="base">
              <a:spcBef>
                <a:spcPct val="20000"/>
              </a:spcBef>
              <a:spcAft>
                <a:spcPct val="0"/>
              </a:spcAft>
            </a:pPr>
            <a:endParaRPr lang="es-ES_tradnl" dirty="0">
              <a:latin typeface="Arial" pitchFamily="34" charset="0"/>
            </a:endParaRPr>
          </a:p>
          <a:p>
            <a:pPr lvl="0" algn="just" defTabSz="180975" fontAlgn="base">
              <a:spcBef>
                <a:spcPct val="20000"/>
              </a:spcBef>
              <a:spcAft>
                <a:spcPct val="0"/>
              </a:spcAft>
            </a:pPr>
            <a:r>
              <a:rPr lang="es-ES_tradnl" dirty="0">
                <a:latin typeface="Arial" pitchFamily="34" charset="0"/>
              </a:rPr>
              <a:t>La célula revisa que las condiciones extra e intracelulares sean las apropiadas para dividirse.</a:t>
            </a:r>
          </a:p>
          <a:p>
            <a:pPr lvl="0" algn="just" defTabSz="180975" fontAlgn="base">
              <a:spcBef>
                <a:spcPct val="20000"/>
              </a:spcBef>
              <a:spcAft>
                <a:spcPct val="0"/>
              </a:spcAft>
            </a:pPr>
            <a:endParaRPr lang="es-ES_tradnl" dirty="0">
              <a:latin typeface="Arial" pitchFamily="34" charset="0"/>
            </a:endParaRPr>
          </a:p>
          <a:p>
            <a:pPr algn="just" defTabSz="180975" fontAlgn="base">
              <a:spcBef>
                <a:spcPct val="20000"/>
              </a:spcBef>
              <a:spcAft>
                <a:spcPct val="0"/>
              </a:spcAft>
            </a:pPr>
            <a:r>
              <a:rPr lang="es-ES_tradnl" dirty="0">
                <a:latin typeface="Arial" pitchFamily="34" charset="0"/>
              </a:rPr>
              <a:t>Esta etapa dura sólo algunas horas, pero puede prolongarse por meses e, incluso, años. </a:t>
            </a:r>
          </a:p>
        </p:txBody>
      </p:sp>
      <p:sp>
        <p:nvSpPr>
          <p:cNvPr id="5" name="TextBox 4">
            <a:extLst>
              <a:ext uri="{FF2B5EF4-FFF2-40B4-BE49-F238E27FC236}">
                <a16:creationId xmlns:a16="http://schemas.microsoft.com/office/drawing/2014/main" id="{EAD7D73D-3713-9049-986A-691823BAC898}"/>
              </a:ext>
            </a:extLst>
          </p:cNvPr>
          <p:cNvSpPr txBox="1"/>
          <p:nvPr/>
        </p:nvSpPr>
        <p:spPr>
          <a:xfrm>
            <a:off x="3298632" y="970351"/>
            <a:ext cx="3172850" cy="4136517"/>
          </a:xfrm>
          <a:prstGeom prst="rect">
            <a:avLst/>
          </a:prstGeom>
          <a:noFill/>
        </p:spPr>
        <p:txBody>
          <a:bodyPr wrap="square" rtlCol="0">
            <a:spAutoFit/>
          </a:bodyPr>
          <a:lstStyle/>
          <a:p>
            <a:pPr lvl="0" algn="just" defTabSz="914400" fontAlgn="base">
              <a:spcBef>
                <a:spcPct val="20000"/>
              </a:spcBef>
              <a:spcAft>
                <a:spcPct val="0"/>
              </a:spcAft>
            </a:pPr>
            <a:r>
              <a:rPr lang="es-ES_tradnl" b="1" dirty="0">
                <a:latin typeface="Arial" pitchFamily="34" charset="0"/>
              </a:rPr>
              <a:t>S</a:t>
            </a:r>
            <a:endParaRPr lang="es-ES_tradnl" dirty="0">
              <a:latin typeface="Arial" pitchFamily="34" charset="0"/>
            </a:endParaRPr>
          </a:p>
          <a:p>
            <a:pPr lvl="0" algn="just" defTabSz="914400" fontAlgn="base">
              <a:spcBef>
                <a:spcPct val="20000"/>
              </a:spcBef>
              <a:spcAft>
                <a:spcPct val="0"/>
              </a:spcAft>
            </a:pPr>
            <a:r>
              <a:rPr lang="es-ES_tradnl" dirty="0">
                <a:latin typeface="Arial" pitchFamily="34" charset="0"/>
              </a:rPr>
              <a:t>Las células duplican su material genético (ADN).</a:t>
            </a:r>
          </a:p>
          <a:p>
            <a:pPr lvl="0" algn="just" defTabSz="914400" fontAlgn="base">
              <a:spcBef>
                <a:spcPct val="20000"/>
              </a:spcBef>
              <a:spcAft>
                <a:spcPct val="0"/>
              </a:spcAft>
            </a:pPr>
            <a:endParaRPr lang="es-ES_tradnl" dirty="0">
              <a:latin typeface="Arial" pitchFamily="34" charset="0"/>
            </a:endParaRPr>
          </a:p>
          <a:p>
            <a:pPr lvl="0" algn="just" defTabSz="914400" fontAlgn="base">
              <a:spcBef>
                <a:spcPct val="20000"/>
              </a:spcBef>
              <a:spcAft>
                <a:spcPct val="0"/>
              </a:spcAft>
            </a:pPr>
            <a:r>
              <a:rPr lang="es-ES_tradnl" dirty="0">
                <a:latin typeface="Arial" pitchFamily="34" charset="0"/>
              </a:rPr>
              <a:t>Disminuye la actividad celular, desde el punto del vista del rol metabólico del tipo celular.</a:t>
            </a:r>
          </a:p>
          <a:p>
            <a:pPr lvl="0" algn="just" defTabSz="914400" fontAlgn="base">
              <a:spcBef>
                <a:spcPct val="20000"/>
              </a:spcBef>
              <a:spcAft>
                <a:spcPct val="0"/>
              </a:spcAft>
            </a:pPr>
            <a:endParaRPr lang="es-ES_tradnl" dirty="0">
              <a:latin typeface="Arial" pitchFamily="34" charset="0"/>
            </a:endParaRPr>
          </a:p>
          <a:p>
            <a:pPr lvl="0" algn="just" defTabSz="914400" fontAlgn="base">
              <a:spcBef>
                <a:spcPct val="20000"/>
              </a:spcBef>
              <a:spcAft>
                <a:spcPct val="0"/>
              </a:spcAft>
            </a:pPr>
            <a:endParaRPr lang="es-ES_tradnl" dirty="0">
              <a:latin typeface="Arial" pitchFamily="34" charset="0"/>
            </a:endParaRPr>
          </a:p>
          <a:p>
            <a:pPr lvl="0" algn="just" defTabSz="914400" fontAlgn="base">
              <a:spcBef>
                <a:spcPct val="20000"/>
              </a:spcBef>
              <a:spcAft>
                <a:spcPct val="0"/>
              </a:spcAft>
            </a:pPr>
            <a:endParaRPr lang="es-ES_tradnl" dirty="0">
              <a:latin typeface="Arial" pitchFamily="34" charset="0"/>
            </a:endParaRPr>
          </a:p>
          <a:p>
            <a:pPr lvl="0" algn="just" defTabSz="914400" fontAlgn="base">
              <a:spcBef>
                <a:spcPct val="20000"/>
              </a:spcBef>
              <a:spcAft>
                <a:spcPct val="0"/>
              </a:spcAft>
            </a:pPr>
            <a:endParaRPr lang="es-ES_tradnl" dirty="0">
              <a:latin typeface="Arial" pitchFamily="34" charset="0"/>
            </a:endParaRPr>
          </a:p>
          <a:p>
            <a:pPr lvl="0" algn="just" defTabSz="180975" fontAlgn="base">
              <a:spcBef>
                <a:spcPct val="20000"/>
              </a:spcBef>
              <a:spcAft>
                <a:spcPct val="0"/>
              </a:spcAft>
            </a:pPr>
            <a:endParaRPr lang="en-US" dirty="0"/>
          </a:p>
        </p:txBody>
      </p:sp>
      <p:sp>
        <p:nvSpPr>
          <p:cNvPr id="6" name="TextBox 5">
            <a:extLst>
              <a:ext uri="{FF2B5EF4-FFF2-40B4-BE49-F238E27FC236}">
                <a16:creationId xmlns:a16="http://schemas.microsoft.com/office/drawing/2014/main" id="{FEB9CDF4-B247-4F4E-B3F0-9909A3BFCD9B}"/>
              </a:ext>
            </a:extLst>
          </p:cNvPr>
          <p:cNvSpPr txBox="1"/>
          <p:nvPr/>
        </p:nvSpPr>
        <p:spPr>
          <a:xfrm>
            <a:off x="6471482" y="967280"/>
            <a:ext cx="2598886" cy="5521512"/>
          </a:xfrm>
          <a:prstGeom prst="rect">
            <a:avLst/>
          </a:prstGeom>
          <a:noFill/>
        </p:spPr>
        <p:txBody>
          <a:bodyPr wrap="square" rtlCol="0">
            <a:spAutoFit/>
          </a:bodyPr>
          <a:lstStyle/>
          <a:p>
            <a:pPr lvl="0" algn="just" defTabSz="914400" fontAlgn="base">
              <a:spcBef>
                <a:spcPct val="20000"/>
              </a:spcBef>
              <a:spcAft>
                <a:spcPct val="0"/>
              </a:spcAft>
            </a:pPr>
            <a:r>
              <a:rPr lang="es-ES_tradnl" b="1" dirty="0">
                <a:latin typeface="Arial" pitchFamily="34" charset="0"/>
              </a:rPr>
              <a:t>G2</a:t>
            </a:r>
            <a:endParaRPr lang="es-ES_tradnl" dirty="0">
              <a:latin typeface="Arial" pitchFamily="34" charset="0"/>
            </a:endParaRPr>
          </a:p>
          <a:p>
            <a:pPr lvl="0" algn="just" defTabSz="914400" fontAlgn="base">
              <a:spcBef>
                <a:spcPct val="20000"/>
              </a:spcBef>
              <a:spcAft>
                <a:spcPct val="0"/>
              </a:spcAft>
            </a:pPr>
            <a:r>
              <a:rPr lang="es-ES_tradnl" dirty="0">
                <a:latin typeface="Arial" pitchFamily="34" charset="0"/>
              </a:rPr>
              <a:t>Termina la duplicación de los </a:t>
            </a:r>
            <a:r>
              <a:rPr lang="es-ES_tradnl" dirty="0" err="1">
                <a:latin typeface="Arial" pitchFamily="34" charset="0"/>
              </a:rPr>
              <a:t>centríolos</a:t>
            </a:r>
            <a:r>
              <a:rPr lang="es-ES_tradnl" dirty="0">
                <a:latin typeface="Arial" pitchFamily="34" charset="0"/>
              </a:rPr>
              <a:t>.</a:t>
            </a:r>
          </a:p>
          <a:p>
            <a:pPr lvl="0" algn="just" defTabSz="914400" fontAlgn="base">
              <a:spcBef>
                <a:spcPct val="20000"/>
              </a:spcBef>
              <a:spcAft>
                <a:spcPct val="0"/>
              </a:spcAft>
            </a:pPr>
            <a:endParaRPr lang="es-ES_tradnl" dirty="0">
              <a:latin typeface="Arial" pitchFamily="34" charset="0"/>
            </a:endParaRPr>
          </a:p>
          <a:p>
            <a:pPr lvl="0" algn="just" defTabSz="914400" fontAlgn="base">
              <a:spcBef>
                <a:spcPct val="20000"/>
              </a:spcBef>
              <a:spcAft>
                <a:spcPct val="0"/>
              </a:spcAft>
            </a:pPr>
            <a:r>
              <a:rPr lang="es-ES_tradnl" dirty="0">
                <a:latin typeface="Arial" pitchFamily="34" charset="0"/>
              </a:rPr>
              <a:t>Se sintetizan proteínas, como las </a:t>
            </a:r>
            <a:r>
              <a:rPr lang="es-ES_tradnl" dirty="0" err="1">
                <a:latin typeface="Arial" pitchFamily="34" charset="0"/>
              </a:rPr>
              <a:t>tubulinas</a:t>
            </a:r>
            <a:r>
              <a:rPr lang="es-ES_tradnl" dirty="0">
                <a:latin typeface="Arial" pitchFamily="34" charset="0"/>
              </a:rPr>
              <a:t>, que son los monómeros de los </a:t>
            </a:r>
            <a:r>
              <a:rPr lang="es-ES_tradnl" dirty="0" err="1">
                <a:latin typeface="Arial" pitchFamily="34" charset="0"/>
              </a:rPr>
              <a:t>microtúbulos</a:t>
            </a:r>
            <a:r>
              <a:rPr lang="es-ES_tradnl" dirty="0">
                <a:latin typeface="Arial" pitchFamily="34" charset="0"/>
              </a:rPr>
              <a:t> (del </a:t>
            </a:r>
            <a:r>
              <a:rPr lang="es-ES_tradnl" dirty="0" err="1">
                <a:latin typeface="Arial" pitchFamily="34" charset="0"/>
              </a:rPr>
              <a:t>citoesqueleto</a:t>
            </a:r>
            <a:r>
              <a:rPr lang="es-ES_tradnl" dirty="0">
                <a:latin typeface="Arial" pitchFamily="34" charset="0"/>
              </a:rPr>
              <a:t>); que darán origen al huso mitótico. </a:t>
            </a:r>
          </a:p>
          <a:p>
            <a:pPr lvl="0" algn="just" defTabSz="914400" fontAlgn="base">
              <a:spcBef>
                <a:spcPct val="20000"/>
              </a:spcBef>
              <a:spcAft>
                <a:spcPct val="0"/>
              </a:spcAft>
            </a:pPr>
            <a:r>
              <a:rPr lang="es-ES_tradnl" dirty="0">
                <a:latin typeface="Arial" pitchFamily="34" charset="0"/>
              </a:rPr>
              <a:t>Se duplican otros </a:t>
            </a:r>
            <a:r>
              <a:rPr lang="es-ES_tradnl" dirty="0" err="1">
                <a:latin typeface="Arial" pitchFamily="34" charset="0"/>
              </a:rPr>
              <a:t>organelos</a:t>
            </a:r>
            <a:r>
              <a:rPr lang="es-ES_tradnl" dirty="0">
                <a:latin typeface="Arial" pitchFamily="34" charset="0"/>
              </a:rPr>
              <a:t>.</a:t>
            </a:r>
          </a:p>
          <a:p>
            <a:pPr lvl="0" algn="just" defTabSz="914400" fontAlgn="base">
              <a:spcBef>
                <a:spcPct val="20000"/>
              </a:spcBef>
              <a:spcAft>
                <a:spcPct val="0"/>
              </a:spcAft>
            </a:pPr>
            <a:endParaRPr lang="es-ES_tradnl" dirty="0">
              <a:latin typeface="Arial" pitchFamily="34" charset="0"/>
            </a:endParaRPr>
          </a:p>
          <a:p>
            <a:pPr lvl="0" algn="just" defTabSz="914400" fontAlgn="base">
              <a:spcBef>
                <a:spcPct val="20000"/>
              </a:spcBef>
              <a:spcAft>
                <a:spcPct val="0"/>
              </a:spcAft>
            </a:pPr>
            <a:endParaRPr lang="es-ES_tradnl" dirty="0">
              <a:latin typeface="Arial" pitchFamily="34" charset="0"/>
            </a:endParaRPr>
          </a:p>
          <a:p>
            <a:pPr lvl="0" algn="just" defTabSz="180975" fontAlgn="base">
              <a:spcBef>
                <a:spcPct val="20000"/>
              </a:spcBef>
              <a:spcAft>
                <a:spcPct val="0"/>
              </a:spcAft>
            </a:pPr>
            <a:endParaRPr lang="es-ES_tradnl" dirty="0">
              <a:latin typeface="Arial" pitchFamily="34" charset="0"/>
            </a:endParaRPr>
          </a:p>
          <a:p>
            <a:pPr lvl="0" algn="just" defTabSz="180975" fontAlgn="base">
              <a:spcBef>
                <a:spcPct val="20000"/>
              </a:spcBef>
              <a:spcAft>
                <a:spcPct val="0"/>
              </a:spcAft>
            </a:pPr>
            <a:endParaRPr lang="es-ES_tradnl" dirty="0">
              <a:latin typeface="Arial" pitchFamily="34" charset="0"/>
            </a:endParaRPr>
          </a:p>
          <a:p>
            <a:endParaRPr lang="en-US" dirty="0"/>
          </a:p>
        </p:txBody>
      </p:sp>
      <p:cxnSp>
        <p:nvCxnSpPr>
          <p:cNvPr id="7" name="Straight Connector 7">
            <a:extLst>
              <a:ext uri="{FF2B5EF4-FFF2-40B4-BE49-F238E27FC236}">
                <a16:creationId xmlns:a16="http://schemas.microsoft.com/office/drawing/2014/main" id="{F1C7BA90-55EC-F840-8AD0-BCB462B999C3}"/>
              </a:ext>
            </a:extLst>
          </p:cNvPr>
          <p:cNvCxnSpPr/>
          <p:nvPr/>
        </p:nvCxnSpPr>
        <p:spPr>
          <a:xfrm>
            <a:off x="3280992" y="980551"/>
            <a:ext cx="17640" cy="5468758"/>
          </a:xfrm>
          <a:prstGeom prst="line">
            <a:avLst/>
          </a:prstGeom>
          <a:ln>
            <a:solidFill>
              <a:srgbClr val="066B1B"/>
            </a:solidFill>
          </a:ln>
        </p:spPr>
        <p:style>
          <a:lnRef idx="2">
            <a:schemeClr val="accent1"/>
          </a:lnRef>
          <a:fillRef idx="0">
            <a:schemeClr val="accent1"/>
          </a:fillRef>
          <a:effectRef idx="1">
            <a:schemeClr val="accent1"/>
          </a:effectRef>
          <a:fontRef idx="minor">
            <a:schemeClr val="tx1"/>
          </a:fontRef>
        </p:style>
      </p:cxnSp>
      <p:cxnSp>
        <p:nvCxnSpPr>
          <p:cNvPr id="8" name="Straight Connector 8">
            <a:extLst>
              <a:ext uri="{FF2B5EF4-FFF2-40B4-BE49-F238E27FC236}">
                <a16:creationId xmlns:a16="http://schemas.microsoft.com/office/drawing/2014/main" id="{6177C87A-BD11-DD42-9774-1BC3853E7969}"/>
              </a:ext>
            </a:extLst>
          </p:cNvPr>
          <p:cNvCxnSpPr/>
          <p:nvPr/>
        </p:nvCxnSpPr>
        <p:spPr>
          <a:xfrm>
            <a:off x="6447484" y="995194"/>
            <a:ext cx="17640" cy="5468758"/>
          </a:xfrm>
          <a:prstGeom prst="line">
            <a:avLst/>
          </a:prstGeom>
          <a:ln>
            <a:solidFill>
              <a:srgbClr val="066B1B"/>
            </a:solidFill>
          </a:ln>
        </p:spPr>
        <p:style>
          <a:lnRef idx="2">
            <a:schemeClr val="accent1"/>
          </a:lnRef>
          <a:fillRef idx="0">
            <a:schemeClr val="accent1"/>
          </a:fillRef>
          <a:effectRef idx="1">
            <a:schemeClr val="accent1"/>
          </a:effectRef>
          <a:fontRef idx="minor">
            <a:schemeClr val="tx1"/>
          </a:fontRef>
        </p:style>
      </p:cxnSp>
      <p:sp>
        <p:nvSpPr>
          <p:cNvPr id="9" name="TextBox 6">
            <a:extLst>
              <a:ext uri="{FF2B5EF4-FFF2-40B4-BE49-F238E27FC236}">
                <a16:creationId xmlns:a16="http://schemas.microsoft.com/office/drawing/2014/main" id="{32D79C2C-0EAC-8846-B47B-1626826CF9C5}"/>
              </a:ext>
            </a:extLst>
          </p:cNvPr>
          <p:cNvSpPr txBox="1"/>
          <p:nvPr/>
        </p:nvSpPr>
        <p:spPr>
          <a:xfrm>
            <a:off x="3328987" y="3491189"/>
            <a:ext cx="3148853" cy="369332"/>
          </a:xfrm>
          <a:prstGeom prst="rect">
            <a:avLst/>
          </a:prstGeom>
          <a:noFill/>
        </p:spPr>
        <p:txBody>
          <a:bodyPr wrap="square" rtlCol="0">
            <a:spAutoFit/>
          </a:bodyPr>
          <a:lstStyle/>
          <a:p>
            <a:r>
              <a:rPr lang="en-US" dirty="0" err="1">
                <a:latin typeface="Arial"/>
                <a:cs typeface="Arial"/>
              </a:rPr>
              <a:t>Duplicación</a:t>
            </a:r>
            <a:r>
              <a:rPr lang="en-US" dirty="0">
                <a:latin typeface="Arial"/>
                <a:cs typeface="Arial"/>
              </a:rPr>
              <a:t> de los </a:t>
            </a:r>
            <a:r>
              <a:rPr lang="en-US" dirty="0" err="1">
                <a:latin typeface="Arial"/>
                <a:cs typeface="Arial"/>
              </a:rPr>
              <a:t>centríolos</a:t>
            </a:r>
            <a:endParaRPr lang="en-US" dirty="0">
              <a:latin typeface="Arial"/>
              <a:cs typeface="Arial"/>
            </a:endParaRPr>
          </a:p>
        </p:txBody>
      </p:sp>
      <p:pic>
        <p:nvPicPr>
          <p:cNvPr id="10" name="Picture 5">
            <a:extLst>
              <a:ext uri="{FF2B5EF4-FFF2-40B4-BE49-F238E27FC236}">
                <a16:creationId xmlns:a16="http://schemas.microsoft.com/office/drawing/2014/main" id="{59823B1A-A1C1-734D-8FAC-5163E660D4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3585" b="67170" l="23476" r="96037"/>
                    </a14:imgEffect>
                  </a14:imgLayer>
                </a14:imgProps>
              </a:ext>
            </a:extLst>
          </a:blip>
          <a:srcRect l="21391" t="23265" b="31514"/>
          <a:stretch/>
        </p:blipFill>
        <p:spPr>
          <a:xfrm>
            <a:off x="3327997" y="4344518"/>
            <a:ext cx="976750" cy="907942"/>
          </a:xfrm>
          <a:prstGeom prst="rect">
            <a:avLst/>
          </a:prstGeom>
        </p:spPr>
      </p:pic>
      <p:sp>
        <p:nvSpPr>
          <p:cNvPr id="11" name="Rectángulo 10">
            <a:extLst>
              <a:ext uri="{FF2B5EF4-FFF2-40B4-BE49-F238E27FC236}">
                <a16:creationId xmlns:a16="http://schemas.microsoft.com/office/drawing/2014/main" id="{1FF6F9C7-FF0A-704A-A39A-38BC92328401}"/>
              </a:ext>
            </a:extLst>
          </p:cNvPr>
          <p:cNvSpPr/>
          <p:nvPr/>
        </p:nvSpPr>
        <p:spPr>
          <a:xfrm>
            <a:off x="4238790" y="4006113"/>
            <a:ext cx="2191054" cy="2585323"/>
          </a:xfrm>
          <a:prstGeom prst="rect">
            <a:avLst/>
          </a:prstGeom>
        </p:spPr>
        <p:txBody>
          <a:bodyPr wrap="square">
            <a:spAutoFit/>
          </a:bodyPr>
          <a:lstStyle/>
          <a:p>
            <a:r>
              <a:rPr lang="es-ES_tradnl" dirty="0"/>
              <a:t>Los centriolos son estructuras proteicas cilíndrica que forman el huso mitótico. Normalmente la célula cuenta con dos, pero para dividirse los duplica a 4.</a:t>
            </a:r>
            <a:endParaRPr lang="es-CL" dirty="0"/>
          </a:p>
        </p:txBody>
      </p:sp>
      <p:sp>
        <p:nvSpPr>
          <p:cNvPr id="12" name="TextBox 2">
            <a:extLst>
              <a:ext uri="{FF2B5EF4-FFF2-40B4-BE49-F238E27FC236}">
                <a16:creationId xmlns:a16="http://schemas.microsoft.com/office/drawing/2014/main" id="{FB6C2C12-2A7D-FB42-9FED-4FE2F7E841B7}"/>
              </a:ext>
            </a:extLst>
          </p:cNvPr>
          <p:cNvSpPr txBox="1"/>
          <p:nvPr/>
        </p:nvSpPr>
        <p:spPr>
          <a:xfrm>
            <a:off x="1145462" y="153077"/>
            <a:ext cx="6318569" cy="461665"/>
          </a:xfrm>
          <a:prstGeom prst="rect">
            <a:avLst/>
          </a:prstGeom>
          <a:noFill/>
        </p:spPr>
        <p:txBody>
          <a:bodyPr wrap="square" rtlCol="0">
            <a:spAutoFit/>
          </a:bodyPr>
          <a:lstStyle/>
          <a:p>
            <a:pPr algn="ctr"/>
            <a:r>
              <a:rPr lang="en-US" sz="2400" dirty="0" err="1"/>
              <a:t>Interfase</a:t>
            </a:r>
            <a:endParaRPr lang="en-US" sz="2400" dirty="0"/>
          </a:p>
        </p:txBody>
      </p:sp>
    </p:spTree>
    <p:extLst>
      <p:ext uri="{BB962C8B-B14F-4D97-AF65-F5344CB8AC3E}">
        <p14:creationId xmlns:p14="http://schemas.microsoft.com/office/powerpoint/2010/main" val="297598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6335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FA9C211-73BF-BC4B-BBBF-D4BC92AC40AF}"/>
              </a:ext>
            </a:extLst>
          </p:cNvPr>
          <p:cNvSpPr txBox="1"/>
          <p:nvPr/>
        </p:nvSpPr>
        <p:spPr>
          <a:xfrm>
            <a:off x="1158016" y="124232"/>
            <a:ext cx="6318569" cy="461665"/>
          </a:xfrm>
          <a:prstGeom prst="rect">
            <a:avLst/>
          </a:prstGeom>
          <a:noFill/>
        </p:spPr>
        <p:txBody>
          <a:bodyPr wrap="square" rtlCol="0">
            <a:spAutoFit/>
          </a:bodyPr>
          <a:lstStyle/>
          <a:p>
            <a:pPr algn="ctr"/>
            <a:r>
              <a:rPr lang="en-US" sz="2400" dirty="0"/>
              <a:t>Mitosis</a:t>
            </a:r>
          </a:p>
        </p:txBody>
      </p:sp>
      <p:pic>
        <p:nvPicPr>
          <p:cNvPr id="5" name="Picture 24">
            <a:extLst>
              <a:ext uri="{FF2B5EF4-FFF2-40B4-BE49-F238E27FC236}">
                <a16:creationId xmlns:a16="http://schemas.microsoft.com/office/drawing/2014/main" id="{31F79193-32D9-804B-A976-7B5A8D47E283}"/>
              </a:ext>
            </a:extLst>
          </p:cNvPr>
          <p:cNvPicPr>
            <a:picLocks noChangeAspect="1" noChangeArrowheads="1"/>
          </p:cNvPicPr>
          <p:nvPr/>
        </p:nvPicPr>
        <p:blipFill rotWithShape="1">
          <a:blip r:embed="rId2"/>
          <a:srcRect b="7783"/>
          <a:stretch/>
        </p:blipFill>
        <p:spPr bwMode="auto">
          <a:xfrm>
            <a:off x="0" y="1100295"/>
            <a:ext cx="9166073" cy="3952684"/>
          </a:xfrm>
          <a:prstGeom prst="rect">
            <a:avLst/>
          </a:prstGeom>
          <a:noFill/>
          <a:ln w="9525">
            <a:noFill/>
            <a:miter lim="800000"/>
            <a:headEnd/>
            <a:tailEnd/>
          </a:ln>
        </p:spPr>
      </p:pic>
      <p:sp>
        <p:nvSpPr>
          <p:cNvPr id="6" name="TextBox 1">
            <a:extLst>
              <a:ext uri="{FF2B5EF4-FFF2-40B4-BE49-F238E27FC236}">
                <a16:creationId xmlns:a16="http://schemas.microsoft.com/office/drawing/2014/main" id="{D0DA0E86-AD4D-7540-BBFC-D7CAA8157796}"/>
              </a:ext>
            </a:extLst>
          </p:cNvPr>
          <p:cNvSpPr txBox="1"/>
          <p:nvPr/>
        </p:nvSpPr>
        <p:spPr>
          <a:xfrm>
            <a:off x="1075845" y="5052979"/>
            <a:ext cx="1459919" cy="369332"/>
          </a:xfrm>
          <a:prstGeom prst="rect">
            <a:avLst/>
          </a:prstGeom>
          <a:solidFill>
            <a:schemeClr val="bg1"/>
          </a:solidFill>
        </p:spPr>
        <p:txBody>
          <a:bodyPr wrap="square" rtlCol="0">
            <a:spAutoFit/>
          </a:bodyPr>
          <a:lstStyle/>
          <a:p>
            <a:pPr algn="ctr"/>
            <a:r>
              <a:rPr lang="en-US" b="1" dirty="0" err="1"/>
              <a:t>Profase</a:t>
            </a:r>
            <a:endParaRPr lang="en-US" b="1" dirty="0"/>
          </a:p>
        </p:txBody>
      </p:sp>
      <p:sp>
        <p:nvSpPr>
          <p:cNvPr id="7" name="TextBox 5">
            <a:extLst>
              <a:ext uri="{FF2B5EF4-FFF2-40B4-BE49-F238E27FC236}">
                <a16:creationId xmlns:a16="http://schemas.microsoft.com/office/drawing/2014/main" id="{D7E5D3BA-C31C-7B49-B08E-51CFF4EC68A7}"/>
              </a:ext>
            </a:extLst>
          </p:cNvPr>
          <p:cNvSpPr txBox="1"/>
          <p:nvPr/>
        </p:nvSpPr>
        <p:spPr>
          <a:xfrm>
            <a:off x="7704261" y="5098774"/>
            <a:ext cx="1154366" cy="369332"/>
          </a:xfrm>
          <a:prstGeom prst="rect">
            <a:avLst/>
          </a:prstGeom>
          <a:solidFill>
            <a:schemeClr val="bg1"/>
          </a:solidFill>
        </p:spPr>
        <p:txBody>
          <a:bodyPr wrap="square" rtlCol="0">
            <a:spAutoFit/>
          </a:bodyPr>
          <a:lstStyle/>
          <a:p>
            <a:pPr algn="ctr"/>
            <a:r>
              <a:rPr lang="en-US" b="1" dirty="0" err="1"/>
              <a:t>Telofase</a:t>
            </a:r>
            <a:endParaRPr lang="en-US" b="1" dirty="0"/>
          </a:p>
        </p:txBody>
      </p:sp>
      <p:sp>
        <p:nvSpPr>
          <p:cNvPr id="8" name="TextBox 6">
            <a:extLst>
              <a:ext uri="{FF2B5EF4-FFF2-40B4-BE49-F238E27FC236}">
                <a16:creationId xmlns:a16="http://schemas.microsoft.com/office/drawing/2014/main" id="{CC8FE489-C576-7C40-BA4F-4EED374DBD1F}"/>
              </a:ext>
            </a:extLst>
          </p:cNvPr>
          <p:cNvSpPr txBox="1"/>
          <p:nvPr/>
        </p:nvSpPr>
        <p:spPr>
          <a:xfrm>
            <a:off x="5798836" y="5098774"/>
            <a:ext cx="1677749" cy="370700"/>
          </a:xfrm>
          <a:prstGeom prst="rect">
            <a:avLst/>
          </a:prstGeom>
          <a:solidFill>
            <a:schemeClr val="bg1"/>
          </a:solidFill>
        </p:spPr>
        <p:txBody>
          <a:bodyPr wrap="square" rtlCol="0">
            <a:spAutoFit/>
          </a:bodyPr>
          <a:lstStyle/>
          <a:p>
            <a:pPr algn="ctr"/>
            <a:r>
              <a:rPr lang="en-US" b="1" dirty="0" err="1"/>
              <a:t>Anafase</a:t>
            </a:r>
            <a:endParaRPr lang="en-US" b="1" dirty="0"/>
          </a:p>
        </p:txBody>
      </p:sp>
      <p:sp>
        <p:nvSpPr>
          <p:cNvPr id="9" name="TextBox 7">
            <a:extLst>
              <a:ext uri="{FF2B5EF4-FFF2-40B4-BE49-F238E27FC236}">
                <a16:creationId xmlns:a16="http://schemas.microsoft.com/office/drawing/2014/main" id="{99CE70A9-0EF6-854A-B047-C117E9047F11}"/>
              </a:ext>
            </a:extLst>
          </p:cNvPr>
          <p:cNvSpPr txBox="1"/>
          <p:nvPr/>
        </p:nvSpPr>
        <p:spPr>
          <a:xfrm>
            <a:off x="3944364" y="5100600"/>
            <a:ext cx="1621338" cy="369332"/>
          </a:xfrm>
          <a:prstGeom prst="rect">
            <a:avLst/>
          </a:prstGeom>
          <a:solidFill>
            <a:schemeClr val="bg1"/>
          </a:solidFill>
        </p:spPr>
        <p:txBody>
          <a:bodyPr wrap="square" rtlCol="0">
            <a:spAutoFit/>
          </a:bodyPr>
          <a:lstStyle/>
          <a:p>
            <a:pPr algn="ctr"/>
            <a:r>
              <a:rPr lang="en-US" b="1" dirty="0" err="1"/>
              <a:t>Metafase</a:t>
            </a:r>
            <a:endParaRPr lang="en-US" b="1" dirty="0"/>
          </a:p>
        </p:txBody>
      </p:sp>
      <p:cxnSp>
        <p:nvCxnSpPr>
          <p:cNvPr id="10" name="Straight Connector 10">
            <a:extLst>
              <a:ext uri="{FF2B5EF4-FFF2-40B4-BE49-F238E27FC236}">
                <a16:creationId xmlns:a16="http://schemas.microsoft.com/office/drawing/2014/main" id="{21E9A6EC-4D7A-DA43-B9DF-369DFEEBB16B}"/>
              </a:ext>
            </a:extLst>
          </p:cNvPr>
          <p:cNvCxnSpPr/>
          <p:nvPr/>
        </p:nvCxnSpPr>
        <p:spPr>
          <a:xfrm>
            <a:off x="55222" y="5005939"/>
            <a:ext cx="3252766" cy="0"/>
          </a:xfrm>
          <a:prstGeom prst="line">
            <a:avLst/>
          </a:prstGeom>
          <a:ln w="666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4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6335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C54EA71-F0C0-BB49-BED8-1E980BA40273}"/>
              </a:ext>
            </a:extLst>
          </p:cNvPr>
          <p:cNvSpPr txBox="1"/>
          <p:nvPr/>
        </p:nvSpPr>
        <p:spPr>
          <a:xfrm>
            <a:off x="1158016" y="124232"/>
            <a:ext cx="6318569" cy="461665"/>
          </a:xfrm>
          <a:prstGeom prst="rect">
            <a:avLst/>
          </a:prstGeom>
          <a:noFill/>
        </p:spPr>
        <p:txBody>
          <a:bodyPr wrap="square" rtlCol="0">
            <a:spAutoFit/>
          </a:bodyPr>
          <a:lstStyle/>
          <a:p>
            <a:pPr algn="ctr"/>
            <a:r>
              <a:rPr lang="en-US" sz="2400" dirty="0" err="1"/>
              <a:t>Profase</a:t>
            </a:r>
            <a:endParaRPr lang="en-US" sz="2400" dirty="0"/>
          </a:p>
        </p:txBody>
      </p:sp>
      <p:grpSp>
        <p:nvGrpSpPr>
          <p:cNvPr id="5" name="Group 14">
            <a:extLst>
              <a:ext uri="{FF2B5EF4-FFF2-40B4-BE49-F238E27FC236}">
                <a16:creationId xmlns:a16="http://schemas.microsoft.com/office/drawing/2014/main" id="{2EEC52E2-0714-1C45-AA92-6627C247FE9F}"/>
              </a:ext>
            </a:extLst>
          </p:cNvPr>
          <p:cNvGrpSpPr/>
          <p:nvPr/>
        </p:nvGrpSpPr>
        <p:grpSpPr>
          <a:xfrm>
            <a:off x="3441950" y="1680691"/>
            <a:ext cx="5454475" cy="3503773"/>
            <a:chOff x="2710532" y="913475"/>
            <a:chExt cx="5915631" cy="3983338"/>
          </a:xfrm>
        </p:grpSpPr>
        <p:pic>
          <p:nvPicPr>
            <p:cNvPr id="6" name="Picture 1" descr="Captura de pantalla 2015-08-31 a las 10.21.33.png">
              <a:extLst>
                <a:ext uri="{FF2B5EF4-FFF2-40B4-BE49-F238E27FC236}">
                  <a16:creationId xmlns:a16="http://schemas.microsoft.com/office/drawing/2014/main" id="{C0083781-14C0-544C-91AD-FA5BA42CE3D6}"/>
                </a:ext>
              </a:extLst>
            </p:cNvPr>
            <p:cNvPicPr>
              <a:picLocks noChangeAspect="1"/>
            </p:cNvPicPr>
            <p:nvPr/>
          </p:nvPicPr>
          <p:blipFill rotWithShape="1">
            <a:blip r:embed="rId3">
              <a:extLst>
                <a:ext uri="{28A0092B-C50C-407E-A947-70E740481C1C}">
                  <a14:useLocalDpi xmlns:a14="http://schemas.microsoft.com/office/drawing/2010/main" val="0"/>
                </a:ext>
              </a:extLst>
            </a:blip>
            <a:srcRect r="7253"/>
            <a:stretch/>
          </p:blipFill>
          <p:spPr>
            <a:xfrm>
              <a:off x="2973107" y="1363725"/>
              <a:ext cx="5653056" cy="3518844"/>
            </a:xfrm>
            <a:prstGeom prst="rect">
              <a:avLst/>
            </a:prstGeom>
          </p:spPr>
        </p:pic>
        <p:sp>
          <p:nvSpPr>
            <p:cNvPr id="7" name="TextBox 4">
              <a:extLst>
                <a:ext uri="{FF2B5EF4-FFF2-40B4-BE49-F238E27FC236}">
                  <a16:creationId xmlns:a16="http://schemas.microsoft.com/office/drawing/2014/main" id="{920055B6-B944-924B-999E-BCD037FEF78D}"/>
                </a:ext>
              </a:extLst>
            </p:cNvPr>
            <p:cNvSpPr txBox="1"/>
            <p:nvPr/>
          </p:nvSpPr>
          <p:spPr>
            <a:xfrm>
              <a:off x="2710532" y="1285325"/>
              <a:ext cx="1138414" cy="461665"/>
            </a:xfrm>
            <a:prstGeom prst="rect">
              <a:avLst/>
            </a:prstGeom>
            <a:solidFill>
              <a:schemeClr val="bg1"/>
            </a:solidFill>
          </p:spPr>
          <p:txBody>
            <a:bodyPr wrap="square" rtlCol="0">
              <a:spAutoFit/>
            </a:bodyPr>
            <a:lstStyle/>
            <a:p>
              <a:pPr algn="ctr"/>
              <a:r>
                <a:rPr lang="en-US" sz="1200" b="1" dirty="0" err="1"/>
                <a:t>Uso</a:t>
              </a:r>
              <a:r>
                <a:rPr lang="en-US" sz="1200" b="1" dirty="0"/>
                <a:t> </a:t>
              </a:r>
              <a:r>
                <a:rPr lang="en-US" sz="1200" b="1" dirty="0" err="1"/>
                <a:t>mitótico</a:t>
              </a:r>
              <a:r>
                <a:rPr lang="en-US" sz="1200" b="1" dirty="0"/>
                <a:t> </a:t>
              </a:r>
              <a:r>
                <a:rPr lang="en-US" sz="1200" b="1" dirty="0" err="1"/>
                <a:t>temprano</a:t>
              </a:r>
              <a:endParaRPr lang="en-US" sz="1200" b="1" dirty="0"/>
            </a:p>
          </p:txBody>
        </p:sp>
        <p:sp>
          <p:nvSpPr>
            <p:cNvPr id="8" name="TextBox 5">
              <a:extLst>
                <a:ext uri="{FF2B5EF4-FFF2-40B4-BE49-F238E27FC236}">
                  <a16:creationId xmlns:a16="http://schemas.microsoft.com/office/drawing/2014/main" id="{EC636122-14E2-8D44-9E86-4D3406361072}"/>
                </a:ext>
              </a:extLst>
            </p:cNvPr>
            <p:cNvSpPr txBox="1"/>
            <p:nvPr/>
          </p:nvSpPr>
          <p:spPr>
            <a:xfrm>
              <a:off x="3325376" y="4423024"/>
              <a:ext cx="1801252" cy="461665"/>
            </a:xfrm>
            <a:prstGeom prst="rect">
              <a:avLst/>
            </a:prstGeom>
            <a:solidFill>
              <a:schemeClr val="bg1"/>
            </a:solidFill>
          </p:spPr>
          <p:txBody>
            <a:bodyPr wrap="square" rtlCol="0">
              <a:spAutoFit/>
            </a:bodyPr>
            <a:lstStyle/>
            <a:p>
              <a:pPr algn="ctr"/>
              <a:r>
                <a:rPr lang="en-US" sz="1200" b="1" dirty="0" err="1"/>
                <a:t>Cromátidas</a:t>
              </a:r>
              <a:r>
                <a:rPr lang="en-US" sz="1200" b="1" dirty="0"/>
                <a:t> </a:t>
              </a:r>
              <a:r>
                <a:rPr lang="en-US" sz="1200" b="1" dirty="0" err="1"/>
                <a:t>hermanas</a:t>
              </a:r>
              <a:r>
                <a:rPr lang="en-US" sz="1200" b="1" dirty="0"/>
                <a:t> de un </a:t>
              </a:r>
              <a:r>
                <a:rPr lang="en-US" sz="1200" b="1" dirty="0" err="1"/>
                <a:t>cromosoma</a:t>
              </a:r>
              <a:endParaRPr lang="en-US" sz="1200" b="1" dirty="0"/>
            </a:p>
          </p:txBody>
        </p:sp>
        <p:sp>
          <p:nvSpPr>
            <p:cNvPr id="9" name="TextBox 7">
              <a:extLst>
                <a:ext uri="{FF2B5EF4-FFF2-40B4-BE49-F238E27FC236}">
                  <a16:creationId xmlns:a16="http://schemas.microsoft.com/office/drawing/2014/main" id="{2DA62A68-9F62-3543-A9A1-CB081FB1A352}"/>
                </a:ext>
              </a:extLst>
            </p:cNvPr>
            <p:cNvSpPr txBox="1"/>
            <p:nvPr/>
          </p:nvSpPr>
          <p:spPr>
            <a:xfrm>
              <a:off x="4664902" y="1363725"/>
              <a:ext cx="1138414" cy="276999"/>
            </a:xfrm>
            <a:prstGeom prst="rect">
              <a:avLst/>
            </a:prstGeom>
            <a:solidFill>
              <a:schemeClr val="bg1"/>
            </a:solidFill>
          </p:spPr>
          <p:txBody>
            <a:bodyPr wrap="square" rtlCol="0">
              <a:spAutoFit/>
            </a:bodyPr>
            <a:lstStyle/>
            <a:p>
              <a:pPr algn="ctr"/>
              <a:r>
                <a:rPr lang="en-US" sz="1200" b="1" dirty="0" err="1"/>
                <a:t>Centrómero</a:t>
              </a:r>
              <a:endParaRPr lang="en-US" sz="1200" b="1" dirty="0"/>
            </a:p>
          </p:txBody>
        </p:sp>
        <p:sp>
          <p:nvSpPr>
            <p:cNvPr id="10" name="TextBox 8">
              <a:extLst>
                <a:ext uri="{FF2B5EF4-FFF2-40B4-BE49-F238E27FC236}">
                  <a16:creationId xmlns:a16="http://schemas.microsoft.com/office/drawing/2014/main" id="{DB12D750-EDF0-E943-93A4-CDA0BAAE99A2}"/>
                </a:ext>
              </a:extLst>
            </p:cNvPr>
            <p:cNvSpPr txBox="1"/>
            <p:nvPr/>
          </p:nvSpPr>
          <p:spPr>
            <a:xfrm>
              <a:off x="3725588" y="1346220"/>
              <a:ext cx="1091599" cy="314912"/>
            </a:xfrm>
            <a:prstGeom prst="rect">
              <a:avLst/>
            </a:prstGeom>
            <a:solidFill>
              <a:schemeClr val="bg1"/>
            </a:solidFill>
          </p:spPr>
          <p:txBody>
            <a:bodyPr wrap="square" rtlCol="0">
              <a:spAutoFit/>
            </a:bodyPr>
            <a:lstStyle/>
            <a:p>
              <a:pPr algn="ctr"/>
              <a:r>
                <a:rPr lang="en-US" sz="1200" b="1" dirty="0" err="1"/>
                <a:t>centrosoma</a:t>
              </a:r>
              <a:endParaRPr lang="en-US" sz="1200" b="1" dirty="0"/>
            </a:p>
          </p:txBody>
        </p:sp>
        <p:sp>
          <p:nvSpPr>
            <p:cNvPr id="11" name="TextBox 9">
              <a:extLst>
                <a:ext uri="{FF2B5EF4-FFF2-40B4-BE49-F238E27FC236}">
                  <a16:creationId xmlns:a16="http://schemas.microsoft.com/office/drawing/2014/main" id="{0888F4C9-BCE1-3641-8939-032EB7652703}"/>
                </a:ext>
              </a:extLst>
            </p:cNvPr>
            <p:cNvSpPr txBox="1"/>
            <p:nvPr/>
          </p:nvSpPr>
          <p:spPr>
            <a:xfrm>
              <a:off x="5677373" y="913475"/>
              <a:ext cx="1240679" cy="944736"/>
            </a:xfrm>
            <a:prstGeom prst="rect">
              <a:avLst/>
            </a:prstGeom>
            <a:solidFill>
              <a:schemeClr val="bg1"/>
            </a:solidFill>
          </p:spPr>
          <p:txBody>
            <a:bodyPr wrap="square" rtlCol="0">
              <a:spAutoFit/>
            </a:bodyPr>
            <a:lstStyle/>
            <a:p>
              <a:pPr algn="ctr"/>
              <a:r>
                <a:rPr lang="en-US" sz="1200" b="1" dirty="0" err="1"/>
                <a:t>Fragmentos</a:t>
              </a:r>
              <a:r>
                <a:rPr lang="en-US" sz="1200" b="1" dirty="0"/>
                <a:t> de </a:t>
              </a:r>
              <a:r>
                <a:rPr lang="en-US" sz="1200" b="1" dirty="0" err="1"/>
                <a:t>envoltura</a:t>
              </a:r>
              <a:r>
                <a:rPr lang="en-US" sz="1200" b="1" dirty="0"/>
                <a:t> nuclear</a:t>
              </a:r>
            </a:p>
            <a:p>
              <a:pPr algn="ctr"/>
              <a:endParaRPr lang="en-US" sz="1200" b="1" dirty="0"/>
            </a:p>
          </p:txBody>
        </p:sp>
        <p:sp>
          <p:nvSpPr>
            <p:cNvPr id="12" name="TextBox 10">
              <a:extLst>
                <a:ext uri="{FF2B5EF4-FFF2-40B4-BE49-F238E27FC236}">
                  <a16:creationId xmlns:a16="http://schemas.microsoft.com/office/drawing/2014/main" id="{F47D41F2-D18D-7A42-916D-C3900F84C7A0}"/>
                </a:ext>
              </a:extLst>
            </p:cNvPr>
            <p:cNvSpPr txBox="1"/>
            <p:nvPr/>
          </p:nvSpPr>
          <p:spPr>
            <a:xfrm>
              <a:off x="7109808" y="1426445"/>
              <a:ext cx="1516355" cy="314912"/>
            </a:xfrm>
            <a:prstGeom prst="rect">
              <a:avLst/>
            </a:prstGeom>
            <a:solidFill>
              <a:schemeClr val="bg1"/>
            </a:solidFill>
          </p:spPr>
          <p:txBody>
            <a:bodyPr wrap="square" rtlCol="0">
              <a:spAutoFit/>
            </a:bodyPr>
            <a:lstStyle/>
            <a:p>
              <a:pPr algn="ctr"/>
              <a:r>
                <a:rPr lang="en-US" sz="1200" b="1" dirty="0"/>
                <a:t>Huso </a:t>
              </a:r>
              <a:r>
                <a:rPr lang="en-US" sz="1200" b="1" dirty="0" err="1"/>
                <a:t>mitótico</a:t>
              </a:r>
              <a:endParaRPr lang="en-US" sz="1200" b="1" dirty="0"/>
            </a:p>
          </p:txBody>
        </p:sp>
        <p:sp>
          <p:nvSpPr>
            <p:cNvPr id="13" name="TextBox 11">
              <a:extLst>
                <a:ext uri="{FF2B5EF4-FFF2-40B4-BE49-F238E27FC236}">
                  <a16:creationId xmlns:a16="http://schemas.microsoft.com/office/drawing/2014/main" id="{F44F88D3-54A9-B34F-B020-FC1CA794AA80}"/>
                </a:ext>
              </a:extLst>
            </p:cNvPr>
            <p:cNvSpPr txBox="1"/>
            <p:nvPr/>
          </p:nvSpPr>
          <p:spPr>
            <a:xfrm>
              <a:off x="5971394" y="4387639"/>
              <a:ext cx="1138414" cy="314912"/>
            </a:xfrm>
            <a:prstGeom prst="rect">
              <a:avLst/>
            </a:prstGeom>
            <a:solidFill>
              <a:schemeClr val="bg1"/>
            </a:solidFill>
          </p:spPr>
          <p:txBody>
            <a:bodyPr wrap="square" rtlCol="0">
              <a:spAutoFit/>
            </a:bodyPr>
            <a:lstStyle/>
            <a:p>
              <a:pPr algn="ctr"/>
              <a:r>
                <a:rPr lang="en-US" sz="1200" b="1" dirty="0" err="1"/>
                <a:t>Centrómero</a:t>
              </a:r>
              <a:endParaRPr lang="en-US" sz="1200" b="1" dirty="0"/>
            </a:p>
          </p:txBody>
        </p:sp>
        <p:sp>
          <p:nvSpPr>
            <p:cNvPr id="14" name="TextBox 13">
              <a:extLst>
                <a:ext uri="{FF2B5EF4-FFF2-40B4-BE49-F238E27FC236}">
                  <a16:creationId xmlns:a16="http://schemas.microsoft.com/office/drawing/2014/main" id="{F1D02A90-15F9-DD42-8DF4-5CCDD316D297}"/>
                </a:ext>
              </a:extLst>
            </p:cNvPr>
            <p:cNvSpPr txBox="1"/>
            <p:nvPr/>
          </p:nvSpPr>
          <p:spPr>
            <a:xfrm>
              <a:off x="7487749" y="4371959"/>
              <a:ext cx="1138414" cy="524854"/>
            </a:xfrm>
            <a:prstGeom prst="rect">
              <a:avLst/>
            </a:prstGeom>
            <a:solidFill>
              <a:schemeClr val="bg1"/>
            </a:solidFill>
          </p:spPr>
          <p:txBody>
            <a:bodyPr wrap="square" rtlCol="0">
              <a:spAutoFit/>
            </a:bodyPr>
            <a:lstStyle/>
            <a:p>
              <a:pPr algn="ctr"/>
              <a:r>
                <a:rPr lang="en-US" sz="1200" b="1" dirty="0"/>
                <a:t>Huso </a:t>
              </a:r>
              <a:r>
                <a:rPr lang="en-US" sz="1200" b="1" dirty="0" err="1"/>
                <a:t>mitótico</a:t>
              </a:r>
              <a:endParaRPr lang="en-US" sz="1200" b="1" dirty="0"/>
            </a:p>
          </p:txBody>
        </p:sp>
      </p:grpSp>
      <p:sp>
        <p:nvSpPr>
          <p:cNvPr id="15" name="TextBox 15">
            <a:extLst>
              <a:ext uri="{FF2B5EF4-FFF2-40B4-BE49-F238E27FC236}">
                <a16:creationId xmlns:a16="http://schemas.microsoft.com/office/drawing/2014/main" id="{68CAACC6-0376-2D4A-AFAE-FAD9387B60A7}"/>
              </a:ext>
            </a:extLst>
          </p:cNvPr>
          <p:cNvSpPr txBox="1"/>
          <p:nvPr/>
        </p:nvSpPr>
        <p:spPr>
          <a:xfrm>
            <a:off x="46561" y="846931"/>
            <a:ext cx="3157985" cy="3785652"/>
          </a:xfrm>
          <a:prstGeom prst="rect">
            <a:avLst/>
          </a:prstGeom>
          <a:noFill/>
        </p:spPr>
        <p:txBody>
          <a:bodyPr wrap="square" rtlCol="0">
            <a:spAutoFit/>
          </a:bodyPr>
          <a:lstStyle/>
          <a:p>
            <a:pPr algn="just"/>
            <a:r>
              <a:rPr lang="en-US" sz="1600" b="1" dirty="0" err="1"/>
              <a:t>Eventos</a:t>
            </a:r>
            <a:endParaRPr lang="en-US" sz="1600" b="1" dirty="0"/>
          </a:p>
          <a:p>
            <a:pPr algn="just"/>
            <a:endParaRPr lang="en-US" sz="1600" dirty="0"/>
          </a:p>
          <a:p>
            <a:pPr marL="285750" indent="-285750" algn="just">
              <a:buFont typeface="Arial"/>
              <a:buChar char="•"/>
            </a:pPr>
            <a:r>
              <a:rPr lang="en-US" sz="1600" dirty="0"/>
              <a:t>La </a:t>
            </a:r>
            <a:r>
              <a:rPr lang="en-US" sz="1600" dirty="0" err="1"/>
              <a:t>cromatina</a:t>
            </a:r>
            <a:r>
              <a:rPr lang="en-US" sz="1600" dirty="0"/>
              <a:t> se </a:t>
            </a:r>
            <a:r>
              <a:rPr lang="en-US" sz="1600" dirty="0" err="1"/>
              <a:t>condensa</a:t>
            </a:r>
            <a:r>
              <a:rPr lang="en-US" sz="1600" dirty="0"/>
              <a:t>.</a:t>
            </a:r>
          </a:p>
          <a:p>
            <a:pPr marL="285750" indent="-285750" algn="just">
              <a:buFont typeface="Arial"/>
              <a:buChar char="•"/>
            </a:pPr>
            <a:endParaRPr lang="en-US" sz="1600" dirty="0"/>
          </a:p>
          <a:p>
            <a:pPr marL="285750" indent="-285750" algn="just">
              <a:buFont typeface="Arial"/>
              <a:buChar char="•"/>
            </a:pPr>
            <a:r>
              <a:rPr lang="en-US" sz="1600" dirty="0" err="1"/>
              <a:t>Desaparece</a:t>
            </a:r>
            <a:r>
              <a:rPr lang="en-US" sz="1600" dirty="0"/>
              <a:t> el </a:t>
            </a:r>
            <a:r>
              <a:rPr lang="en-US" sz="1600" dirty="0" err="1"/>
              <a:t>Nucléolo</a:t>
            </a:r>
            <a:r>
              <a:rPr lang="en-US" sz="1600" dirty="0"/>
              <a:t>.</a:t>
            </a:r>
          </a:p>
          <a:p>
            <a:pPr algn="just"/>
            <a:endParaRPr lang="en-US" sz="1600" dirty="0"/>
          </a:p>
          <a:p>
            <a:pPr marL="285750" indent="-285750" algn="just">
              <a:buFont typeface="Arial"/>
              <a:buChar char="•"/>
            </a:pPr>
            <a:r>
              <a:rPr lang="en-US" sz="1600" dirty="0"/>
              <a:t>Se </a:t>
            </a:r>
            <a:r>
              <a:rPr lang="en-US" sz="1600" dirty="0" err="1"/>
              <a:t>sigue</a:t>
            </a:r>
            <a:r>
              <a:rPr lang="en-US" sz="1600" dirty="0"/>
              <a:t> </a:t>
            </a:r>
            <a:r>
              <a:rPr lang="en-US" sz="1600" dirty="0" err="1"/>
              <a:t>formando</a:t>
            </a:r>
            <a:r>
              <a:rPr lang="en-US" sz="1600" dirty="0"/>
              <a:t> el huso </a:t>
            </a:r>
            <a:r>
              <a:rPr lang="en-US" sz="1600" dirty="0" err="1"/>
              <a:t>mitótico</a:t>
            </a:r>
            <a:r>
              <a:rPr lang="en-US" sz="1600" dirty="0"/>
              <a:t>, el </a:t>
            </a:r>
            <a:r>
              <a:rPr lang="en-US" sz="1600" dirty="0" err="1"/>
              <a:t>cual</a:t>
            </a:r>
            <a:r>
              <a:rPr lang="en-US" sz="1600" dirty="0"/>
              <a:t> se </a:t>
            </a:r>
            <a:r>
              <a:rPr lang="en-US" sz="1600" dirty="0" err="1"/>
              <a:t>extiende</a:t>
            </a:r>
            <a:r>
              <a:rPr lang="en-US" sz="1600" dirty="0"/>
              <a:t> y se </a:t>
            </a:r>
            <a:r>
              <a:rPr lang="en-US" sz="1600" dirty="0" err="1"/>
              <a:t>inserta</a:t>
            </a:r>
            <a:r>
              <a:rPr lang="en-US" sz="1600" dirty="0"/>
              <a:t> </a:t>
            </a:r>
            <a:r>
              <a:rPr lang="en-US" sz="1600" dirty="0" err="1"/>
              <a:t>en</a:t>
            </a:r>
            <a:r>
              <a:rPr lang="en-US" sz="1600" dirty="0"/>
              <a:t> los </a:t>
            </a:r>
            <a:r>
              <a:rPr lang="en-US" sz="1600" dirty="0" err="1"/>
              <a:t>centrómeros</a:t>
            </a:r>
            <a:r>
              <a:rPr lang="en-US" sz="1600" dirty="0"/>
              <a:t> de </a:t>
            </a:r>
            <a:r>
              <a:rPr lang="en-US" sz="1600" dirty="0" err="1"/>
              <a:t>cada</a:t>
            </a:r>
            <a:r>
              <a:rPr lang="en-US" sz="1600" dirty="0"/>
              <a:t> </a:t>
            </a:r>
            <a:r>
              <a:rPr lang="en-US" sz="1600" dirty="0" err="1"/>
              <a:t>cromosoma</a:t>
            </a:r>
            <a:r>
              <a:rPr lang="en-US" sz="1600" dirty="0"/>
              <a:t>.</a:t>
            </a:r>
          </a:p>
          <a:p>
            <a:pPr marL="285750" indent="-285750" algn="just">
              <a:buFont typeface="Arial"/>
              <a:buChar char="•"/>
            </a:pPr>
            <a:endParaRPr lang="en-US" sz="1600" dirty="0"/>
          </a:p>
          <a:p>
            <a:pPr marL="285750" indent="-285750" algn="just">
              <a:buFont typeface="Arial"/>
              <a:buChar char="•"/>
            </a:pPr>
            <a:r>
              <a:rPr lang="en-US" sz="1600" dirty="0"/>
              <a:t>Los </a:t>
            </a:r>
            <a:r>
              <a:rPr lang="en-US" sz="1600" dirty="0" err="1"/>
              <a:t>Centrosomas</a:t>
            </a:r>
            <a:r>
              <a:rPr lang="en-US" sz="1600" dirty="0"/>
              <a:t> (dos </a:t>
            </a:r>
            <a:r>
              <a:rPr lang="en-US" sz="1600" dirty="0" err="1" smtClean="0"/>
              <a:t>centriolos</a:t>
            </a:r>
            <a:r>
              <a:rPr lang="en-US" sz="1600" dirty="0" smtClean="0"/>
              <a:t> </a:t>
            </a:r>
            <a:r>
              <a:rPr lang="en-US" sz="1600" dirty="0" err="1"/>
              <a:t>juntos</a:t>
            </a:r>
            <a:r>
              <a:rPr lang="en-US" sz="1600" dirty="0"/>
              <a:t>) </a:t>
            </a:r>
            <a:r>
              <a:rPr lang="en-US" sz="1600" dirty="0" err="1"/>
              <a:t>comienzan</a:t>
            </a:r>
            <a:r>
              <a:rPr lang="en-US" sz="1600" dirty="0"/>
              <a:t> a </a:t>
            </a:r>
            <a:r>
              <a:rPr lang="en-US" sz="1600" dirty="0" err="1"/>
              <a:t>moverse</a:t>
            </a:r>
            <a:r>
              <a:rPr lang="en-US" sz="1600" dirty="0"/>
              <a:t> </a:t>
            </a:r>
            <a:r>
              <a:rPr lang="en-US" sz="1600" dirty="0" err="1"/>
              <a:t>hacia</a:t>
            </a:r>
            <a:r>
              <a:rPr lang="en-US" sz="1600" dirty="0"/>
              <a:t> los polos de la </a:t>
            </a:r>
            <a:r>
              <a:rPr lang="en-US" sz="1600" dirty="0" err="1"/>
              <a:t>célula</a:t>
            </a:r>
            <a:r>
              <a:rPr lang="en-US" sz="1600" dirty="0"/>
              <a:t>.</a:t>
            </a:r>
          </a:p>
          <a:p>
            <a:pPr algn="just"/>
            <a:endParaRPr lang="en-US" sz="1600" dirty="0"/>
          </a:p>
        </p:txBody>
      </p:sp>
      <p:sp>
        <p:nvSpPr>
          <p:cNvPr id="16" name="TextBox 16">
            <a:extLst>
              <a:ext uri="{FF2B5EF4-FFF2-40B4-BE49-F238E27FC236}">
                <a16:creationId xmlns:a16="http://schemas.microsoft.com/office/drawing/2014/main" id="{3E6ED65C-E95E-0F4F-8D4C-7A6C860ECE3A}"/>
              </a:ext>
            </a:extLst>
          </p:cNvPr>
          <p:cNvSpPr txBox="1"/>
          <p:nvPr/>
        </p:nvSpPr>
        <p:spPr>
          <a:xfrm>
            <a:off x="54600" y="4671094"/>
            <a:ext cx="3182244" cy="584775"/>
          </a:xfrm>
          <a:prstGeom prst="rect">
            <a:avLst/>
          </a:prstGeom>
          <a:noFill/>
        </p:spPr>
        <p:txBody>
          <a:bodyPr wrap="square" rtlCol="0">
            <a:spAutoFit/>
          </a:bodyPr>
          <a:lstStyle/>
          <a:p>
            <a:pPr marL="285750" indent="-285750" algn="just">
              <a:buFont typeface="Arial"/>
              <a:buChar char="•"/>
            </a:pPr>
            <a:r>
              <a:rPr lang="en-US" sz="1600" dirty="0"/>
              <a:t>La </a:t>
            </a:r>
            <a:r>
              <a:rPr lang="en-US" sz="1600" dirty="0" err="1"/>
              <a:t>envoltura</a:t>
            </a:r>
            <a:r>
              <a:rPr lang="en-US" sz="1600" dirty="0"/>
              <a:t> nuclear </a:t>
            </a:r>
            <a:r>
              <a:rPr lang="en-US" sz="1600" dirty="0" err="1"/>
              <a:t>desaparece</a:t>
            </a:r>
            <a:r>
              <a:rPr lang="en-US" sz="1600" dirty="0"/>
              <a:t>.</a:t>
            </a:r>
          </a:p>
        </p:txBody>
      </p:sp>
    </p:spTree>
    <p:extLst>
      <p:ext uri="{BB962C8B-B14F-4D97-AF65-F5344CB8AC3E}">
        <p14:creationId xmlns:p14="http://schemas.microsoft.com/office/powerpoint/2010/main" val="266937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6335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0A43573-CFAB-2D45-B135-530229F5268D}"/>
              </a:ext>
            </a:extLst>
          </p:cNvPr>
          <p:cNvSpPr txBox="1"/>
          <p:nvPr/>
        </p:nvSpPr>
        <p:spPr>
          <a:xfrm>
            <a:off x="1158016" y="124232"/>
            <a:ext cx="6318569" cy="461665"/>
          </a:xfrm>
          <a:prstGeom prst="rect">
            <a:avLst/>
          </a:prstGeom>
          <a:noFill/>
        </p:spPr>
        <p:txBody>
          <a:bodyPr wrap="square" rtlCol="0">
            <a:spAutoFit/>
          </a:bodyPr>
          <a:lstStyle/>
          <a:p>
            <a:pPr algn="ctr"/>
            <a:r>
              <a:rPr lang="en-US" sz="2400" dirty="0" err="1"/>
              <a:t>Metafase</a:t>
            </a:r>
            <a:r>
              <a:rPr lang="en-US" sz="2400" dirty="0"/>
              <a:t> y </a:t>
            </a:r>
            <a:r>
              <a:rPr lang="en-US" sz="2400" dirty="0" err="1"/>
              <a:t>Anafase</a:t>
            </a:r>
            <a:endParaRPr lang="en-US" sz="2400" dirty="0"/>
          </a:p>
        </p:txBody>
      </p:sp>
      <p:sp>
        <p:nvSpPr>
          <p:cNvPr id="2" name="Rectángulo 1">
            <a:extLst>
              <a:ext uri="{FF2B5EF4-FFF2-40B4-BE49-F238E27FC236}">
                <a16:creationId xmlns:a16="http://schemas.microsoft.com/office/drawing/2014/main" id="{83781AC6-D3EF-C74B-8E3B-DE08A6F45609}"/>
              </a:ext>
            </a:extLst>
          </p:cNvPr>
          <p:cNvSpPr/>
          <p:nvPr/>
        </p:nvSpPr>
        <p:spPr>
          <a:xfrm>
            <a:off x="136071" y="825986"/>
            <a:ext cx="927242" cy="369332"/>
          </a:xfrm>
          <a:prstGeom prst="rect">
            <a:avLst/>
          </a:prstGeom>
        </p:spPr>
        <p:txBody>
          <a:bodyPr wrap="none">
            <a:spAutoFit/>
          </a:bodyPr>
          <a:lstStyle/>
          <a:p>
            <a:pPr algn="just"/>
            <a:r>
              <a:rPr lang="en-US" b="1" dirty="0" err="1"/>
              <a:t>Eventos</a:t>
            </a:r>
            <a:endParaRPr lang="en-US" b="1" dirty="0"/>
          </a:p>
        </p:txBody>
      </p:sp>
      <p:grpSp>
        <p:nvGrpSpPr>
          <p:cNvPr id="6" name="Group 14">
            <a:extLst>
              <a:ext uri="{FF2B5EF4-FFF2-40B4-BE49-F238E27FC236}">
                <a16:creationId xmlns:a16="http://schemas.microsoft.com/office/drawing/2014/main" id="{13D48FF4-DA97-0641-8D0D-35E33590BA6F}"/>
              </a:ext>
            </a:extLst>
          </p:cNvPr>
          <p:cNvGrpSpPr/>
          <p:nvPr/>
        </p:nvGrpSpPr>
        <p:grpSpPr>
          <a:xfrm>
            <a:off x="300381" y="3252318"/>
            <a:ext cx="3248217" cy="3434410"/>
            <a:chOff x="904060" y="1311680"/>
            <a:chExt cx="3248217" cy="3434410"/>
          </a:xfrm>
        </p:grpSpPr>
        <p:grpSp>
          <p:nvGrpSpPr>
            <p:cNvPr id="7" name="Group 8">
              <a:extLst>
                <a:ext uri="{FF2B5EF4-FFF2-40B4-BE49-F238E27FC236}">
                  <a16:creationId xmlns:a16="http://schemas.microsoft.com/office/drawing/2014/main" id="{8F7EE1AC-27FF-0248-AD82-3C0B77EF5992}"/>
                </a:ext>
              </a:extLst>
            </p:cNvPr>
            <p:cNvGrpSpPr/>
            <p:nvPr/>
          </p:nvGrpSpPr>
          <p:grpSpPr>
            <a:xfrm>
              <a:off x="904060" y="1311680"/>
              <a:ext cx="3248217" cy="3434410"/>
              <a:chOff x="306237" y="1120220"/>
              <a:chExt cx="3248217" cy="3434410"/>
            </a:xfrm>
          </p:grpSpPr>
          <p:pic>
            <p:nvPicPr>
              <p:cNvPr id="9" name="Picture 4" descr="Captura de pantalla 2015-08-31 a las 21.58.22.png">
                <a:extLst>
                  <a:ext uri="{FF2B5EF4-FFF2-40B4-BE49-F238E27FC236}">
                    <a16:creationId xmlns:a16="http://schemas.microsoft.com/office/drawing/2014/main" id="{8A3A6492-8318-7247-827B-1C7B858CB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37" y="1254393"/>
                <a:ext cx="2829297" cy="3275585"/>
              </a:xfrm>
              <a:prstGeom prst="rect">
                <a:avLst/>
              </a:prstGeom>
            </p:spPr>
          </p:pic>
          <p:sp>
            <p:nvSpPr>
              <p:cNvPr id="10" name="TextBox 5">
                <a:extLst>
                  <a:ext uri="{FF2B5EF4-FFF2-40B4-BE49-F238E27FC236}">
                    <a16:creationId xmlns:a16="http://schemas.microsoft.com/office/drawing/2014/main" id="{61A54268-C86F-4D42-88C5-1CBD6FA7ED65}"/>
                  </a:ext>
                </a:extLst>
              </p:cNvPr>
              <p:cNvSpPr txBox="1"/>
              <p:nvPr/>
            </p:nvSpPr>
            <p:spPr>
              <a:xfrm>
                <a:off x="1588530" y="4083993"/>
                <a:ext cx="1625388" cy="461665"/>
              </a:xfrm>
              <a:prstGeom prst="rect">
                <a:avLst/>
              </a:prstGeom>
              <a:solidFill>
                <a:schemeClr val="bg1"/>
              </a:solidFill>
            </p:spPr>
            <p:txBody>
              <a:bodyPr wrap="square" rtlCol="0">
                <a:spAutoFit/>
              </a:bodyPr>
              <a:lstStyle/>
              <a:p>
                <a:pPr algn="ctr"/>
                <a:r>
                  <a:rPr lang="en-US" sz="1200" b="1" dirty="0" err="1"/>
                  <a:t>Centrosoma</a:t>
                </a:r>
                <a:r>
                  <a:rPr lang="en-US" sz="1200" b="1" dirty="0"/>
                  <a:t> en el polo de la </a:t>
                </a:r>
                <a:r>
                  <a:rPr lang="en-US" sz="1200" b="1" dirty="0" err="1"/>
                  <a:t>célula</a:t>
                </a:r>
                <a:endParaRPr lang="en-US" sz="1200" b="1" dirty="0"/>
              </a:p>
            </p:txBody>
          </p:sp>
          <p:sp>
            <p:nvSpPr>
              <p:cNvPr id="11" name="TextBox 6">
                <a:extLst>
                  <a:ext uri="{FF2B5EF4-FFF2-40B4-BE49-F238E27FC236}">
                    <a16:creationId xmlns:a16="http://schemas.microsoft.com/office/drawing/2014/main" id="{EFF895BC-D3F9-0747-BD28-3C801BAEDBE6}"/>
                  </a:ext>
                </a:extLst>
              </p:cNvPr>
              <p:cNvSpPr txBox="1"/>
              <p:nvPr/>
            </p:nvSpPr>
            <p:spPr>
              <a:xfrm>
                <a:off x="1929066" y="1120220"/>
                <a:ext cx="1625388" cy="461665"/>
              </a:xfrm>
              <a:prstGeom prst="rect">
                <a:avLst/>
              </a:prstGeom>
              <a:solidFill>
                <a:schemeClr val="bg1"/>
              </a:solidFill>
            </p:spPr>
            <p:txBody>
              <a:bodyPr wrap="square" rtlCol="0">
                <a:spAutoFit/>
              </a:bodyPr>
              <a:lstStyle/>
              <a:p>
                <a:pPr algn="ctr"/>
                <a:r>
                  <a:rPr lang="en-US" sz="1200" b="1" dirty="0"/>
                  <a:t>Ecuador de la </a:t>
                </a:r>
                <a:r>
                  <a:rPr lang="en-US" sz="1200" b="1" dirty="0" err="1"/>
                  <a:t>Metafase</a:t>
                </a:r>
                <a:endParaRPr lang="en-US" sz="1200" b="1" dirty="0"/>
              </a:p>
            </p:txBody>
          </p:sp>
          <p:sp>
            <p:nvSpPr>
              <p:cNvPr id="12" name="Rectangle 7">
                <a:extLst>
                  <a:ext uri="{FF2B5EF4-FFF2-40B4-BE49-F238E27FC236}">
                    <a16:creationId xmlns:a16="http://schemas.microsoft.com/office/drawing/2014/main" id="{E7FAEC5B-8C51-FB45-9483-0A0B81217AE8}"/>
                  </a:ext>
                </a:extLst>
              </p:cNvPr>
              <p:cNvSpPr/>
              <p:nvPr/>
            </p:nvSpPr>
            <p:spPr>
              <a:xfrm rot="21230644">
                <a:off x="309758" y="1584410"/>
                <a:ext cx="300056" cy="29702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12">
              <a:extLst>
                <a:ext uri="{FF2B5EF4-FFF2-40B4-BE49-F238E27FC236}">
                  <a16:creationId xmlns:a16="http://schemas.microsoft.com/office/drawing/2014/main" id="{9ADAFD96-4139-3343-93E8-06A3B5C6B9A8}"/>
                </a:ext>
              </a:extLst>
            </p:cNvPr>
            <p:cNvSpPr/>
            <p:nvPr/>
          </p:nvSpPr>
          <p:spPr>
            <a:xfrm>
              <a:off x="1050404" y="4076776"/>
              <a:ext cx="877949" cy="3984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5">
            <a:extLst>
              <a:ext uri="{FF2B5EF4-FFF2-40B4-BE49-F238E27FC236}">
                <a16:creationId xmlns:a16="http://schemas.microsoft.com/office/drawing/2014/main" id="{DC307DFA-4AB4-B447-8EA4-E6A5AC6DD10D}"/>
              </a:ext>
            </a:extLst>
          </p:cNvPr>
          <p:cNvSpPr txBox="1"/>
          <p:nvPr/>
        </p:nvSpPr>
        <p:spPr>
          <a:xfrm>
            <a:off x="101951" y="1260712"/>
            <a:ext cx="4147831" cy="2800767"/>
          </a:xfrm>
          <a:prstGeom prst="rect">
            <a:avLst/>
          </a:prstGeom>
          <a:noFill/>
        </p:spPr>
        <p:txBody>
          <a:bodyPr wrap="square" rtlCol="0">
            <a:spAutoFit/>
          </a:bodyPr>
          <a:lstStyle/>
          <a:p>
            <a:r>
              <a:rPr lang="en-US" sz="1600" b="1" dirty="0" err="1"/>
              <a:t>Metafase</a:t>
            </a:r>
            <a:r>
              <a:rPr lang="en-US" sz="1600" dirty="0"/>
              <a:t>:</a:t>
            </a:r>
          </a:p>
          <a:p>
            <a:endParaRPr lang="en-US" sz="1600" dirty="0"/>
          </a:p>
          <a:p>
            <a:pPr algn="just">
              <a:buFont typeface="Arial" charset="0"/>
              <a:buChar char="•"/>
            </a:pPr>
            <a:r>
              <a:rPr lang="es-ES" sz="1600" dirty="0"/>
              <a:t> Los centrosomas se encuentran posicionados exactamente en los polos opuesto de la célula.</a:t>
            </a:r>
          </a:p>
          <a:p>
            <a:pPr algn="just"/>
            <a:endParaRPr lang="es-ES" sz="1600" dirty="0"/>
          </a:p>
          <a:p>
            <a:pPr algn="just">
              <a:buFont typeface="Arial" charset="0"/>
              <a:buChar char="•"/>
            </a:pPr>
            <a:r>
              <a:rPr lang="es-ES" sz="1600" dirty="0"/>
              <a:t> Todos los cromosomas se encuentran ubicados en el plano ecuatorial.</a:t>
            </a:r>
          </a:p>
          <a:p>
            <a:endParaRPr lang="en-US" sz="1600" dirty="0"/>
          </a:p>
          <a:p>
            <a:pPr algn="just"/>
            <a:endParaRPr lang="en-US" sz="1600" dirty="0"/>
          </a:p>
          <a:p>
            <a:pPr algn="just"/>
            <a:endParaRPr lang="en-US" sz="1600" dirty="0"/>
          </a:p>
          <a:p>
            <a:endParaRPr lang="en-US" sz="1600" dirty="0"/>
          </a:p>
        </p:txBody>
      </p:sp>
      <p:sp>
        <p:nvSpPr>
          <p:cNvPr id="14" name="TextBox 16">
            <a:extLst>
              <a:ext uri="{FF2B5EF4-FFF2-40B4-BE49-F238E27FC236}">
                <a16:creationId xmlns:a16="http://schemas.microsoft.com/office/drawing/2014/main" id="{5941D176-CBD3-8441-9812-2326BC4BDE48}"/>
              </a:ext>
            </a:extLst>
          </p:cNvPr>
          <p:cNvSpPr txBox="1"/>
          <p:nvPr/>
        </p:nvSpPr>
        <p:spPr>
          <a:xfrm>
            <a:off x="4669056" y="1195318"/>
            <a:ext cx="4113710" cy="2800767"/>
          </a:xfrm>
          <a:prstGeom prst="rect">
            <a:avLst/>
          </a:prstGeom>
          <a:noFill/>
        </p:spPr>
        <p:txBody>
          <a:bodyPr wrap="square" rtlCol="0">
            <a:spAutoFit/>
          </a:bodyPr>
          <a:lstStyle/>
          <a:p>
            <a:r>
              <a:rPr lang="en-US" sz="1600" b="1" dirty="0" err="1"/>
              <a:t>Anafase</a:t>
            </a:r>
            <a:r>
              <a:rPr lang="en-US" sz="1600" dirty="0"/>
              <a:t>:</a:t>
            </a:r>
          </a:p>
          <a:p>
            <a:endParaRPr lang="en-US" sz="1600" dirty="0"/>
          </a:p>
          <a:p>
            <a:pPr algn="just">
              <a:buFont typeface="Arial" charset="0"/>
              <a:buChar char="•"/>
            </a:pPr>
            <a:r>
              <a:rPr lang="es-ES" sz="1600" dirty="0"/>
              <a:t>  Las </a:t>
            </a:r>
            <a:r>
              <a:rPr lang="es-ES" sz="1600" dirty="0" err="1"/>
              <a:t>cromátidas</a:t>
            </a:r>
            <a:r>
              <a:rPr lang="es-ES" sz="1600" dirty="0"/>
              <a:t> hermanas de cada cromosoma se separan, gracias a la tracción que ejerce el huso mitótico a nivel de centrómero.</a:t>
            </a:r>
          </a:p>
          <a:p>
            <a:pPr algn="just">
              <a:buFont typeface="Arial" charset="0"/>
              <a:buChar char="•"/>
            </a:pPr>
            <a:endParaRPr lang="es-ES" sz="1600" dirty="0"/>
          </a:p>
          <a:p>
            <a:pPr algn="just">
              <a:buFont typeface="Arial" charset="0"/>
              <a:buChar char="•"/>
            </a:pPr>
            <a:r>
              <a:rPr lang="es-ES" sz="1600" dirty="0"/>
              <a:t> Al final de la Anafase los cromosomas se encuentran equivalentemente repartidos en los 2 polos de la célula.</a:t>
            </a:r>
            <a:endParaRPr lang="en-US" sz="1600" dirty="0"/>
          </a:p>
          <a:p>
            <a:endParaRPr lang="en-US" sz="1600" dirty="0"/>
          </a:p>
        </p:txBody>
      </p:sp>
      <p:grpSp>
        <p:nvGrpSpPr>
          <p:cNvPr id="15" name="Group 18">
            <a:extLst>
              <a:ext uri="{FF2B5EF4-FFF2-40B4-BE49-F238E27FC236}">
                <a16:creationId xmlns:a16="http://schemas.microsoft.com/office/drawing/2014/main" id="{DA1C29E3-8E33-254B-B79A-313DEA5DE8B6}"/>
              </a:ext>
            </a:extLst>
          </p:cNvPr>
          <p:cNvGrpSpPr/>
          <p:nvPr/>
        </p:nvGrpSpPr>
        <p:grpSpPr>
          <a:xfrm>
            <a:off x="4681748" y="3701374"/>
            <a:ext cx="3713062" cy="3032394"/>
            <a:chOff x="5012477" y="1003780"/>
            <a:chExt cx="3365918" cy="3032394"/>
          </a:xfrm>
        </p:grpSpPr>
        <p:grpSp>
          <p:nvGrpSpPr>
            <p:cNvPr id="16" name="Group 11">
              <a:extLst>
                <a:ext uri="{FF2B5EF4-FFF2-40B4-BE49-F238E27FC236}">
                  <a16:creationId xmlns:a16="http://schemas.microsoft.com/office/drawing/2014/main" id="{2BE84974-DE16-F947-AF73-82A8882F0293}"/>
                </a:ext>
              </a:extLst>
            </p:cNvPr>
            <p:cNvGrpSpPr/>
            <p:nvPr/>
          </p:nvGrpSpPr>
          <p:grpSpPr>
            <a:xfrm>
              <a:off x="5210879" y="1003780"/>
              <a:ext cx="3167516" cy="3032394"/>
              <a:chOff x="4474033" y="1357204"/>
              <a:chExt cx="3167516" cy="3032394"/>
            </a:xfrm>
          </p:grpSpPr>
          <p:pic>
            <p:nvPicPr>
              <p:cNvPr id="18" name="Picture 9" descr="Captura de pantalla 2015-08-31 a las 22.10.12.png">
                <a:extLst>
                  <a:ext uri="{FF2B5EF4-FFF2-40B4-BE49-F238E27FC236}">
                    <a16:creationId xmlns:a16="http://schemas.microsoft.com/office/drawing/2014/main" id="{ED6D3790-04B5-2E41-8FFD-3C33591C1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416" y="1357204"/>
                <a:ext cx="2799133" cy="3032394"/>
              </a:xfrm>
              <a:prstGeom prst="rect">
                <a:avLst/>
              </a:prstGeom>
            </p:spPr>
          </p:pic>
          <p:sp>
            <p:nvSpPr>
              <p:cNvPr id="19" name="TextBox 10">
                <a:extLst>
                  <a:ext uri="{FF2B5EF4-FFF2-40B4-BE49-F238E27FC236}">
                    <a16:creationId xmlns:a16="http://schemas.microsoft.com/office/drawing/2014/main" id="{BFF8831F-A1E5-9E40-9200-05F481884658}"/>
                  </a:ext>
                </a:extLst>
              </p:cNvPr>
              <p:cNvSpPr txBox="1"/>
              <p:nvPr/>
            </p:nvSpPr>
            <p:spPr>
              <a:xfrm>
                <a:off x="4474033" y="3696227"/>
                <a:ext cx="1144393" cy="646331"/>
              </a:xfrm>
              <a:prstGeom prst="rect">
                <a:avLst/>
              </a:prstGeom>
              <a:solidFill>
                <a:schemeClr val="bg1"/>
              </a:solidFill>
            </p:spPr>
            <p:txBody>
              <a:bodyPr wrap="square" rtlCol="0">
                <a:spAutoFit/>
              </a:bodyPr>
              <a:lstStyle/>
              <a:p>
                <a:pPr algn="ctr"/>
                <a:r>
                  <a:rPr lang="en-US" sz="1200" b="1" dirty="0" err="1"/>
                  <a:t>Cromátidas</a:t>
                </a:r>
                <a:r>
                  <a:rPr lang="en-US" sz="1200" b="1" dirty="0"/>
                  <a:t> </a:t>
                </a:r>
                <a:r>
                  <a:rPr lang="en-US" sz="1200" b="1" dirty="0" err="1"/>
                  <a:t>hermanas</a:t>
                </a:r>
                <a:r>
                  <a:rPr lang="en-US" sz="1200" b="1" dirty="0"/>
                  <a:t> </a:t>
                </a:r>
                <a:r>
                  <a:rPr lang="en-US" sz="1200" b="1" dirty="0" err="1"/>
                  <a:t>separadas</a:t>
                </a:r>
                <a:endParaRPr lang="en-US" sz="1200" b="1" dirty="0"/>
              </a:p>
            </p:txBody>
          </p:sp>
        </p:grpSp>
        <p:sp>
          <p:nvSpPr>
            <p:cNvPr id="17" name="Rectangle 17">
              <a:extLst>
                <a:ext uri="{FF2B5EF4-FFF2-40B4-BE49-F238E27FC236}">
                  <a16:creationId xmlns:a16="http://schemas.microsoft.com/office/drawing/2014/main" id="{B475AB76-0106-8F46-AB0D-EE1F9EB8CAAD}"/>
                </a:ext>
              </a:extLst>
            </p:cNvPr>
            <p:cNvSpPr/>
            <p:nvPr/>
          </p:nvSpPr>
          <p:spPr>
            <a:xfrm>
              <a:off x="5012477" y="2269186"/>
              <a:ext cx="877949" cy="3984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147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6335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D80F1C6-8CFE-5849-84D8-9C9373A35C27}"/>
              </a:ext>
            </a:extLst>
          </p:cNvPr>
          <p:cNvSpPr txBox="1"/>
          <p:nvPr/>
        </p:nvSpPr>
        <p:spPr>
          <a:xfrm>
            <a:off x="4900480" y="1217739"/>
            <a:ext cx="3937348" cy="2554545"/>
          </a:xfrm>
          <a:prstGeom prst="rect">
            <a:avLst/>
          </a:prstGeom>
          <a:noFill/>
        </p:spPr>
        <p:txBody>
          <a:bodyPr wrap="square" rtlCol="0">
            <a:spAutoFit/>
          </a:bodyPr>
          <a:lstStyle/>
          <a:p>
            <a:pPr algn="just"/>
            <a:r>
              <a:rPr lang="en-US" sz="1600" b="1" dirty="0" err="1"/>
              <a:t>Telofase</a:t>
            </a:r>
            <a:r>
              <a:rPr lang="en-US" sz="1600" dirty="0"/>
              <a:t>:</a:t>
            </a:r>
          </a:p>
          <a:p>
            <a:pPr algn="just"/>
            <a:endParaRPr lang="en-US" sz="1600" dirty="0"/>
          </a:p>
          <a:p>
            <a:pPr marL="285750" indent="-285750" algn="just">
              <a:buFont typeface="Arial"/>
              <a:buChar char="•"/>
            </a:pPr>
            <a:r>
              <a:rPr lang="en-US" sz="1600" dirty="0"/>
              <a:t>El </a:t>
            </a:r>
            <a:r>
              <a:rPr lang="en-US" sz="1600" dirty="0" err="1"/>
              <a:t>huso</a:t>
            </a:r>
            <a:r>
              <a:rPr lang="en-US" sz="1600" dirty="0"/>
              <a:t> </a:t>
            </a:r>
            <a:r>
              <a:rPr lang="en-US" sz="1600" dirty="0" err="1"/>
              <a:t>mitótico</a:t>
            </a:r>
            <a:r>
              <a:rPr lang="en-US" sz="1600" dirty="0"/>
              <a:t> </a:t>
            </a:r>
            <a:r>
              <a:rPr lang="en-US" sz="1600" dirty="0" err="1"/>
              <a:t>desaparece</a:t>
            </a:r>
            <a:r>
              <a:rPr lang="en-US" sz="1600" dirty="0"/>
              <a:t>.</a:t>
            </a:r>
          </a:p>
          <a:p>
            <a:pPr marL="285750" indent="-285750" algn="just">
              <a:buFont typeface="Arial"/>
              <a:buChar char="•"/>
            </a:pPr>
            <a:endParaRPr lang="en-US" sz="1600" dirty="0"/>
          </a:p>
          <a:p>
            <a:pPr marL="285750" indent="-285750" algn="just">
              <a:buFont typeface="Arial"/>
              <a:buChar char="•"/>
            </a:pPr>
            <a:r>
              <a:rPr lang="en-US" sz="1600" dirty="0"/>
              <a:t>Los </a:t>
            </a:r>
            <a:r>
              <a:rPr lang="en-US" sz="1600" dirty="0" err="1"/>
              <a:t>cromosomas</a:t>
            </a:r>
            <a:r>
              <a:rPr lang="en-US" sz="1600" dirty="0"/>
              <a:t> se </a:t>
            </a:r>
            <a:r>
              <a:rPr lang="en-US" sz="1600" dirty="0" err="1"/>
              <a:t>descondensan</a:t>
            </a:r>
            <a:r>
              <a:rPr lang="en-US" sz="1600" dirty="0"/>
              <a:t>.</a:t>
            </a:r>
          </a:p>
          <a:p>
            <a:pPr marL="285750" indent="-285750" algn="just">
              <a:buFont typeface="Arial"/>
              <a:buChar char="•"/>
            </a:pPr>
            <a:endParaRPr lang="en-US" sz="1600" dirty="0"/>
          </a:p>
          <a:p>
            <a:pPr marL="285750" indent="-285750" algn="just">
              <a:buFont typeface="Arial"/>
              <a:buChar char="•"/>
            </a:pPr>
            <a:r>
              <a:rPr lang="en-US" sz="1600" dirty="0"/>
              <a:t>Se </a:t>
            </a:r>
            <a:r>
              <a:rPr lang="en-US" sz="1600" dirty="0" err="1"/>
              <a:t>vuelve</a:t>
            </a:r>
            <a:r>
              <a:rPr lang="en-US" sz="1600" dirty="0"/>
              <a:t> a </a:t>
            </a:r>
            <a:r>
              <a:rPr lang="en-US" sz="1600" dirty="0" err="1"/>
              <a:t>formar</a:t>
            </a:r>
            <a:r>
              <a:rPr lang="en-US" sz="1600" dirty="0"/>
              <a:t> el </a:t>
            </a:r>
            <a:r>
              <a:rPr lang="en-US" sz="1600" dirty="0" err="1"/>
              <a:t>nucleolo</a:t>
            </a:r>
            <a:r>
              <a:rPr lang="en-US" sz="1600" dirty="0"/>
              <a:t>.</a:t>
            </a:r>
          </a:p>
          <a:p>
            <a:pPr marL="285750" indent="-285750" algn="just">
              <a:buFont typeface="Arial"/>
              <a:buChar char="•"/>
            </a:pPr>
            <a:endParaRPr lang="en-US" sz="1600" dirty="0"/>
          </a:p>
          <a:p>
            <a:pPr marL="285750" indent="-285750" algn="just">
              <a:buFont typeface="Arial"/>
              <a:buChar char="•"/>
            </a:pPr>
            <a:r>
              <a:rPr lang="en-US" sz="1600" dirty="0"/>
              <a:t>Se </a:t>
            </a:r>
            <a:r>
              <a:rPr lang="en-US" sz="1600" dirty="0" err="1"/>
              <a:t>reorganiza</a:t>
            </a:r>
            <a:r>
              <a:rPr lang="en-US" sz="1600" dirty="0"/>
              <a:t> la </a:t>
            </a:r>
            <a:r>
              <a:rPr lang="en-US" sz="1600" dirty="0" err="1"/>
              <a:t>carioteca</a:t>
            </a:r>
            <a:r>
              <a:rPr lang="en-US" sz="1600" dirty="0"/>
              <a:t>, </a:t>
            </a:r>
            <a:r>
              <a:rPr lang="en-US" sz="1600" dirty="0" err="1"/>
              <a:t>formándo</a:t>
            </a:r>
            <a:r>
              <a:rPr lang="en-US" sz="1600" dirty="0"/>
              <a:t> 2 </a:t>
            </a:r>
            <a:r>
              <a:rPr lang="en-US" sz="1600" dirty="0" err="1"/>
              <a:t>núcleos</a:t>
            </a:r>
            <a:r>
              <a:rPr lang="en-US" sz="1600" dirty="0"/>
              <a:t>.</a:t>
            </a:r>
          </a:p>
        </p:txBody>
      </p:sp>
      <p:sp>
        <p:nvSpPr>
          <p:cNvPr id="8" name="TextBox 7">
            <a:extLst>
              <a:ext uri="{FF2B5EF4-FFF2-40B4-BE49-F238E27FC236}">
                <a16:creationId xmlns:a16="http://schemas.microsoft.com/office/drawing/2014/main" id="{64635CEA-0793-7241-8670-7DD6E10B36D0}"/>
              </a:ext>
            </a:extLst>
          </p:cNvPr>
          <p:cNvSpPr txBox="1"/>
          <p:nvPr/>
        </p:nvSpPr>
        <p:spPr>
          <a:xfrm>
            <a:off x="4900480" y="3913215"/>
            <a:ext cx="3937348" cy="2308324"/>
          </a:xfrm>
          <a:prstGeom prst="rect">
            <a:avLst/>
          </a:prstGeom>
          <a:noFill/>
        </p:spPr>
        <p:txBody>
          <a:bodyPr wrap="square" rtlCol="0">
            <a:spAutoFit/>
          </a:bodyPr>
          <a:lstStyle/>
          <a:p>
            <a:pPr algn="just"/>
            <a:r>
              <a:rPr lang="en-US" sz="1600" b="1" dirty="0" err="1"/>
              <a:t>Citocinesis</a:t>
            </a:r>
            <a:r>
              <a:rPr lang="en-US" sz="1600" b="1" dirty="0"/>
              <a:t> (</a:t>
            </a:r>
            <a:r>
              <a:rPr lang="en-US" sz="1600" b="1" dirty="0" err="1"/>
              <a:t>citodiéresis</a:t>
            </a:r>
            <a:r>
              <a:rPr lang="en-US" sz="1600" b="1" dirty="0"/>
              <a:t>)</a:t>
            </a:r>
            <a:r>
              <a:rPr lang="en-US" sz="1600" dirty="0"/>
              <a:t>:</a:t>
            </a:r>
          </a:p>
          <a:p>
            <a:pPr algn="just"/>
            <a:endParaRPr lang="en-US" sz="1600" dirty="0"/>
          </a:p>
          <a:p>
            <a:pPr algn="just"/>
            <a:r>
              <a:rPr lang="en-US" sz="1600" dirty="0"/>
              <a:t>Durante </a:t>
            </a:r>
            <a:r>
              <a:rPr lang="en-US" sz="1600" dirty="0" err="1"/>
              <a:t>esta</a:t>
            </a:r>
            <a:r>
              <a:rPr lang="en-US" sz="1600" dirty="0"/>
              <a:t> </a:t>
            </a:r>
            <a:r>
              <a:rPr lang="en-US" sz="1600" dirty="0" err="1"/>
              <a:t>etapa</a:t>
            </a:r>
            <a:r>
              <a:rPr lang="en-US" sz="1600" dirty="0"/>
              <a:t> el </a:t>
            </a:r>
            <a:r>
              <a:rPr lang="en-US" sz="1600" dirty="0" err="1"/>
              <a:t>citoplasma</a:t>
            </a:r>
            <a:r>
              <a:rPr lang="en-US" sz="1600" dirty="0"/>
              <a:t> se divide en dos </a:t>
            </a:r>
            <a:r>
              <a:rPr lang="en-US" sz="1600" dirty="0" err="1"/>
              <a:t>mediante</a:t>
            </a:r>
            <a:r>
              <a:rPr lang="en-US" sz="1600" dirty="0"/>
              <a:t> un </a:t>
            </a:r>
            <a:r>
              <a:rPr lang="en-US" sz="1600" dirty="0" err="1"/>
              <a:t>anillo</a:t>
            </a:r>
            <a:r>
              <a:rPr lang="en-US" sz="1600" dirty="0"/>
              <a:t> </a:t>
            </a:r>
            <a:r>
              <a:rPr lang="en-US" sz="1600" dirty="0" err="1"/>
              <a:t>contráctil</a:t>
            </a:r>
            <a:r>
              <a:rPr lang="en-US" sz="1600" dirty="0"/>
              <a:t> de </a:t>
            </a:r>
            <a:r>
              <a:rPr lang="en-US" sz="1600" dirty="0" err="1"/>
              <a:t>filamentos</a:t>
            </a:r>
            <a:r>
              <a:rPr lang="en-US" sz="1600" dirty="0"/>
              <a:t> de </a:t>
            </a:r>
            <a:r>
              <a:rPr lang="en-US" sz="1600" dirty="0" err="1"/>
              <a:t>actina</a:t>
            </a:r>
            <a:r>
              <a:rPr lang="en-US" sz="1600" dirty="0"/>
              <a:t> y </a:t>
            </a:r>
            <a:r>
              <a:rPr lang="en-US" sz="1600" dirty="0" err="1"/>
              <a:t>miosina</a:t>
            </a:r>
            <a:r>
              <a:rPr lang="en-US" sz="1600" dirty="0"/>
              <a:t> </a:t>
            </a:r>
            <a:r>
              <a:rPr lang="en-US" sz="1600" dirty="0" err="1"/>
              <a:t>que</a:t>
            </a:r>
            <a:r>
              <a:rPr lang="en-US" sz="1600" dirty="0"/>
              <a:t> </a:t>
            </a:r>
            <a:r>
              <a:rPr lang="en-US" sz="1600" dirty="0" err="1"/>
              <a:t>estrángula</a:t>
            </a:r>
            <a:r>
              <a:rPr lang="en-US" sz="1600" dirty="0"/>
              <a:t> la </a:t>
            </a:r>
            <a:r>
              <a:rPr lang="en-US" sz="1600" dirty="0" err="1"/>
              <a:t>célula</a:t>
            </a:r>
            <a:r>
              <a:rPr lang="en-US" sz="1600" dirty="0"/>
              <a:t> </a:t>
            </a:r>
            <a:r>
              <a:rPr lang="en-US" sz="1600" dirty="0" err="1"/>
              <a:t>por</a:t>
            </a:r>
            <a:r>
              <a:rPr lang="en-US" sz="1600" dirty="0"/>
              <a:t> la </a:t>
            </a:r>
            <a:r>
              <a:rPr lang="en-US" sz="1600" dirty="0" err="1"/>
              <a:t>mitad</a:t>
            </a:r>
            <a:r>
              <a:rPr lang="en-US" sz="1600" dirty="0"/>
              <a:t> </a:t>
            </a:r>
            <a:r>
              <a:rPr lang="en-US" sz="1600" dirty="0" err="1"/>
              <a:t>dándo</a:t>
            </a:r>
            <a:r>
              <a:rPr lang="en-US" sz="1600" dirty="0"/>
              <a:t> </a:t>
            </a:r>
            <a:r>
              <a:rPr lang="en-US" sz="1600" dirty="0" err="1"/>
              <a:t>origen</a:t>
            </a:r>
            <a:r>
              <a:rPr lang="en-US" sz="1600" dirty="0"/>
              <a:t> a dos </a:t>
            </a:r>
            <a:r>
              <a:rPr lang="en-US" sz="1600" dirty="0" err="1"/>
              <a:t>células</a:t>
            </a:r>
            <a:r>
              <a:rPr lang="en-US" sz="1600" dirty="0"/>
              <a:t> </a:t>
            </a:r>
            <a:r>
              <a:rPr lang="en-US" sz="1600" dirty="0" err="1"/>
              <a:t>hijas</a:t>
            </a:r>
            <a:r>
              <a:rPr lang="en-US" sz="1600" dirty="0"/>
              <a:t> con </a:t>
            </a:r>
            <a:r>
              <a:rPr lang="en-US" sz="1600" dirty="0" err="1"/>
              <a:t>sus</a:t>
            </a:r>
            <a:r>
              <a:rPr lang="en-US" sz="1600" dirty="0"/>
              <a:t> </a:t>
            </a:r>
            <a:r>
              <a:rPr lang="en-US" sz="1600" dirty="0" err="1"/>
              <a:t>respectivos</a:t>
            </a:r>
            <a:r>
              <a:rPr lang="en-US" sz="1600" dirty="0"/>
              <a:t> </a:t>
            </a:r>
            <a:r>
              <a:rPr lang="en-US" sz="1600" dirty="0" err="1"/>
              <a:t>núcleos</a:t>
            </a:r>
            <a:r>
              <a:rPr lang="en-US" sz="1600" dirty="0"/>
              <a:t>.</a:t>
            </a:r>
          </a:p>
          <a:p>
            <a:pPr algn="just"/>
            <a:endParaRPr lang="en-US" sz="1600" dirty="0"/>
          </a:p>
        </p:txBody>
      </p:sp>
      <p:grpSp>
        <p:nvGrpSpPr>
          <p:cNvPr id="15" name="Grupo 14">
            <a:extLst>
              <a:ext uri="{FF2B5EF4-FFF2-40B4-BE49-F238E27FC236}">
                <a16:creationId xmlns:a16="http://schemas.microsoft.com/office/drawing/2014/main" id="{6903CEB4-4738-824D-BC52-524F45F2537E}"/>
              </a:ext>
            </a:extLst>
          </p:cNvPr>
          <p:cNvGrpSpPr/>
          <p:nvPr/>
        </p:nvGrpSpPr>
        <p:grpSpPr>
          <a:xfrm>
            <a:off x="202578" y="1124974"/>
            <a:ext cx="4412701" cy="5003800"/>
            <a:chOff x="335379" y="1217739"/>
            <a:chExt cx="4412701" cy="5003800"/>
          </a:xfrm>
        </p:grpSpPr>
        <p:pic>
          <p:nvPicPr>
            <p:cNvPr id="3" name="Picture 1" descr="Captura de pantalla 2015-08-31 a las 22.10.32.png">
              <a:extLst>
                <a:ext uri="{FF2B5EF4-FFF2-40B4-BE49-F238E27FC236}">
                  <a16:creationId xmlns:a16="http://schemas.microsoft.com/office/drawing/2014/main" id="{F5BE5887-923A-A54B-9905-24FCC4397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80" y="1217739"/>
              <a:ext cx="4127500" cy="5003800"/>
            </a:xfrm>
            <a:prstGeom prst="rect">
              <a:avLst/>
            </a:prstGeom>
          </p:spPr>
        </p:pic>
        <p:sp>
          <p:nvSpPr>
            <p:cNvPr id="5" name="TextBox 4">
              <a:extLst>
                <a:ext uri="{FF2B5EF4-FFF2-40B4-BE49-F238E27FC236}">
                  <a16:creationId xmlns:a16="http://schemas.microsoft.com/office/drawing/2014/main" id="{3CD42576-2752-B64E-9D56-C8CF383062C4}"/>
                </a:ext>
              </a:extLst>
            </p:cNvPr>
            <p:cNvSpPr txBox="1"/>
            <p:nvPr/>
          </p:nvSpPr>
          <p:spPr>
            <a:xfrm>
              <a:off x="3423625" y="1335775"/>
              <a:ext cx="1144393" cy="461665"/>
            </a:xfrm>
            <a:prstGeom prst="rect">
              <a:avLst/>
            </a:prstGeom>
            <a:solidFill>
              <a:schemeClr val="bg1"/>
            </a:solidFill>
          </p:spPr>
          <p:txBody>
            <a:bodyPr wrap="square" rtlCol="0">
              <a:spAutoFit/>
            </a:bodyPr>
            <a:lstStyle/>
            <a:p>
              <a:pPr algn="ctr"/>
              <a:r>
                <a:rPr lang="en-US" sz="1200" b="1" dirty="0" err="1"/>
                <a:t>Nucléolo</a:t>
              </a:r>
              <a:r>
                <a:rPr lang="en-US" sz="1200" b="1" dirty="0"/>
                <a:t> </a:t>
              </a:r>
            </a:p>
            <a:p>
              <a:pPr algn="ctr"/>
              <a:r>
                <a:rPr lang="en-US" sz="1200" b="1" dirty="0" err="1"/>
                <a:t>formándose</a:t>
              </a:r>
              <a:endParaRPr lang="en-US" sz="1200" b="1" dirty="0"/>
            </a:p>
          </p:txBody>
        </p:sp>
        <p:sp>
          <p:nvSpPr>
            <p:cNvPr id="6" name="TextBox 5">
              <a:extLst>
                <a:ext uri="{FF2B5EF4-FFF2-40B4-BE49-F238E27FC236}">
                  <a16:creationId xmlns:a16="http://schemas.microsoft.com/office/drawing/2014/main" id="{D01D0316-C9F6-1740-BA89-E7606528FE44}"/>
                </a:ext>
              </a:extLst>
            </p:cNvPr>
            <p:cNvSpPr txBox="1"/>
            <p:nvPr/>
          </p:nvSpPr>
          <p:spPr>
            <a:xfrm>
              <a:off x="627840" y="5317095"/>
              <a:ext cx="1144393" cy="646331"/>
            </a:xfrm>
            <a:prstGeom prst="rect">
              <a:avLst/>
            </a:prstGeom>
            <a:solidFill>
              <a:schemeClr val="bg1"/>
            </a:solidFill>
          </p:spPr>
          <p:txBody>
            <a:bodyPr wrap="square" rtlCol="0">
              <a:spAutoFit/>
            </a:bodyPr>
            <a:lstStyle/>
            <a:p>
              <a:pPr algn="ctr"/>
              <a:r>
                <a:rPr lang="en-US" sz="1200" b="1" dirty="0" err="1"/>
                <a:t>Envoltura</a:t>
              </a:r>
              <a:r>
                <a:rPr lang="en-US" sz="1200" b="1" dirty="0"/>
                <a:t> nuclear en </a:t>
              </a:r>
              <a:r>
                <a:rPr lang="en-US" sz="1200" b="1" dirty="0" err="1"/>
                <a:t>formación</a:t>
              </a:r>
              <a:endParaRPr lang="en-US" sz="1200" b="1" dirty="0"/>
            </a:p>
          </p:txBody>
        </p:sp>
        <p:sp>
          <p:nvSpPr>
            <p:cNvPr id="9" name="Arc 9">
              <a:extLst>
                <a:ext uri="{FF2B5EF4-FFF2-40B4-BE49-F238E27FC236}">
                  <a16:creationId xmlns:a16="http://schemas.microsoft.com/office/drawing/2014/main" id="{BFE78093-7B77-524A-99F2-7096BCC0F19A}"/>
                </a:ext>
              </a:extLst>
            </p:cNvPr>
            <p:cNvSpPr/>
            <p:nvPr/>
          </p:nvSpPr>
          <p:spPr>
            <a:xfrm>
              <a:off x="1200037" y="3199519"/>
              <a:ext cx="2420964" cy="573395"/>
            </a:xfrm>
            <a:prstGeom prst="arc">
              <a:avLst>
                <a:gd name="adj1" fmla="val 235199"/>
                <a:gd name="adj2" fmla="val 10101432"/>
              </a:avLst>
            </a:prstGeom>
            <a:ln w="6985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10">
              <a:extLst>
                <a:ext uri="{FF2B5EF4-FFF2-40B4-BE49-F238E27FC236}">
                  <a16:creationId xmlns:a16="http://schemas.microsoft.com/office/drawing/2014/main" id="{A0269563-E1B8-E84A-8841-B0F46C048375}"/>
                </a:ext>
              </a:extLst>
            </p:cNvPr>
            <p:cNvSpPr txBox="1"/>
            <p:nvPr/>
          </p:nvSpPr>
          <p:spPr>
            <a:xfrm>
              <a:off x="335379" y="1315912"/>
              <a:ext cx="1342966" cy="461665"/>
            </a:xfrm>
            <a:prstGeom prst="rect">
              <a:avLst/>
            </a:prstGeom>
            <a:solidFill>
              <a:schemeClr val="bg1"/>
            </a:solidFill>
          </p:spPr>
          <p:txBody>
            <a:bodyPr wrap="square" rtlCol="0">
              <a:spAutoFit/>
            </a:bodyPr>
            <a:lstStyle/>
            <a:p>
              <a:pPr algn="ctr"/>
              <a:r>
                <a:rPr lang="en-US" sz="1200" b="1" dirty="0" err="1"/>
                <a:t>Contracción</a:t>
              </a:r>
              <a:r>
                <a:rPr lang="en-US" sz="1200" b="1" dirty="0"/>
                <a:t> del </a:t>
              </a:r>
              <a:r>
                <a:rPr lang="en-US" sz="1200" b="1" dirty="0" err="1"/>
                <a:t>anillo</a:t>
              </a:r>
              <a:r>
                <a:rPr lang="en-US" sz="1200" b="1" dirty="0"/>
                <a:t> de </a:t>
              </a:r>
              <a:r>
                <a:rPr lang="en-US" sz="1200" b="1" dirty="0" err="1"/>
                <a:t>actina</a:t>
              </a:r>
              <a:endParaRPr lang="en-US" sz="1200" b="1" dirty="0"/>
            </a:p>
          </p:txBody>
        </p:sp>
      </p:grpSp>
      <p:sp>
        <p:nvSpPr>
          <p:cNvPr id="14" name="TextBox 2">
            <a:extLst>
              <a:ext uri="{FF2B5EF4-FFF2-40B4-BE49-F238E27FC236}">
                <a16:creationId xmlns:a16="http://schemas.microsoft.com/office/drawing/2014/main" id="{BD6CFCFF-39EC-3344-88ED-83FF4D492C9F}"/>
              </a:ext>
            </a:extLst>
          </p:cNvPr>
          <p:cNvSpPr txBox="1"/>
          <p:nvPr/>
        </p:nvSpPr>
        <p:spPr>
          <a:xfrm>
            <a:off x="1158016" y="124232"/>
            <a:ext cx="6318569" cy="461665"/>
          </a:xfrm>
          <a:prstGeom prst="rect">
            <a:avLst/>
          </a:prstGeom>
          <a:noFill/>
        </p:spPr>
        <p:txBody>
          <a:bodyPr wrap="square" rtlCol="0">
            <a:spAutoFit/>
          </a:bodyPr>
          <a:lstStyle/>
          <a:p>
            <a:pPr algn="ctr"/>
            <a:r>
              <a:rPr lang="en-US" sz="2400" dirty="0" err="1"/>
              <a:t>Telofase</a:t>
            </a:r>
            <a:r>
              <a:rPr lang="en-US" sz="2400" dirty="0"/>
              <a:t> y </a:t>
            </a:r>
            <a:r>
              <a:rPr lang="en-US" sz="2400" dirty="0" err="1"/>
              <a:t>Citocinesis</a:t>
            </a:r>
            <a:endParaRPr lang="en-US" sz="2400" dirty="0"/>
          </a:p>
        </p:txBody>
      </p:sp>
    </p:spTree>
    <p:extLst>
      <p:ext uri="{BB962C8B-B14F-4D97-AF65-F5344CB8AC3E}">
        <p14:creationId xmlns:p14="http://schemas.microsoft.com/office/powerpoint/2010/main" val="301148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36071" y="73953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33" descr="http://recursos.cnice.mec.es/biosfera/alumno/4ESO/genetica1/imagenes/mitosis_animacion.gif">
            <a:extLst>
              <a:ext uri="{FF2B5EF4-FFF2-40B4-BE49-F238E27FC236}">
                <a16:creationId xmlns:a16="http://schemas.microsoft.com/office/drawing/2014/main" id="{562F8D85-0517-2549-BCE4-1094D7C6083B}"/>
              </a:ext>
            </a:extLst>
          </p:cNvPr>
          <p:cNvPicPr>
            <a:picLocks noChangeAspect="1" noChangeArrowheads="1" noCrop="1"/>
          </p:cNvPicPr>
          <p:nvPr/>
        </p:nvPicPr>
        <p:blipFill>
          <a:blip r:embed="rId2"/>
          <a:srcRect/>
          <a:stretch>
            <a:fillRect/>
          </a:stretch>
        </p:blipFill>
        <p:spPr bwMode="auto">
          <a:xfrm>
            <a:off x="2143125" y="1475106"/>
            <a:ext cx="4857750" cy="4500563"/>
          </a:xfrm>
          <a:prstGeom prst="rect">
            <a:avLst/>
          </a:prstGeom>
          <a:noFill/>
          <a:ln w="9525">
            <a:noFill/>
            <a:miter lim="800000"/>
            <a:headEnd/>
            <a:tailEnd/>
          </a:ln>
        </p:spPr>
      </p:pic>
      <p:sp>
        <p:nvSpPr>
          <p:cNvPr id="5" name="TextBox 4">
            <a:extLst>
              <a:ext uri="{FF2B5EF4-FFF2-40B4-BE49-F238E27FC236}">
                <a16:creationId xmlns:a16="http://schemas.microsoft.com/office/drawing/2014/main" id="{2CE788CC-539C-B34F-936A-E4E968FB833E}"/>
              </a:ext>
            </a:extLst>
          </p:cNvPr>
          <p:cNvSpPr txBox="1"/>
          <p:nvPr/>
        </p:nvSpPr>
        <p:spPr>
          <a:xfrm>
            <a:off x="808383" y="110140"/>
            <a:ext cx="7294640" cy="523220"/>
          </a:xfrm>
          <a:prstGeom prst="rect">
            <a:avLst/>
          </a:prstGeom>
          <a:noFill/>
        </p:spPr>
        <p:txBody>
          <a:bodyPr wrap="square" rtlCol="0">
            <a:spAutoFit/>
          </a:bodyPr>
          <a:lstStyle/>
          <a:p>
            <a:pPr algn="ctr"/>
            <a:r>
              <a:rPr lang="en-US" sz="2800" b="1" dirty="0" err="1"/>
              <a:t>Animación</a:t>
            </a:r>
            <a:r>
              <a:rPr lang="en-US" sz="2800" b="1" dirty="0"/>
              <a:t> del </a:t>
            </a:r>
            <a:r>
              <a:rPr lang="en-US" sz="2800" b="1" dirty="0" err="1"/>
              <a:t>proceso</a:t>
            </a:r>
            <a:r>
              <a:rPr lang="en-US" sz="2800" b="1" dirty="0"/>
              <a:t> </a:t>
            </a:r>
            <a:r>
              <a:rPr lang="en-US" sz="2800" b="1" dirty="0" err="1" smtClean="0"/>
              <a:t>completo</a:t>
            </a:r>
            <a:r>
              <a:rPr lang="en-US" sz="2800" b="1" dirty="0" smtClean="0"/>
              <a:t> </a:t>
            </a:r>
            <a:r>
              <a:rPr lang="en-US" sz="2800" b="1" dirty="0"/>
              <a:t>de la mitosis</a:t>
            </a:r>
          </a:p>
        </p:txBody>
      </p:sp>
    </p:spTree>
    <p:extLst>
      <p:ext uri="{BB962C8B-B14F-4D97-AF65-F5344CB8AC3E}">
        <p14:creationId xmlns:p14="http://schemas.microsoft.com/office/powerpoint/2010/main" val="346087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27000" y="87490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08428" y="258051"/>
            <a:ext cx="6350000" cy="461665"/>
          </a:xfrm>
          <a:prstGeom prst="rect">
            <a:avLst/>
          </a:prstGeom>
          <a:noFill/>
        </p:spPr>
        <p:txBody>
          <a:bodyPr wrap="square" rtlCol="0">
            <a:spAutoFit/>
          </a:bodyPr>
          <a:lstStyle/>
          <a:p>
            <a:r>
              <a:rPr lang="en-US" sz="2400" dirty="0" err="1"/>
              <a:t>Características</a:t>
            </a:r>
            <a:r>
              <a:rPr lang="en-US" sz="2400" dirty="0"/>
              <a:t> del </a:t>
            </a:r>
            <a:r>
              <a:rPr lang="en-US" sz="2400" dirty="0" err="1"/>
              <a:t>Núcleo</a:t>
            </a:r>
            <a:r>
              <a:rPr lang="en-US" sz="2400" dirty="0"/>
              <a:t> </a:t>
            </a:r>
            <a:r>
              <a:rPr lang="en-US" sz="2400" dirty="0" err="1"/>
              <a:t>Celular</a:t>
            </a:r>
            <a:endParaRPr lang="en-US" sz="2400" dirty="0"/>
          </a:p>
        </p:txBody>
      </p:sp>
      <p:pic>
        <p:nvPicPr>
          <p:cNvPr id="5" name="Picture 4" descr="Captura de pantalla 2016-03-06 a las 4.47.29 p.m..png"/>
          <p:cNvPicPr>
            <a:picLocks noChangeAspect="1"/>
          </p:cNvPicPr>
          <p:nvPr/>
        </p:nvPicPr>
        <p:blipFill rotWithShape="1">
          <a:blip r:embed="rId2">
            <a:extLst>
              <a:ext uri="{BEBA8EAE-BF5A-486C-A8C5-ECC9F3942E4B}">
                <a14:imgProps xmlns:a14="http://schemas.microsoft.com/office/drawing/2010/main">
                  <a14:imgLayer r:embed="rId3">
                    <a14:imgEffect>
                      <a14:backgroundRemoval t="2358" b="95285" l="4737" r="89123"/>
                    </a14:imgEffect>
                  </a14:imgLayer>
                </a14:imgProps>
              </a:ext>
              <a:ext uri="{28A0092B-C50C-407E-A947-70E740481C1C}">
                <a14:useLocalDpi xmlns:a14="http://schemas.microsoft.com/office/drawing/2010/main" val="0"/>
              </a:ext>
            </a:extLst>
          </a:blip>
          <a:srcRect l="4681" r="11438" b="4580"/>
          <a:stretch/>
        </p:blipFill>
        <p:spPr>
          <a:xfrm>
            <a:off x="4644571" y="818466"/>
            <a:ext cx="4390573" cy="4459977"/>
          </a:xfrm>
          <a:prstGeom prst="rect">
            <a:avLst/>
          </a:prstGeom>
        </p:spPr>
      </p:pic>
      <p:sp>
        <p:nvSpPr>
          <p:cNvPr id="6" name="TextBox 5"/>
          <p:cNvSpPr txBox="1"/>
          <p:nvPr/>
        </p:nvSpPr>
        <p:spPr>
          <a:xfrm>
            <a:off x="308428" y="1524000"/>
            <a:ext cx="4771574" cy="646331"/>
          </a:xfrm>
          <a:prstGeom prst="rect">
            <a:avLst/>
          </a:prstGeom>
          <a:noFill/>
        </p:spPr>
        <p:txBody>
          <a:bodyPr wrap="square" rtlCol="0">
            <a:spAutoFit/>
          </a:bodyPr>
          <a:lstStyle/>
          <a:p>
            <a:r>
              <a:rPr lang="en-US" dirty="0" err="1"/>
              <a:t>Es</a:t>
            </a:r>
            <a:r>
              <a:rPr lang="en-US" dirty="0"/>
              <a:t> </a:t>
            </a:r>
            <a:r>
              <a:rPr lang="en-US" dirty="0" err="1"/>
              <a:t>una</a:t>
            </a:r>
            <a:r>
              <a:rPr lang="en-US" dirty="0"/>
              <a:t> </a:t>
            </a:r>
            <a:r>
              <a:rPr lang="en-US" dirty="0" err="1"/>
              <a:t>estructura</a:t>
            </a:r>
            <a:r>
              <a:rPr lang="en-US" dirty="0"/>
              <a:t> circular de </a:t>
            </a:r>
            <a:r>
              <a:rPr lang="en-US" dirty="0" err="1"/>
              <a:t>apróximadamte</a:t>
            </a:r>
            <a:r>
              <a:rPr lang="en-US" dirty="0"/>
              <a:t>  5μm. </a:t>
            </a:r>
          </a:p>
        </p:txBody>
      </p:sp>
      <p:sp>
        <p:nvSpPr>
          <p:cNvPr id="7" name="TextBox 6"/>
          <p:cNvSpPr txBox="1"/>
          <p:nvPr/>
        </p:nvSpPr>
        <p:spPr>
          <a:xfrm>
            <a:off x="308427" y="2369234"/>
            <a:ext cx="4626429" cy="646331"/>
          </a:xfrm>
          <a:prstGeom prst="rect">
            <a:avLst/>
          </a:prstGeom>
          <a:noFill/>
        </p:spPr>
        <p:txBody>
          <a:bodyPr wrap="square" rtlCol="0">
            <a:spAutoFit/>
          </a:bodyPr>
          <a:lstStyle/>
          <a:p>
            <a:r>
              <a:rPr lang="en-US" dirty="0" err="1"/>
              <a:t>Contiene</a:t>
            </a:r>
            <a:r>
              <a:rPr lang="en-US" dirty="0"/>
              <a:t> la </a:t>
            </a:r>
            <a:r>
              <a:rPr lang="en-US" dirty="0" err="1"/>
              <a:t>mayoría</a:t>
            </a:r>
            <a:r>
              <a:rPr lang="en-US" dirty="0"/>
              <a:t> de la </a:t>
            </a:r>
            <a:r>
              <a:rPr lang="en-US" dirty="0" err="1"/>
              <a:t>información</a:t>
            </a:r>
            <a:r>
              <a:rPr lang="en-US" dirty="0"/>
              <a:t> </a:t>
            </a:r>
            <a:r>
              <a:rPr lang="en-US" dirty="0" err="1"/>
              <a:t>genética</a:t>
            </a:r>
            <a:r>
              <a:rPr lang="en-US" dirty="0"/>
              <a:t> (genes)  de la </a:t>
            </a:r>
            <a:r>
              <a:rPr lang="en-US" dirty="0" err="1"/>
              <a:t>célula</a:t>
            </a:r>
            <a:r>
              <a:rPr lang="en-US" dirty="0"/>
              <a:t>.</a:t>
            </a:r>
          </a:p>
        </p:txBody>
      </p:sp>
      <p:sp>
        <p:nvSpPr>
          <p:cNvPr id="8" name="TextBox 7"/>
          <p:cNvSpPr txBox="1"/>
          <p:nvPr/>
        </p:nvSpPr>
        <p:spPr>
          <a:xfrm>
            <a:off x="308427" y="2989942"/>
            <a:ext cx="4336144" cy="923330"/>
          </a:xfrm>
          <a:prstGeom prst="rect">
            <a:avLst/>
          </a:prstGeom>
          <a:noFill/>
        </p:spPr>
        <p:txBody>
          <a:bodyPr wrap="square" rtlCol="0">
            <a:spAutoFit/>
          </a:bodyPr>
          <a:lstStyle/>
          <a:p>
            <a:pPr algn="just"/>
            <a:r>
              <a:rPr lang="en-US" dirty="0"/>
              <a:t>Su </a:t>
            </a:r>
            <a:r>
              <a:rPr lang="en-US" dirty="0" err="1"/>
              <a:t>envoltura</a:t>
            </a:r>
            <a:r>
              <a:rPr lang="en-US" dirty="0"/>
              <a:t> la </a:t>
            </a:r>
            <a:r>
              <a:rPr lang="en-US" dirty="0" err="1"/>
              <a:t>constituye</a:t>
            </a:r>
            <a:r>
              <a:rPr lang="en-US" dirty="0"/>
              <a:t> </a:t>
            </a:r>
            <a:r>
              <a:rPr lang="en-US" dirty="0" err="1"/>
              <a:t>una</a:t>
            </a:r>
            <a:r>
              <a:rPr lang="en-US" dirty="0"/>
              <a:t> </a:t>
            </a:r>
            <a:r>
              <a:rPr lang="en-US" dirty="0" err="1"/>
              <a:t>doble</a:t>
            </a:r>
            <a:r>
              <a:rPr lang="en-US" dirty="0"/>
              <a:t> </a:t>
            </a:r>
            <a:r>
              <a:rPr lang="en-US" dirty="0" err="1"/>
              <a:t>membrana</a:t>
            </a:r>
            <a:r>
              <a:rPr lang="en-US" dirty="0"/>
              <a:t> </a:t>
            </a:r>
            <a:r>
              <a:rPr lang="en-US" dirty="0" err="1"/>
              <a:t>lipídica</a:t>
            </a:r>
            <a:r>
              <a:rPr lang="en-US" dirty="0"/>
              <a:t> </a:t>
            </a:r>
            <a:r>
              <a:rPr lang="en-US" dirty="0" err="1"/>
              <a:t>que</a:t>
            </a:r>
            <a:r>
              <a:rPr lang="en-US" dirty="0"/>
              <a:t> </a:t>
            </a:r>
            <a:r>
              <a:rPr lang="en-US" dirty="0" err="1"/>
              <a:t>mantiene</a:t>
            </a:r>
            <a:r>
              <a:rPr lang="en-US" dirty="0"/>
              <a:t> </a:t>
            </a:r>
            <a:r>
              <a:rPr lang="en-US" dirty="0" err="1"/>
              <a:t>separado</a:t>
            </a:r>
            <a:r>
              <a:rPr lang="en-US" dirty="0"/>
              <a:t> el </a:t>
            </a:r>
            <a:r>
              <a:rPr lang="en-US" dirty="0" err="1"/>
              <a:t>contenido</a:t>
            </a:r>
            <a:r>
              <a:rPr lang="en-US" dirty="0"/>
              <a:t> del </a:t>
            </a:r>
            <a:r>
              <a:rPr lang="en-US" dirty="0" err="1"/>
              <a:t>núcleo</a:t>
            </a:r>
            <a:r>
              <a:rPr lang="en-US" dirty="0"/>
              <a:t> del </a:t>
            </a:r>
            <a:r>
              <a:rPr lang="en-US" dirty="0" err="1"/>
              <a:t>citoplasma</a:t>
            </a:r>
            <a:r>
              <a:rPr lang="en-US" dirty="0"/>
              <a:t>.</a:t>
            </a:r>
          </a:p>
        </p:txBody>
      </p:sp>
      <p:sp>
        <p:nvSpPr>
          <p:cNvPr id="9" name="TextBox 8"/>
          <p:cNvSpPr txBox="1"/>
          <p:nvPr/>
        </p:nvSpPr>
        <p:spPr>
          <a:xfrm>
            <a:off x="308428" y="4245428"/>
            <a:ext cx="4336143" cy="1200329"/>
          </a:xfrm>
          <a:prstGeom prst="rect">
            <a:avLst/>
          </a:prstGeom>
          <a:noFill/>
        </p:spPr>
        <p:txBody>
          <a:bodyPr wrap="square" rtlCol="0">
            <a:spAutoFit/>
          </a:bodyPr>
          <a:lstStyle/>
          <a:p>
            <a:pPr algn="just"/>
            <a:r>
              <a:rPr lang="en-US" dirty="0"/>
              <a:t>La </a:t>
            </a:r>
            <a:r>
              <a:rPr lang="en-US" dirty="0" err="1"/>
              <a:t>membrana</a:t>
            </a:r>
            <a:r>
              <a:rPr lang="en-US" dirty="0"/>
              <a:t> nuclear o </a:t>
            </a:r>
            <a:r>
              <a:rPr lang="en-US" b="1" dirty="0" err="1"/>
              <a:t>carioteca</a:t>
            </a:r>
            <a:r>
              <a:rPr lang="en-US" b="1" dirty="0"/>
              <a:t> </a:t>
            </a:r>
            <a:r>
              <a:rPr lang="en-US" dirty="0" err="1"/>
              <a:t>presenta</a:t>
            </a:r>
            <a:r>
              <a:rPr lang="en-US" dirty="0"/>
              <a:t> </a:t>
            </a:r>
            <a:r>
              <a:rPr lang="en-US" dirty="0" err="1"/>
              <a:t>poros</a:t>
            </a:r>
            <a:r>
              <a:rPr lang="en-US" dirty="0"/>
              <a:t> </a:t>
            </a:r>
            <a:r>
              <a:rPr lang="en-US" dirty="0" err="1"/>
              <a:t>que</a:t>
            </a:r>
            <a:r>
              <a:rPr lang="en-US" dirty="0"/>
              <a:t> </a:t>
            </a:r>
            <a:r>
              <a:rPr lang="en-US" dirty="0" err="1"/>
              <a:t>regulan</a:t>
            </a:r>
            <a:r>
              <a:rPr lang="en-US" dirty="0"/>
              <a:t> la </a:t>
            </a:r>
            <a:r>
              <a:rPr lang="en-US" dirty="0" err="1"/>
              <a:t>entrada</a:t>
            </a:r>
            <a:r>
              <a:rPr lang="en-US" dirty="0"/>
              <a:t> de </a:t>
            </a:r>
            <a:r>
              <a:rPr lang="en-US" dirty="0" err="1"/>
              <a:t>proteínas</a:t>
            </a:r>
            <a:r>
              <a:rPr lang="en-US" dirty="0"/>
              <a:t>, ARNs y </a:t>
            </a:r>
            <a:r>
              <a:rPr lang="en-US" dirty="0" err="1"/>
              <a:t>macromoléculas</a:t>
            </a:r>
            <a:r>
              <a:rPr lang="en-US" dirty="0"/>
              <a:t>.</a:t>
            </a:r>
          </a:p>
          <a:p>
            <a:pPr algn="just"/>
            <a:endParaRPr lang="en-US" b="1" dirty="0"/>
          </a:p>
        </p:txBody>
      </p:sp>
      <p:sp>
        <p:nvSpPr>
          <p:cNvPr id="11" name="Rectangle 10"/>
          <p:cNvSpPr/>
          <p:nvPr/>
        </p:nvSpPr>
        <p:spPr>
          <a:xfrm>
            <a:off x="5952871" y="3624362"/>
            <a:ext cx="630183" cy="575932"/>
          </a:xfrm>
          <a:prstGeom prst="rect">
            <a:avLst/>
          </a:prstGeom>
          <a:noFill/>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aptura de pantalla 2016-03-06 a las 6.02.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856" y="5135335"/>
            <a:ext cx="1674684" cy="1601872"/>
          </a:xfrm>
          <a:prstGeom prst="rect">
            <a:avLst/>
          </a:prstGeom>
        </p:spPr>
      </p:pic>
      <p:cxnSp>
        <p:nvCxnSpPr>
          <p:cNvPr id="15" name="Straight Arrow Connector 14"/>
          <p:cNvCxnSpPr>
            <a:stCxn id="11" idx="2"/>
          </p:cNvCxnSpPr>
          <p:nvPr/>
        </p:nvCxnSpPr>
        <p:spPr>
          <a:xfrm flipH="1">
            <a:off x="5644133" y="4200294"/>
            <a:ext cx="623830" cy="93504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39850" y="5475143"/>
            <a:ext cx="705517" cy="369332"/>
          </a:xfrm>
          <a:prstGeom prst="rect">
            <a:avLst/>
          </a:prstGeom>
          <a:noFill/>
        </p:spPr>
        <p:txBody>
          <a:bodyPr wrap="square" rtlCol="0">
            <a:spAutoFit/>
          </a:bodyPr>
          <a:lstStyle/>
          <a:p>
            <a:r>
              <a:rPr lang="en-US" dirty="0" err="1"/>
              <a:t>Poro</a:t>
            </a:r>
            <a:endParaRPr lang="en-US" dirty="0"/>
          </a:p>
        </p:txBody>
      </p:sp>
      <p:sp>
        <p:nvSpPr>
          <p:cNvPr id="17" name="TextBox 16"/>
          <p:cNvSpPr txBox="1"/>
          <p:nvPr/>
        </p:nvSpPr>
        <p:spPr>
          <a:xfrm>
            <a:off x="6839850" y="6049943"/>
            <a:ext cx="1200306" cy="369332"/>
          </a:xfrm>
          <a:prstGeom prst="rect">
            <a:avLst/>
          </a:prstGeom>
          <a:noFill/>
        </p:spPr>
        <p:txBody>
          <a:bodyPr wrap="square" rtlCol="0">
            <a:spAutoFit/>
          </a:bodyPr>
          <a:lstStyle/>
          <a:p>
            <a:r>
              <a:rPr lang="en-US" dirty="0" err="1"/>
              <a:t>Ribosomas</a:t>
            </a:r>
            <a:endParaRPr lang="en-US" dirty="0"/>
          </a:p>
        </p:txBody>
      </p:sp>
      <p:cxnSp>
        <p:nvCxnSpPr>
          <p:cNvPr id="18" name="Straight Arrow Connector 17"/>
          <p:cNvCxnSpPr/>
          <p:nvPr/>
        </p:nvCxnSpPr>
        <p:spPr>
          <a:xfrm>
            <a:off x="6346678" y="5686143"/>
            <a:ext cx="586758"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518768" y="6279080"/>
            <a:ext cx="413473"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4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764" y="160292"/>
            <a:ext cx="9060936" cy="461665"/>
          </a:xfrm>
          <a:prstGeom prst="rect">
            <a:avLst/>
          </a:prstGeom>
          <a:noFill/>
        </p:spPr>
        <p:txBody>
          <a:bodyPr wrap="square" rtlCol="0">
            <a:spAutoFit/>
          </a:bodyPr>
          <a:lstStyle/>
          <a:p>
            <a:pPr algn="ctr"/>
            <a:r>
              <a:rPr lang="en-US" sz="2400" dirty="0"/>
              <a:t>¿</a:t>
            </a:r>
            <a:r>
              <a:rPr lang="en-US" sz="2400" dirty="0" err="1"/>
              <a:t>Cuál</a:t>
            </a:r>
            <a:r>
              <a:rPr lang="en-US" sz="2400" dirty="0"/>
              <a:t> es la </a:t>
            </a:r>
            <a:r>
              <a:rPr lang="en-US" sz="2400" dirty="0" err="1"/>
              <a:t>importancia</a:t>
            </a:r>
            <a:r>
              <a:rPr lang="en-US" sz="2400" dirty="0"/>
              <a:t> del </a:t>
            </a:r>
            <a:r>
              <a:rPr lang="en-US" sz="2400" dirty="0" err="1"/>
              <a:t>ciclo</a:t>
            </a:r>
            <a:r>
              <a:rPr lang="en-US" sz="2400" dirty="0"/>
              <a:t> </a:t>
            </a:r>
            <a:r>
              <a:rPr lang="en-US" sz="2400" dirty="0" err="1"/>
              <a:t>celular</a:t>
            </a:r>
            <a:r>
              <a:rPr lang="en-US" sz="2400" dirty="0"/>
              <a:t> para los </a:t>
            </a:r>
            <a:r>
              <a:rPr lang="en-US" sz="2400" dirty="0" err="1"/>
              <a:t>organismos</a:t>
            </a:r>
            <a:r>
              <a:rPr lang="en-US" sz="2400" dirty="0"/>
              <a:t> </a:t>
            </a:r>
            <a:r>
              <a:rPr lang="en-US" sz="2400" dirty="0" err="1"/>
              <a:t>vivos</a:t>
            </a:r>
            <a:r>
              <a:rPr lang="en-US" sz="2400" dirty="0"/>
              <a:t>?</a:t>
            </a:r>
          </a:p>
        </p:txBody>
      </p:sp>
      <p:sp>
        <p:nvSpPr>
          <p:cNvPr id="7" name="TextBox 6"/>
          <p:cNvSpPr txBox="1"/>
          <p:nvPr/>
        </p:nvSpPr>
        <p:spPr>
          <a:xfrm>
            <a:off x="-6408208" y="750579"/>
            <a:ext cx="5204986" cy="2585323"/>
          </a:xfrm>
          <a:prstGeom prst="rect">
            <a:avLst/>
          </a:prstGeom>
          <a:noFill/>
        </p:spPr>
        <p:txBody>
          <a:bodyPr wrap="square" rtlCol="0">
            <a:spAutoFit/>
          </a:bodyP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pSp>
        <p:nvGrpSpPr>
          <p:cNvPr id="18" name="Group 17"/>
          <p:cNvGrpSpPr/>
          <p:nvPr/>
        </p:nvGrpSpPr>
        <p:grpSpPr>
          <a:xfrm>
            <a:off x="2141979" y="1102298"/>
            <a:ext cx="4958309" cy="5488650"/>
            <a:chOff x="189157" y="1212058"/>
            <a:chExt cx="4958309" cy="5488650"/>
          </a:xfrm>
        </p:grpSpPr>
        <p:sp>
          <p:nvSpPr>
            <p:cNvPr id="8" name="TextBox 7"/>
            <p:cNvSpPr txBox="1"/>
            <p:nvPr/>
          </p:nvSpPr>
          <p:spPr>
            <a:xfrm>
              <a:off x="3062336" y="5261356"/>
              <a:ext cx="2085130" cy="369332"/>
            </a:xfrm>
            <a:prstGeom prst="rect">
              <a:avLst/>
            </a:prstGeom>
            <a:noFill/>
          </p:spPr>
          <p:txBody>
            <a:bodyPr wrap="square" rtlCol="0">
              <a:spAutoFit/>
            </a:bodyPr>
            <a:lstStyle/>
            <a:p>
              <a:pPr algn="ctr"/>
              <a:r>
                <a:rPr lang="en-US" b="1" dirty="0" err="1"/>
                <a:t>Gemación</a:t>
              </a:r>
              <a:endParaRPr lang="en-US" b="1" dirty="0"/>
            </a:p>
          </p:txBody>
        </p:sp>
        <p:pic>
          <p:nvPicPr>
            <p:cNvPr id="3" name="Picture 2"/>
            <p:cNvPicPr>
              <a:picLocks noChangeAspect="1"/>
            </p:cNvPicPr>
            <p:nvPr/>
          </p:nvPicPr>
          <p:blipFill>
            <a:blip r:embed="rId2"/>
            <a:stretch>
              <a:fillRect/>
            </a:stretch>
          </p:blipFill>
          <p:spPr>
            <a:xfrm>
              <a:off x="189157" y="2483116"/>
              <a:ext cx="2702868" cy="1650941"/>
            </a:xfrm>
            <a:prstGeom prst="rect">
              <a:avLst/>
            </a:prstGeom>
          </p:spPr>
        </p:pic>
        <p:pic>
          <p:nvPicPr>
            <p:cNvPr id="4" name="Picture 3"/>
            <p:cNvPicPr>
              <a:picLocks noChangeAspect="1"/>
            </p:cNvPicPr>
            <p:nvPr/>
          </p:nvPicPr>
          <p:blipFill>
            <a:blip r:embed="rId3"/>
            <a:stretch>
              <a:fillRect/>
            </a:stretch>
          </p:blipFill>
          <p:spPr>
            <a:xfrm>
              <a:off x="3121588" y="2756855"/>
              <a:ext cx="1947488" cy="2467624"/>
            </a:xfrm>
            <a:prstGeom prst="rect">
              <a:avLst/>
            </a:prstGeom>
          </p:spPr>
        </p:pic>
        <p:sp>
          <p:nvSpPr>
            <p:cNvPr id="5" name="TextBox 4"/>
            <p:cNvSpPr txBox="1"/>
            <p:nvPr/>
          </p:nvSpPr>
          <p:spPr>
            <a:xfrm>
              <a:off x="508803" y="4180711"/>
              <a:ext cx="2085130" cy="646331"/>
            </a:xfrm>
            <a:prstGeom prst="rect">
              <a:avLst/>
            </a:prstGeom>
            <a:noFill/>
          </p:spPr>
          <p:txBody>
            <a:bodyPr wrap="square" rtlCol="0">
              <a:spAutoFit/>
            </a:bodyPr>
            <a:lstStyle/>
            <a:p>
              <a:pPr algn="ctr"/>
              <a:r>
                <a:rPr lang="en-US" b="1" dirty="0" err="1"/>
                <a:t>Fisión</a:t>
              </a:r>
              <a:r>
                <a:rPr lang="en-US" b="1" dirty="0"/>
                <a:t> </a:t>
              </a:r>
              <a:r>
                <a:rPr lang="en-US" b="1" dirty="0" err="1"/>
                <a:t>binaria</a:t>
              </a:r>
              <a:endParaRPr lang="en-US" b="1" dirty="0"/>
            </a:p>
            <a:p>
              <a:pPr algn="ctr"/>
              <a:r>
                <a:rPr lang="en-US" b="1" dirty="0"/>
                <a:t>(</a:t>
              </a:r>
              <a:r>
                <a:rPr lang="en-US" b="1" dirty="0" err="1"/>
                <a:t>bipartición</a:t>
              </a:r>
              <a:r>
                <a:rPr lang="en-US" b="1" dirty="0"/>
                <a:t>)</a:t>
              </a:r>
            </a:p>
          </p:txBody>
        </p:sp>
        <p:sp>
          <p:nvSpPr>
            <p:cNvPr id="10" name="Rectangle 9"/>
            <p:cNvSpPr/>
            <p:nvPr/>
          </p:nvSpPr>
          <p:spPr>
            <a:xfrm>
              <a:off x="392966" y="1212058"/>
              <a:ext cx="4572000" cy="1015663"/>
            </a:xfrm>
            <a:prstGeom prst="rect">
              <a:avLst/>
            </a:prstGeom>
          </p:spPr>
          <p:txBody>
            <a:bodyPr>
              <a:spAutoFit/>
            </a:bodyPr>
            <a:lstStyle/>
            <a:p>
              <a:pPr algn="ctr"/>
              <a:r>
                <a:rPr lang="en-US" sz="2000" dirty="0"/>
                <a:t>En </a:t>
              </a:r>
              <a:r>
                <a:rPr lang="en-US" sz="2000" dirty="0" err="1"/>
                <a:t>especies</a:t>
              </a:r>
              <a:r>
                <a:rPr lang="en-US" sz="2000" dirty="0"/>
                <a:t> </a:t>
              </a:r>
              <a:r>
                <a:rPr lang="en-US" sz="2000" dirty="0" err="1"/>
                <a:t>unicelulares</a:t>
              </a:r>
              <a:r>
                <a:rPr lang="en-US" sz="2000" dirty="0"/>
                <a:t> </a:t>
              </a:r>
              <a:r>
                <a:rPr lang="en-US" sz="2000" dirty="0" err="1"/>
                <a:t>como</a:t>
              </a:r>
              <a:r>
                <a:rPr lang="en-US" sz="2000" dirty="0"/>
                <a:t> </a:t>
              </a:r>
              <a:r>
                <a:rPr lang="en-US" sz="2000" dirty="0" err="1"/>
                <a:t>bacterias</a:t>
              </a:r>
              <a:r>
                <a:rPr lang="en-US" sz="2000" dirty="0"/>
                <a:t>, </a:t>
              </a:r>
              <a:r>
                <a:rPr lang="en-US" sz="2000" dirty="0" err="1"/>
                <a:t>protozoo</a:t>
              </a:r>
              <a:r>
                <a:rPr lang="en-US" sz="2000" dirty="0"/>
                <a:t> y </a:t>
              </a:r>
              <a:r>
                <a:rPr lang="en-US" sz="2000" dirty="0" err="1"/>
                <a:t>levaduras</a:t>
              </a:r>
              <a:r>
                <a:rPr lang="en-US" sz="2000" dirty="0"/>
                <a:t> </a:t>
              </a:r>
              <a:r>
                <a:rPr lang="en-US" sz="2000" dirty="0" err="1"/>
                <a:t>cada</a:t>
              </a:r>
              <a:r>
                <a:rPr lang="en-US" sz="2000" dirty="0"/>
                <a:t> </a:t>
              </a:r>
              <a:r>
                <a:rPr lang="en-US" sz="2000" dirty="0" err="1"/>
                <a:t>división</a:t>
              </a:r>
              <a:r>
                <a:rPr lang="en-US" sz="2000" dirty="0"/>
                <a:t> genera un nuevo </a:t>
              </a:r>
              <a:r>
                <a:rPr lang="en-US" sz="2000" dirty="0" err="1"/>
                <a:t>organismo</a:t>
              </a:r>
              <a:r>
                <a:rPr lang="en-US" sz="2000" dirty="0"/>
                <a:t> </a:t>
              </a:r>
              <a:r>
                <a:rPr lang="en-US" sz="2000" dirty="0" err="1" smtClean="0"/>
                <a:t>completo</a:t>
              </a:r>
              <a:r>
                <a:rPr lang="en-US" sz="2000" dirty="0" smtClean="0"/>
                <a:t>.</a:t>
              </a:r>
              <a:endParaRPr lang="en-US" sz="2000" dirty="0"/>
            </a:p>
          </p:txBody>
        </p:sp>
        <p:pic>
          <p:nvPicPr>
            <p:cNvPr id="17" name="Picture 16"/>
            <p:cNvPicPr>
              <a:picLocks noChangeAspect="1"/>
            </p:cNvPicPr>
            <p:nvPr/>
          </p:nvPicPr>
          <p:blipFill>
            <a:blip r:embed="rId4"/>
            <a:stretch>
              <a:fillRect/>
            </a:stretch>
          </p:blipFill>
          <p:spPr>
            <a:xfrm>
              <a:off x="392966" y="4911941"/>
              <a:ext cx="2419006" cy="1788767"/>
            </a:xfrm>
            <a:prstGeom prst="rect">
              <a:avLst/>
            </a:prstGeom>
          </p:spPr>
        </p:pic>
      </p:grpSp>
      <p:cxnSp>
        <p:nvCxnSpPr>
          <p:cNvPr id="12" name="Straight Connector 1">
            <a:extLst>
              <a:ext uri="{FF2B5EF4-FFF2-40B4-BE49-F238E27FC236}">
                <a16:creationId xmlns:a16="http://schemas.microsoft.com/office/drawing/2014/main" id="{42265B2E-6235-174B-AB23-A5AB3C09BACE}"/>
              </a:ext>
            </a:extLst>
          </p:cNvPr>
          <p:cNvCxnSpPr/>
          <p:nvPr/>
        </p:nvCxnSpPr>
        <p:spPr>
          <a:xfrm>
            <a:off x="96315" y="73953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0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5">
            <a:extLst>
              <a:ext uri="{FF2B5EF4-FFF2-40B4-BE49-F238E27FC236}">
                <a16:creationId xmlns:a16="http://schemas.microsoft.com/office/drawing/2014/main" id="{640414A4-1280-4A40-BC1B-ED8E22677B23}"/>
              </a:ext>
            </a:extLst>
          </p:cNvPr>
          <p:cNvSpPr txBox="1"/>
          <p:nvPr/>
        </p:nvSpPr>
        <p:spPr>
          <a:xfrm>
            <a:off x="-92764" y="160292"/>
            <a:ext cx="9060936" cy="461665"/>
          </a:xfrm>
          <a:prstGeom prst="rect">
            <a:avLst/>
          </a:prstGeom>
          <a:noFill/>
        </p:spPr>
        <p:txBody>
          <a:bodyPr wrap="square" rtlCol="0">
            <a:spAutoFit/>
          </a:bodyPr>
          <a:lstStyle/>
          <a:p>
            <a:pPr algn="ctr"/>
            <a:r>
              <a:rPr lang="en-US" sz="2400" dirty="0"/>
              <a:t>¿</a:t>
            </a:r>
            <a:r>
              <a:rPr lang="en-US" sz="2400" dirty="0" err="1"/>
              <a:t>Cuál</a:t>
            </a:r>
            <a:r>
              <a:rPr lang="en-US" sz="2400" dirty="0"/>
              <a:t> es la </a:t>
            </a:r>
            <a:r>
              <a:rPr lang="en-US" sz="2400" dirty="0" err="1"/>
              <a:t>importancia</a:t>
            </a:r>
            <a:r>
              <a:rPr lang="en-US" sz="2400" dirty="0"/>
              <a:t> del </a:t>
            </a:r>
            <a:r>
              <a:rPr lang="en-US" sz="2400" dirty="0" err="1"/>
              <a:t>ciclo</a:t>
            </a:r>
            <a:r>
              <a:rPr lang="en-US" sz="2400" dirty="0"/>
              <a:t> </a:t>
            </a:r>
            <a:r>
              <a:rPr lang="en-US" sz="2400" dirty="0" err="1"/>
              <a:t>celular</a:t>
            </a:r>
            <a:r>
              <a:rPr lang="en-US" sz="2400" dirty="0"/>
              <a:t> para los </a:t>
            </a:r>
            <a:r>
              <a:rPr lang="en-US" sz="2400" dirty="0" err="1"/>
              <a:t>organismos</a:t>
            </a:r>
            <a:r>
              <a:rPr lang="en-US" sz="2400" dirty="0"/>
              <a:t> </a:t>
            </a:r>
            <a:r>
              <a:rPr lang="en-US" sz="2400" dirty="0" err="1"/>
              <a:t>vivos</a:t>
            </a:r>
            <a:r>
              <a:rPr lang="en-US" sz="2400" dirty="0"/>
              <a:t>?</a:t>
            </a:r>
          </a:p>
        </p:txBody>
      </p:sp>
      <p:cxnSp>
        <p:nvCxnSpPr>
          <p:cNvPr id="18" name="Straight Connector 1">
            <a:extLst>
              <a:ext uri="{FF2B5EF4-FFF2-40B4-BE49-F238E27FC236}">
                <a16:creationId xmlns:a16="http://schemas.microsoft.com/office/drawing/2014/main" id="{C8FCEC6A-F282-3043-8864-E7B61EC5577B}"/>
              </a:ext>
            </a:extLst>
          </p:cNvPr>
          <p:cNvCxnSpPr/>
          <p:nvPr/>
        </p:nvCxnSpPr>
        <p:spPr>
          <a:xfrm>
            <a:off x="96315" y="73953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grpSp>
        <p:nvGrpSpPr>
          <p:cNvPr id="9" name="Grupo 8">
            <a:extLst>
              <a:ext uri="{FF2B5EF4-FFF2-40B4-BE49-F238E27FC236}">
                <a16:creationId xmlns:a16="http://schemas.microsoft.com/office/drawing/2014/main" id="{FC603190-0EAE-D046-A3D7-761B2F8E9386}"/>
              </a:ext>
            </a:extLst>
          </p:cNvPr>
          <p:cNvGrpSpPr/>
          <p:nvPr/>
        </p:nvGrpSpPr>
        <p:grpSpPr>
          <a:xfrm>
            <a:off x="96315" y="873459"/>
            <a:ext cx="8540192" cy="5743667"/>
            <a:chOff x="96315" y="873459"/>
            <a:chExt cx="8540192" cy="5743667"/>
          </a:xfrm>
        </p:grpSpPr>
        <p:grpSp>
          <p:nvGrpSpPr>
            <p:cNvPr id="17" name="Group 16"/>
            <p:cNvGrpSpPr/>
            <p:nvPr/>
          </p:nvGrpSpPr>
          <p:grpSpPr>
            <a:xfrm>
              <a:off x="96315" y="873459"/>
              <a:ext cx="8540192" cy="4182700"/>
              <a:chOff x="268931" y="1132368"/>
              <a:chExt cx="8540192" cy="4182700"/>
            </a:xfrm>
          </p:grpSpPr>
          <p:pic>
            <p:nvPicPr>
              <p:cNvPr id="4" name="Picture 3"/>
              <p:cNvPicPr>
                <a:picLocks noChangeAspect="1"/>
              </p:cNvPicPr>
              <p:nvPr/>
            </p:nvPicPr>
            <p:blipFill rotWithShape="1">
              <a:blip r:embed="rId2"/>
              <a:srcRect t="8132"/>
              <a:stretch/>
            </p:blipFill>
            <p:spPr>
              <a:xfrm>
                <a:off x="346839" y="2626300"/>
                <a:ext cx="2684659" cy="1344384"/>
              </a:xfrm>
              <a:prstGeom prst="rect">
                <a:avLst/>
              </a:prstGeom>
            </p:spPr>
          </p:pic>
          <p:sp>
            <p:nvSpPr>
              <p:cNvPr id="10" name="Rectangle 9"/>
              <p:cNvSpPr/>
              <p:nvPr/>
            </p:nvSpPr>
            <p:spPr>
              <a:xfrm>
                <a:off x="268931" y="1132368"/>
                <a:ext cx="8540192" cy="707886"/>
              </a:xfrm>
              <a:prstGeom prst="rect">
                <a:avLst/>
              </a:prstGeom>
            </p:spPr>
            <p:txBody>
              <a:bodyPr wrap="square">
                <a:spAutoFit/>
              </a:bodyPr>
              <a:lstStyle/>
              <a:p>
                <a:pPr algn="just"/>
                <a:r>
                  <a:rPr lang="en-US" sz="2000" dirty="0"/>
                  <a:t>En las </a:t>
                </a:r>
                <a:r>
                  <a:rPr lang="en-US" sz="2000" dirty="0" err="1"/>
                  <a:t>especies</a:t>
                </a:r>
                <a:r>
                  <a:rPr lang="en-US" sz="2000" dirty="0"/>
                  <a:t> </a:t>
                </a:r>
                <a:r>
                  <a:rPr lang="en-US" sz="2000" dirty="0" err="1"/>
                  <a:t>pluricelulares</a:t>
                </a:r>
                <a:r>
                  <a:rPr lang="en-US" sz="2000" dirty="0"/>
                  <a:t>, la </a:t>
                </a:r>
                <a:r>
                  <a:rPr lang="en-US" sz="2000" dirty="0" err="1"/>
                  <a:t>división</a:t>
                </a:r>
                <a:r>
                  <a:rPr lang="en-US" sz="2000" dirty="0"/>
                  <a:t> </a:t>
                </a:r>
                <a:r>
                  <a:rPr lang="en-US" sz="2000" dirty="0" err="1"/>
                  <a:t>celular</a:t>
                </a:r>
                <a:r>
                  <a:rPr lang="en-US" sz="2000" dirty="0"/>
                  <a:t> </a:t>
                </a:r>
                <a:r>
                  <a:rPr lang="en-US" sz="2000" dirty="0" err="1"/>
                  <a:t>permite</a:t>
                </a:r>
                <a:r>
                  <a:rPr lang="en-US" sz="2000" dirty="0"/>
                  <a:t> el </a:t>
                </a:r>
                <a:r>
                  <a:rPr lang="en-US" sz="2000" dirty="0" err="1"/>
                  <a:t>desarrollo</a:t>
                </a:r>
                <a:r>
                  <a:rPr lang="en-US" sz="2000" dirty="0"/>
                  <a:t> de un </a:t>
                </a:r>
                <a:r>
                  <a:rPr lang="en-US" sz="2000" dirty="0" err="1"/>
                  <a:t>organismo</a:t>
                </a:r>
                <a:r>
                  <a:rPr lang="en-US" sz="2000" dirty="0"/>
                  <a:t> </a:t>
                </a:r>
                <a:r>
                  <a:rPr lang="en-US" sz="2000" dirty="0" err="1"/>
                  <a:t>funcional</a:t>
                </a:r>
                <a:r>
                  <a:rPr lang="en-US" sz="2000" dirty="0"/>
                  <a:t>, el </a:t>
                </a:r>
                <a:r>
                  <a:rPr lang="en-US" sz="2000" dirty="0" err="1"/>
                  <a:t>crecimiento</a:t>
                </a:r>
                <a:r>
                  <a:rPr lang="en-US" sz="2000" dirty="0"/>
                  <a:t> y la </a:t>
                </a:r>
                <a:r>
                  <a:rPr lang="en-US" sz="2000" dirty="0" err="1"/>
                  <a:t>reparación</a:t>
                </a:r>
                <a:r>
                  <a:rPr lang="en-US" sz="2000" dirty="0"/>
                  <a:t> de </a:t>
                </a:r>
                <a:r>
                  <a:rPr lang="en-US" sz="2000" dirty="0" err="1"/>
                  <a:t>tejidos</a:t>
                </a:r>
                <a:r>
                  <a:rPr lang="en-US" sz="2000" dirty="0"/>
                  <a:t>.</a:t>
                </a:r>
              </a:p>
            </p:txBody>
          </p:sp>
          <p:cxnSp>
            <p:nvCxnSpPr>
              <p:cNvPr id="12" name="Straight Arrow Connector 11"/>
              <p:cNvCxnSpPr/>
              <p:nvPr/>
            </p:nvCxnSpPr>
            <p:spPr>
              <a:xfrm>
                <a:off x="1265100" y="3970684"/>
                <a:ext cx="0" cy="480768"/>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srcRect l="60724" t="8248" r="8078" b="59071"/>
              <a:stretch/>
            </p:blipFill>
            <p:spPr>
              <a:xfrm>
                <a:off x="945120" y="4568142"/>
                <a:ext cx="639960" cy="746926"/>
              </a:xfrm>
              <a:prstGeom prst="rect">
                <a:avLst/>
              </a:prstGeom>
            </p:spPr>
          </p:pic>
          <p:sp>
            <p:nvSpPr>
              <p:cNvPr id="14" name="TextBox 13"/>
              <p:cNvSpPr txBox="1"/>
              <p:nvPr/>
            </p:nvSpPr>
            <p:spPr>
              <a:xfrm>
                <a:off x="268931" y="2225250"/>
                <a:ext cx="2085130" cy="369332"/>
              </a:xfrm>
              <a:prstGeom prst="rect">
                <a:avLst/>
              </a:prstGeom>
              <a:noFill/>
            </p:spPr>
            <p:txBody>
              <a:bodyPr wrap="square" rtlCol="0">
                <a:spAutoFit/>
              </a:bodyPr>
              <a:lstStyle/>
              <a:p>
                <a:pPr algn="ctr"/>
                <a:r>
                  <a:rPr lang="en-US" b="1" dirty="0" err="1"/>
                  <a:t>Desarrollo</a:t>
                </a:r>
                <a:endParaRPr lang="en-US" b="1" dirty="0"/>
              </a:p>
            </p:txBody>
          </p:sp>
        </p:grpSp>
        <p:sp>
          <p:nvSpPr>
            <p:cNvPr id="15" name="TextBox 14"/>
            <p:cNvSpPr txBox="1"/>
            <p:nvPr/>
          </p:nvSpPr>
          <p:spPr>
            <a:xfrm>
              <a:off x="5567572" y="1966341"/>
              <a:ext cx="2085130" cy="369332"/>
            </a:xfrm>
            <a:prstGeom prst="rect">
              <a:avLst/>
            </a:prstGeom>
            <a:noFill/>
          </p:spPr>
          <p:txBody>
            <a:bodyPr wrap="square" rtlCol="0">
              <a:spAutoFit/>
            </a:bodyPr>
            <a:lstStyle/>
            <a:p>
              <a:pPr algn="ctr"/>
              <a:r>
                <a:rPr lang="en-US" b="1" dirty="0" err="1"/>
                <a:t>Crecimiento</a:t>
              </a:r>
              <a:endParaRPr lang="en-US" b="1" dirty="0"/>
            </a:p>
          </p:txBody>
        </p:sp>
        <p:pic>
          <p:nvPicPr>
            <p:cNvPr id="6" name="Picture 5" descr="Captura de pantalla 2019-05-20 a la(s) 09.52.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031" y="2592857"/>
              <a:ext cx="3598078" cy="1599686"/>
            </a:xfrm>
            <a:prstGeom prst="rect">
              <a:avLst/>
            </a:prstGeom>
          </p:spPr>
        </p:pic>
        <p:pic>
          <p:nvPicPr>
            <p:cNvPr id="19" name="Picture 6">
              <a:extLst>
                <a:ext uri="{FF2B5EF4-FFF2-40B4-BE49-F238E27FC236}">
                  <a16:creationId xmlns:a16="http://schemas.microsoft.com/office/drawing/2014/main" id="{0FBDFBA7-CB79-F141-A02B-545F02245E24}"/>
                </a:ext>
              </a:extLst>
            </p:cNvPr>
            <p:cNvPicPr>
              <a:picLocks noChangeAspect="1"/>
            </p:cNvPicPr>
            <p:nvPr/>
          </p:nvPicPr>
          <p:blipFill>
            <a:blip r:embed="rId5"/>
            <a:stretch>
              <a:fillRect/>
            </a:stretch>
          </p:blipFill>
          <p:spPr>
            <a:xfrm>
              <a:off x="1911246" y="5486889"/>
              <a:ext cx="1706234" cy="995303"/>
            </a:xfrm>
            <a:prstGeom prst="rect">
              <a:avLst/>
            </a:prstGeom>
          </p:spPr>
        </p:pic>
        <p:grpSp>
          <p:nvGrpSpPr>
            <p:cNvPr id="2" name="Grupo 1">
              <a:extLst>
                <a:ext uri="{FF2B5EF4-FFF2-40B4-BE49-F238E27FC236}">
                  <a16:creationId xmlns:a16="http://schemas.microsoft.com/office/drawing/2014/main" id="{0E61E991-BA52-F44A-9098-037C39EF141C}"/>
                </a:ext>
              </a:extLst>
            </p:cNvPr>
            <p:cNvGrpSpPr/>
            <p:nvPr/>
          </p:nvGrpSpPr>
          <p:grpSpPr>
            <a:xfrm>
              <a:off x="4027647" y="5204055"/>
              <a:ext cx="3796149" cy="1413071"/>
              <a:chOff x="1633526" y="4873057"/>
              <a:chExt cx="4852202" cy="1816126"/>
            </a:xfrm>
          </p:grpSpPr>
          <p:pic>
            <p:nvPicPr>
              <p:cNvPr id="20" name="Picture 7">
                <a:extLst>
                  <a:ext uri="{FF2B5EF4-FFF2-40B4-BE49-F238E27FC236}">
                    <a16:creationId xmlns:a16="http://schemas.microsoft.com/office/drawing/2014/main" id="{08A82F3A-D522-3D48-9FB4-09439AF0052F}"/>
                  </a:ext>
                </a:extLst>
              </p:cNvPr>
              <p:cNvPicPr>
                <a:picLocks noChangeAspect="1"/>
              </p:cNvPicPr>
              <p:nvPr/>
            </p:nvPicPr>
            <p:blipFill rotWithShape="1">
              <a:blip r:embed="rId6"/>
              <a:srcRect l="10978" t="68726" r="61074"/>
              <a:stretch/>
            </p:blipFill>
            <p:spPr>
              <a:xfrm>
                <a:off x="4321763" y="4873057"/>
                <a:ext cx="2163965" cy="1816126"/>
              </a:xfrm>
              <a:prstGeom prst="rect">
                <a:avLst/>
              </a:prstGeom>
            </p:spPr>
          </p:pic>
          <p:pic>
            <p:nvPicPr>
              <p:cNvPr id="21" name="Picture 7">
                <a:extLst>
                  <a:ext uri="{FF2B5EF4-FFF2-40B4-BE49-F238E27FC236}">
                    <a16:creationId xmlns:a16="http://schemas.microsoft.com/office/drawing/2014/main" id="{36AB7831-DA77-E241-AD28-E4E599C3E06B}"/>
                  </a:ext>
                </a:extLst>
              </p:cNvPr>
              <p:cNvPicPr>
                <a:picLocks noChangeAspect="1"/>
              </p:cNvPicPr>
              <p:nvPr/>
            </p:nvPicPr>
            <p:blipFill rotWithShape="1">
              <a:blip r:embed="rId6"/>
              <a:srcRect l="10809" t="6038" r="61242" b="62688"/>
              <a:stretch/>
            </p:blipFill>
            <p:spPr>
              <a:xfrm>
                <a:off x="1633526" y="4873057"/>
                <a:ext cx="2163965" cy="1816126"/>
              </a:xfrm>
              <a:prstGeom prst="rect">
                <a:avLst/>
              </a:prstGeom>
            </p:spPr>
          </p:pic>
        </p:grpSp>
        <p:sp>
          <p:nvSpPr>
            <p:cNvPr id="22" name="TextBox 14">
              <a:extLst>
                <a:ext uri="{FF2B5EF4-FFF2-40B4-BE49-F238E27FC236}">
                  <a16:creationId xmlns:a16="http://schemas.microsoft.com/office/drawing/2014/main" id="{0CDB4C8D-11D2-0D44-BF41-6396CED712D6}"/>
                </a:ext>
              </a:extLst>
            </p:cNvPr>
            <p:cNvSpPr txBox="1"/>
            <p:nvPr/>
          </p:nvSpPr>
          <p:spPr>
            <a:xfrm>
              <a:off x="2486870" y="4728748"/>
              <a:ext cx="2973026" cy="369332"/>
            </a:xfrm>
            <a:prstGeom prst="rect">
              <a:avLst/>
            </a:prstGeom>
            <a:noFill/>
          </p:spPr>
          <p:txBody>
            <a:bodyPr wrap="square" rtlCol="0">
              <a:spAutoFit/>
            </a:bodyPr>
            <a:lstStyle/>
            <a:p>
              <a:pPr algn="ctr"/>
              <a:r>
                <a:rPr lang="en-US" b="1" dirty="0" err="1"/>
                <a:t>Reparación</a:t>
              </a:r>
              <a:r>
                <a:rPr lang="en-US" b="1" dirty="0"/>
                <a:t> de </a:t>
              </a:r>
              <a:r>
                <a:rPr lang="en-US" b="1" dirty="0" err="1"/>
                <a:t>tejidos</a:t>
              </a:r>
              <a:endParaRPr lang="en-US" b="1" dirty="0"/>
            </a:p>
          </p:txBody>
        </p:sp>
        <p:cxnSp>
          <p:nvCxnSpPr>
            <p:cNvPr id="5" name="Conector recto de flecha 4">
              <a:extLst>
                <a:ext uri="{FF2B5EF4-FFF2-40B4-BE49-F238E27FC236}">
                  <a16:creationId xmlns:a16="http://schemas.microsoft.com/office/drawing/2014/main" id="{786642E2-C32D-144B-A3BA-3D1594E42E6D}"/>
                </a:ext>
              </a:extLst>
            </p:cNvPr>
            <p:cNvCxnSpPr/>
            <p:nvPr/>
          </p:nvCxnSpPr>
          <p:spPr>
            <a:xfrm>
              <a:off x="5817704" y="6016487"/>
              <a:ext cx="3131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0315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D51EEEC8-133E-3045-A218-AEDC496497D1}"/>
              </a:ext>
            </a:extLst>
          </p:cNvPr>
          <p:cNvCxnSpPr/>
          <p:nvPr/>
        </p:nvCxnSpPr>
        <p:spPr>
          <a:xfrm>
            <a:off x="136071" y="73953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11">
            <a:extLst>
              <a:ext uri="{FF2B5EF4-FFF2-40B4-BE49-F238E27FC236}">
                <a16:creationId xmlns:a16="http://schemas.microsoft.com/office/drawing/2014/main" id="{5970250B-AC67-4F4C-8A8A-8EFC4901297A}"/>
              </a:ext>
            </a:extLst>
          </p:cNvPr>
          <p:cNvSpPr txBox="1"/>
          <p:nvPr/>
        </p:nvSpPr>
        <p:spPr>
          <a:xfrm>
            <a:off x="64426" y="979995"/>
            <a:ext cx="9015146" cy="1754326"/>
          </a:xfrm>
          <a:prstGeom prst="rect">
            <a:avLst/>
          </a:prstGeom>
          <a:noFill/>
        </p:spPr>
        <p:txBody>
          <a:bodyPr wrap="square" rtlCol="0">
            <a:spAutoFit/>
          </a:bodyPr>
          <a:lstStyle/>
          <a:p>
            <a:pPr algn="just"/>
            <a:r>
              <a:rPr lang="es-ES_tradnl" dirty="0"/>
              <a:t>Las células de un organismo no pueden entrar en división cuando ellas quieran. Para hacerlo deben recibir señales y estímulos específicos, los cuales den cuenta de esta necesidad.</a:t>
            </a:r>
          </a:p>
          <a:p>
            <a:pPr algn="just"/>
            <a:endParaRPr lang="es-ES_tradnl" dirty="0"/>
          </a:p>
          <a:p>
            <a:pPr algn="just"/>
            <a:r>
              <a:rPr lang="es-ES_tradnl" dirty="0"/>
              <a:t>Para mantener este control, el ciclo celular cuenta puntos específicos en los cuales se revisa el estado e integridad de la célula para permitir el paso de una etapa a otra. La imagen a continuación muestra determinados puntos.</a:t>
            </a:r>
          </a:p>
        </p:txBody>
      </p:sp>
      <p:sp>
        <p:nvSpPr>
          <p:cNvPr id="5" name="TextBox 5">
            <a:extLst>
              <a:ext uri="{FF2B5EF4-FFF2-40B4-BE49-F238E27FC236}">
                <a16:creationId xmlns:a16="http://schemas.microsoft.com/office/drawing/2014/main" id="{A2A3A38C-0B23-9C4E-A05C-5D5E6BB71DA4}"/>
              </a:ext>
            </a:extLst>
          </p:cNvPr>
          <p:cNvSpPr txBox="1"/>
          <p:nvPr/>
        </p:nvSpPr>
        <p:spPr>
          <a:xfrm>
            <a:off x="-92764" y="160292"/>
            <a:ext cx="9060936" cy="461665"/>
          </a:xfrm>
          <a:prstGeom prst="rect">
            <a:avLst/>
          </a:prstGeom>
          <a:noFill/>
        </p:spPr>
        <p:txBody>
          <a:bodyPr wrap="square" rtlCol="0">
            <a:spAutoFit/>
          </a:bodyPr>
          <a:lstStyle/>
          <a:p>
            <a:pPr algn="ctr"/>
            <a:r>
              <a:rPr lang="en-US" sz="2400" dirty="0"/>
              <a:t>Control del </a:t>
            </a:r>
            <a:r>
              <a:rPr lang="en-US" sz="2400" dirty="0" err="1"/>
              <a:t>ciclo</a:t>
            </a:r>
            <a:r>
              <a:rPr lang="en-US" sz="2400" dirty="0"/>
              <a:t> </a:t>
            </a:r>
            <a:r>
              <a:rPr lang="en-US" sz="2400" dirty="0" err="1"/>
              <a:t>celular</a:t>
            </a:r>
            <a:endParaRPr lang="en-US" sz="2400" dirty="0"/>
          </a:p>
        </p:txBody>
      </p:sp>
      <p:grpSp>
        <p:nvGrpSpPr>
          <p:cNvPr id="6" name="Group 18">
            <a:extLst>
              <a:ext uri="{FF2B5EF4-FFF2-40B4-BE49-F238E27FC236}">
                <a16:creationId xmlns:a16="http://schemas.microsoft.com/office/drawing/2014/main" id="{4B99A3F7-F17D-2C4C-AFB3-657B01BD487D}"/>
              </a:ext>
            </a:extLst>
          </p:cNvPr>
          <p:cNvGrpSpPr/>
          <p:nvPr/>
        </p:nvGrpSpPr>
        <p:grpSpPr>
          <a:xfrm>
            <a:off x="2048084" y="3025117"/>
            <a:ext cx="4216205" cy="3832883"/>
            <a:chOff x="4287906" y="1106237"/>
            <a:chExt cx="4551154" cy="4386881"/>
          </a:xfrm>
        </p:grpSpPr>
        <p:grpSp>
          <p:nvGrpSpPr>
            <p:cNvPr id="7" name="Group 14">
              <a:extLst>
                <a:ext uri="{FF2B5EF4-FFF2-40B4-BE49-F238E27FC236}">
                  <a16:creationId xmlns:a16="http://schemas.microsoft.com/office/drawing/2014/main" id="{932EF617-F3A5-DB41-8C8B-06D1D7EBD250}"/>
                </a:ext>
              </a:extLst>
            </p:cNvPr>
            <p:cNvGrpSpPr/>
            <p:nvPr/>
          </p:nvGrpSpPr>
          <p:grpSpPr>
            <a:xfrm>
              <a:off x="4287906" y="1234459"/>
              <a:ext cx="4551154" cy="4258659"/>
              <a:chOff x="2122043" y="938631"/>
              <a:chExt cx="4551154" cy="4258659"/>
            </a:xfrm>
          </p:grpSpPr>
          <p:pic>
            <p:nvPicPr>
              <p:cNvPr id="11" name="Picture 1" descr="Captura de pantalla 2015-09-01 a las 7.31.34.png">
                <a:extLst>
                  <a:ext uri="{FF2B5EF4-FFF2-40B4-BE49-F238E27FC236}">
                    <a16:creationId xmlns:a16="http://schemas.microsoft.com/office/drawing/2014/main" id="{8E469200-1942-0A46-B828-84B620758DD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81" b="89979" l="10000" r="90000">
                            <a14:foregroundMark x1="57167" y1="11065" x2="57167" y2="6681"/>
                          </a14:backgroundRemoval>
                        </a14:imgEffect>
                      </a14:imgLayer>
                    </a14:imgProps>
                  </a:ext>
                  <a:ext uri="{28A0092B-C50C-407E-A947-70E740481C1C}">
                    <a14:useLocalDpi xmlns:a14="http://schemas.microsoft.com/office/drawing/2010/main" val="0"/>
                  </a:ext>
                </a:extLst>
              </a:blip>
              <a:srcRect l="19543" t="6253" r="27950" b="30009"/>
              <a:stretch/>
            </p:blipFill>
            <p:spPr>
              <a:xfrm>
                <a:off x="2122043" y="938631"/>
                <a:ext cx="4394467" cy="4258659"/>
              </a:xfrm>
              <a:prstGeom prst="rect">
                <a:avLst/>
              </a:prstGeom>
            </p:spPr>
          </p:pic>
          <p:sp>
            <p:nvSpPr>
              <p:cNvPr id="12" name="Rectangle 6">
                <a:extLst>
                  <a:ext uri="{FF2B5EF4-FFF2-40B4-BE49-F238E27FC236}">
                    <a16:creationId xmlns:a16="http://schemas.microsoft.com/office/drawing/2014/main" id="{D10F5AE3-10B7-194B-AFF2-4805457D023A}"/>
                  </a:ext>
                </a:extLst>
              </p:cNvPr>
              <p:cNvSpPr/>
              <p:nvPr/>
            </p:nvSpPr>
            <p:spPr>
              <a:xfrm>
                <a:off x="6151829" y="3209818"/>
                <a:ext cx="186419" cy="267970"/>
              </a:xfrm>
              <a:prstGeom prst="rect">
                <a:avLst/>
              </a:prstGeom>
              <a:solidFill>
                <a:srgbClr val="D2A72B"/>
              </a:solidFill>
              <a:ln>
                <a:solidFill>
                  <a:srgbClr val="D2A7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5">
                <a:extLst>
                  <a:ext uri="{FF2B5EF4-FFF2-40B4-BE49-F238E27FC236}">
                    <a16:creationId xmlns:a16="http://schemas.microsoft.com/office/drawing/2014/main" id="{129EDA37-D2FC-A448-B9F1-6C079845483A}"/>
                  </a:ext>
                </a:extLst>
              </p:cNvPr>
              <p:cNvSpPr txBox="1"/>
              <p:nvPr/>
            </p:nvSpPr>
            <p:spPr>
              <a:xfrm>
                <a:off x="6038255" y="3127025"/>
                <a:ext cx="634942" cy="369332"/>
              </a:xfrm>
              <a:prstGeom prst="rect">
                <a:avLst/>
              </a:prstGeom>
              <a:noFill/>
            </p:spPr>
            <p:txBody>
              <a:bodyPr wrap="square" rtlCol="0">
                <a:spAutoFit/>
              </a:bodyPr>
              <a:lstStyle/>
              <a:p>
                <a:r>
                  <a:rPr lang="en-US" b="1" dirty="0"/>
                  <a:t>G1</a:t>
                </a:r>
              </a:p>
            </p:txBody>
          </p:sp>
          <p:sp>
            <p:nvSpPr>
              <p:cNvPr id="14" name="Rectangle 7">
                <a:extLst>
                  <a:ext uri="{FF2B5EF4-FFF2-40B4-BE49-F238E27FC236}">
                    <a16:creationId xmlns:a16="http://schemas.microsoft.com/office/drawing/2014/main" id="{6D5B84F1-0EAF-3F48-BDF5-14B04F344AD8}"/>
                  </a:ext>
                </a:extLst>
              </p:cNvPr>
              <p:cNvSpPr/>
              <p:nvPr/>
            </p:nvSpPr>
            <p:spPr>
              <a:xfrm>
                <a:off x="4465297" y="1875792"/>
                <a:ext cx="294214" cy="133985"/>
              </a:xfrm>
              <a:prstGeom prst="rect">
                <a:avLst/>
              </a:prstGeom>
              <a:solidFill>
                <a:srgbClr val="A91F1F"/>
              </a:solidFill>
              <a:ln>
                <a:solidFill>
                  <a:srgbClr val="A91F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B6F2834C-CDA2-EA49-AED3-A72AD50B6FF9}"/>
                  </a:ext>
                </a:extLst>
              </p:cNvPr>
              <p:cNvSpPr txBox="1"/>
              <p:nvPr/>
            </p:nvSpPr>
            <p:spPr>
              <a:xfrm>
                <a:off x="4431333" y="1766851"/>
                <a:ext cx="634942" cy="369332"/>
              </a:xfrm>
              <a:prstGeom prst="rect">
                <a:avLst/>
              </a:prstGeom>
              <a:noFill/>
            </p:spPr>
            <p:txBody>
              <a:bodyPr wrap="square" rtlCol="0">
                <a:spAutoFit/>
              </a:bodyPr>
              <a:lstStyle/>
              <a:p>
                <a:r>
                  <a:rPr lang="en-US" b="1" dirty="0"/>
                  <a:t>M</a:t>
                </a:r>
              </a:p>
            </p:txBody>
          </p:sp>
          <p:sp>
            <p:nvSpPr>
              <p:cNvPr id="16" name="Rectangle 9">
                <a:extLst>
                  <a:ext uri="{FF2B5EF4-FFF2-40B4-BE49-F238E27FC236}">
                    <a16:creationId xmlns:a16="http://schemas.microsoft.com/office/drawing/2014/main" id="{7D21004B-41BA-A54C-AB51-90D08F62DEA4}"/>
                  </a:ext>
                </a:extLst>
              </p:cNvPr>
              <p:cNvSpPr/>
              <p:nvPr/>
            </p:nvSpPr>
            <p:spPr>
              <a:xfrm>
                <a:off x="2889495" y="2251533"/>
                <a:ext cx="186419" cy="180588"/>
              </a:xfrm>
              <a:prstGeom prst="rect">
                <a:avLst/>
              </a:prstGeom>
              <a:solidFill>
                <a:srgbClr val="7ABF27"/>
              </a:solidFill>
              <a:ln>
                <a:solidFill>
                  <a:srgbClr val="7ABF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0">
                <a:extLst>
                  <a:ext uri="{FF2B5EF4-FFF2-40B4-BE49-F238E27FC236}">
                    <a16:creationId xmlns:a16="http://schemas.microsoft.com/office/drawing/2014/main" id="{D59B44FD-0B1F-334F-9CE5-7E02CA87B25C}"/>
                  </a:ext>
                </a:extLst>
              </p:cNvPr>
              <p:cNvSpPr txBox="1"/>
              <p:nvPr/>
            </p:nvSpPr>
            <p:spPr>
              <a:xfrm>
                <a:off x="2689474" y="2212505"/>
                <a:ext cx="634942" cy="369332"/>
              </a:xfrm>
              <a:prstGeom prst="rect">
                <a:avLst/>
              </a:prstGeom>
              <a:noFill/>
            </p:spPr>
            <p:txBody>
              <a:bodyPr wrap="square" rtlCol="0">
                <a:spAutoFit/>
              </a:bodyPr>
              <a:lstStyle/>
              <a:p>
                <a:r>
                  <a:rPr lang="en-US" b="1" dirty="0"/>
                  <a:t>G2</a:t>
                </a:r>
              </a:p>
            </p:txBody>
          </p:sp>
          <p:sp>
            <p:nvSpPr>
              <p:cNvPr id="18" name="Rectangle 12">
                <a:extLst>
                  <a:ext uri="{FF2B5EF4-FFF2-40B4-BE49-F238E27FC236}">
                    <a16:creationId xmlns:a16="http://schemas.microsoft.com/office/drawing/2014/main" id="{B3C1C3D3-0F6F-804D-AE61-32FF8294010D}"/>
                  </a:ext>
                </a:extLst>
              </p:cNvPr>
              <p:cNvSpPr/>
              <p:nvPr/>
            </p:nvSpPr>
            <p:spPr>
              <a:xfrm>
                <a:off x="2644820" y="3745758"/>
                <a:ext cx="139815" cy="267971"/>
              </a:xfrm>
              <a:prstGeom prst="rect">
                <a:avLst/>
              </a:prstGeom>
              <a:solidFill>
                <a:srgbClr val="409FCD"/>
              </a:solidFill>
              <a:ln>
                <a:solidFill>
                  <a:srgbClr val="409F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3">
                <a:extLst>
                  <a:ext uri="{FF2B5EF4-FFF2-40B4-BE49-F238E27FC236}">
                    <a16:creationId xmlns:a16="http://schemas.microsoft.com/office/drawing/2014/main" id="{F7814A9A-E5DA-A842-8784-F63E7D86CC87}"/>
                  </a:ext>
                </a:extLst>
              </p:cNvPr>
              <p:cNvSpPr txBox="1"/>
              <p:nvPr/>
            </p:nvSpPr>
            <p:spPr>
              <a:xfrm>
                <a:off x="2554550" y="3636157"/>
                <a:ext cx="634942" cy="369332"/>
              </a:xfrm>
              <a:prstGeom prst="rect">
                <a:avLst/>
              </a:prstGeom>
              <a:noFill/>
            </p:spPr>
            <p:txBody>
              <a:bodyPr wrap="square" rtlCol="0">
                <a:spAutoFit/>
              </a:bodyPr>
              <a:lstStyle/>
              <a:p>
                <a:r>
                  <a:rPr lang="en-US" b="1" dirty="0"/>
                  <a:t>S</a:t>
                </a:r>
              </a:p>
            </p:txBody>
          </p:sp>
        </p:grpSp>
        <p:sp>
          <p:nvSpPr>
            <p:cNvPr id="8" name="TextBox 15">
              <a:extLst>
                <a:ext uri="{FF2B5EF4-FFF2-40B4-BE49-F238E27FC236}">
                  <a16:creationId xmlns:a16="http://schemas.microsoft.com/office/drawing/2014/main" id="{DEF5222E-E307-FD4A-9FE5-79FD7BD4E585}"/>
                </a:ext>
              </a:extLst>
            </p:cNvPr>
            <p:cNvSpPr txBox="1"/>
            <p:nvPr/>
          </p:nvSpPr>
          <p:spPr>
            <a:xfrm>
              <a:off x="7274389" y="1106237"/>
              <a:ext cx="634942" cy="369332"/>
            </a:xfrm>
            <a:prstGeom prst="rect">
              <a:avLst/>
            </a:prstGeom>
            <a:noFill/>
          </p:spPr>
          <p:txBody>
            <a:bodyPr wrap="square" rtlCol="0">
              <a:spAutoFit/>
            </a:bodyPr>
            <a:lstStyle/>
            <a:p>
              <a:r>
                <a:rPr lang="en-US" b="1" dirty="0"/>
                <a:t>3</a:t>
              </a:r>
            </a:p>
          </p:txBody>
        </p:sp>
        <p:sp>
          <p:nvSpPr>
            <p:cNvPr id="9" name="TextBox 16">
              <a:extLst>
                <a:ext uri="{FF2B5EF4-FFF2-40B4-BE49-F238E27FC236}">
                  <a16:creationId xmlns:a16="http://schemas.microsoft.com/office/drawing/2014/main" id="{1BFAB7D7-C536-FE4D-BE0C-3FACA3033AEE}"/>
                </a:ext>
              </a:extLst>
            </p:cNvPr>
            <p:cNvSpPr txBox="1"/>
            <p:nvPr/>
          </p:nvSpPr>
          <p:spPr>
            <a:xfrm>
              <a:off x="7473043" y="3886081"/>
              <a:ext cx="634941" cy="369332"/>
            </a:xfrm>
            <a:prstGeom prst="rect">
              <a:avLst/>
            </a:prstGeom>
            <a:noFill/>
          </p:spPr>
          <p:txBody>
            <a:bodyPr wrap="square" rtlCol="0">
              <a:spAutoFit/>
            </a:bodyPr>
            <a:lstStyle/>
            <a:p>
              <a:r>
                <a:rPr lang="en-US" b="1" dirty="0"/>
                <a:t>1</a:t>
              </a:r>
            </a:p>
          </p:txBody>
        </p:sp>
        <p:sp>
          <p:nvSpPr>
            <p:cNvPr id="10" name="TextBox 17">
              <a:extLst>
                <a:ext uri="{FF2B5EF4-FFF2-40B4-BE49-F238E27FC236}">
                  <a16:creationId xmlns:a16="http://schemas.microsoft.com/office/drawing/2014/main" id="{E0757DD5-31A2-8943-BC17-127B16015D90}"/>
                </a:ext>
              </a:extLst>
            </p:cNvPr>
            <p:cNvSpPr txBox="1"/>
            <p:nvPr/>
          </p:nvSpPr>
          <p:spPr>
            <a:xfrm>
              <a:off x="5439191" y="1290903"/>
              <a:ext cx="634942" cy="369332"/>
            </a:xfrm>
            <a:prstGeom prst="rect">
              <a:avLst/>
            </a:prstGeom>
            <a:noFill/>
          </p:spPr>
          <p:txBody>
            <a:bodyPr wrap="square" rtlCol="0">
              <a:spAutoFit/>
            </a:bodyPr>
            <a:lstStyle/>
            <a:p>
              <a:r>
                <a:rPr lang="en-US" b="1" dirty="0"/>
                <a:t>2</a:t>
              </a:r>
            </a:p>
          </p:txBody>
        </p:sp>
      </p:grpSp>
      <p:sp>
        <p:nvSpPr>
          <p:cNvPr id="20" name="TextBox 19">
            <a:extLst>
              <a:ext uri="{FF2B5EF4-FFF2-40B4-BE49-F238E27FC236}">
                <a16:creationId xmlns:a16="http://schemas.microsoft.com/office/drawing/2014/main" id="{547CFC6F-1DCB-FE40-BF0B-786E5AFBC984}"/>
              </a:ext>
            </a:extLst>
          </p:cNvPr>
          <p:cNvSpPr txBox="1"/>
          <p:nvPr/>
        </p:nvSpPr>
        <p:spPr>
          <a:xfrm>
            <a:off x="6547078" y="5341044"/>
            <a:ext cx="2421094" cy="1323439"/>
          </a:xfrm>
          <a:prstGeom prst="rect">
            <a:avLst/>
          </a:prstGeom>
          <a:solidFill>
            <a:srgbClr val="A5CE82"/>
          </a:solidFill>
          <a:ln>
            <a:solidFill>
              <a:srgbClr val="008000"/>
            </a:solidFill>
          </a:ln>
        </p:spPr>
        <p:txBody>
          <a:bodyPr wrap="square" rtlCol="0">
            <a:spAutoFit/>
          </a:bodyPr>
          <a:lstStyle/>
          <a:p>
            <a:r>
              <a:rPr lang="en-US" sz="1600" b="1" dirty="0"/>
              <a:t>G1 a S (</a:t>
            </a:r>
            <a:r>
              <a:rPr lang="en-US" sz="1600" b="1" dirty="0" err="1"/>
              <a:t>también</a:t>
            </a:r>
            <a:r>
              <a:rPr lang="en-US" sz="1600" b="1" dirty="0"/>
              <a:t> </a:t>
            </a:r>
            <a:r>
              <a:rPr lang="en-US" sz="1600" b="1" dirty="0" err="1"/>
              <a:t>llamado</a:t>
            </a:r>
            <a:r>
              <a:rPr lang="en-US" sz="1600" b="1" dirty="0"/>
              <a:t> punto de </a:t>
            </a:r>
            <a:r>
              <a:rPr lang="en-US" sz="1600" b="1" dirty="0" err="1"/>
              <a:t>restricción</a:t>
            </a:r>
            <a:r>
              <a:rPr lang="en-US" sz="1600" b="1" dirty="0"/>
              <a:t> o R</a:t>
            </a:r>
            <a:r>
              <a:rPr lang="en-US" sz="1600" dirty="0"/>
              <a:t>.</a:t>
            </a:r>
          </a:p>
          <a:p>
            <a:pPr algn="ctr"/>
            <a:r>
              <a:rPr lang="es-CL" sz="1600" dirty="0"/>
              <a:t>¿El ADN de la célula es adecuado para la duplicación?</a:t>
            </a:r>
            <a:endParaRPr lang="en-US" sz="1600" dirty="0"/>
          </a:p>
        </p:txBody>
      </p:sp>
      <p:cxnSp>
        <p:nvCxnSpPr>
          <p:cNvPr id="21" name="Straight Connector 21">
            <a:extLst>
              <a:ext uri="{FF2B5EF4-FFF2-40B4-BE49-F238E27FC236}">
                <a16:creationId xmlns:a16="http://schemas.microsoft.com/office/drawing/2014/main" id="{BC41911E-1BE4-E940-B762-A01302963E5E}"/>
              </a:ext>
            </a:extLst>
          </p:cNvPr>
          <p:cNvCxnSpPr/>
          <p:nvPr/>
        </p:nvCxnSpPr>
        <p:spPr>
          <a:xfrm>
            <a:off x="5310604" y="5823905"/>
            <a:ext cx="1209414" cy="0"/>
          </a:xfrm>
          <a:prstGeom prst="line">
            <a:avLst/>
          </a:prstGeom>
          <a:ln w="3175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2">
            <a:extLst>
              <a:ext uri="{FF2B5EF4-FFF2-40B4-BE49-F238E27FC236}">
                <a16:creationId xmlns:a16="http://schemas.microsoft.com/office/drawing/2014/main" id="{31D58DAE-153C-4F4D-8BF4-ADF28195FD35}"/>
              </a:ext>
            </a:extLst>
          </p:cNvPr>
          <p:cNvCxnSpPr/>
          <p:nvPr/>
        </p:nvCxnSpPr>
        <p:spPr>
          <a:xfrm>
            <a:off x="2308958" y="3656629"/>
            <a:ext cx="744509" cy="0"/>
          </a:xfrm>
          <a:prstGeom prst="line">
            <a:avLst/>
          </a:prstGeom>
          <a:ln w="31750">
            <a:solidFill>
              <a:srgbClr val="008000"/>
            </a:solidFill>
          </a:ln>
        </p:spPr>
        <p:style>
          <a:lnRef idx="2">
            <a:schemeClr val="accent1"/>
          </a:lnRef>
          <a:fillRef idx="0">
            <a:schemeClr val="accent1"/>
          </a:fillRef>
          <a:effectRef idx="1">
            <a:schemeClr val="accent1"/>
          </a:effectRef>
          <a:fontRef idx="minor">
            <a:schemeClr val="tx1"/>
          </a:fontRef>
        </p:style>
      </p:cxnSp>
      <p:sp>
        <p:nvSpPr>
          <p:cNvPr id="23" name="TextBox 23">
            <a:extLst>
              <a:ext uri="{FF2B5EF4-FFF2-40B4-BE49-F238E27FC236}">
                <a16:creationId xmlns:a16="http://schemas.microsoft.com/office/drawing/2014/main" id="{359AA606-5951-B448-96BC-A4137782C4D0}"/>
              </a:ext>
            </a:extLst>
          </p:cNvPr>
          <p:cNvSpPr txBox="1"/>
          <p:nvPr/>
        </p:nvSpPr>
        <p:spPr>
          <a:xfrm>
            <a:off x="35741" y="3368723"/>
            <a:ext cx="2273217" cy="1077218"/>
          </a:xfrm>
          <a:prstGeom prst="rect">
            <a:avLst/>
          </a:prstGeom>
          <a:solidFill>
            <a:srgbClr val="A5CE82"/>
          </a:solidFill>
          <a:ln>
            <a:solidFill>
              <a:srgbClr val="008000"/>
            </a:solidFill>
          </a:ln>
        </p:spPr>
        <p:txBody>
          <a:bodyPr wrap="square" rtlCol="0">
            <a:spAutoFit/>
          </a:bodyPr>
          <a:lstStyle/>
          <a:p>
            <a:r>
              <a:rPr lang="es-ES_tradnl" sz="1600" b="1" dirty="0"/>
              <a:t>G2 a </a:t>
            </a:r>
            <a:r>
              <a:rPr lang="es-ES_tradnl" sz="1600" b="1" dirty="0" smtClean="0"/>
              <a:t>M</a:t>
            </a:r>
            <a:endParaRPr lang="es-ES_tradnl" sz="1600" b="1" dirty="0"/>
          </a:p>
          <a:p>
            <a:pPr algn="ctr"/>
            <a:r>
              <a:rPr lang="es-CL" sz="1600" dirty="0"/>
              <a:t>¿El  ADN se duplicó completa y exactamente?</a:t>
            </a:r>
            <a:endParaRPr lang="es-ES_tradnl" sz="1600" dirty="0"/>
          </a:p>
        </p:txBody>
      </p:sp>
      <p:cxnSp>
        <p:nvCxnSpPr>
          <p:cNvPr id="24" name="Straight Connector 25">
            <a:extLst>
              <a:ext uri="{FF2B5EF4-FFF2-40B4-BE49-F238E27FC236}">
                <a16:creationId xmlns:a16="http://schemas.microsoft.com/office/drawing/2014/main" id="{E38686F8-3CBA-9949-93CA-8FF6CEFE92FF}"/>
              </a:ext>
            </a:extLst>
          </p:cNvPr>
          <p:cNvCxnSpPr/>
          <p:nvPr/>
        </p:nvCxnSpPr>
        <p:spPr>
          <a:xfrm>
            <a:off x="4950826" y="3368723"/>
            <a:ext cx="798981" cy="0"/>
          </a:xfrm>
          <a:prstGeom prst="line">
            <a:avLst/>
          </a:prstGeom>
          <a:ln w="31750">
            <a:solidFill>
              <a:srgbClr val="008000"/>
            </a:solidFill>
          </a:ln>
        </p:spPr>
        <p:style>
          <a:lnRef idx="2">
            <a:schemeClr val="accent1"/>
          </a:lnRef>
          <a:fillRef idx="0">
            <a:schemeClr val="accent1"/>
          </a:fillRef>
          <a:effectRef idx="1">
            <a:schemeClr val="accent1"/>
          </a:effectRef>
          <a:fontRef idx="minor">
            <a:schemeClr val="tx1"/>
          </a:fontRef>
        </p:style>
      </p:cxnSp>
      <p:sp>
        <p:nvSpPr>
          <p:cNvPr id="25" name="TextBox 27">
            <a:extLst>
              <a:ext uri="{FF2B5EF4-FFF2-40B4-BE49-F238E27FC236}">
                <a16:creationId xmlns:a16="http://schemas.microsoft.com/office/drawing/2014/main" id="{876D6175-32D2-0A42-BDAD-C9DD99315614}"/>
              </a:ext>
            </a:extLst>
          </p:cNvPr>
          <p:cNvSpPr txBox="1"/>
          <p:nvPr/>
        </p:nvSpPr>
        <p:spPr>
          <a:xfrm>
            <a:off x="5764526" y="3057035"/>
            <a:ext cx="3232377" cy="1292662"/>
          </a:xfrm>
          <a:prstGeom prst="rect">
            <a:avLst/>
          </a:prstGeom>
          <a:solidFill>
            <a:srgbClr val="A5CE82"/>
          </a:solidFill>
          <a:ln>
            <a:solidFill>
              <a:srgbClr val="008000"/>
            </a:solidFill>
          </a:ln>
        </p:spPr>
        <p:txBody>
          <a:bodyPr wrap="square" rtlCol="0">
            <a:spAutoFit/>
          </a:bodyPr>
          <a:lstStyle/>
          <a:p>
            <a:r>
              <a:rPr lang="es-CL" sz="1600" b="1" dirty="0"/>
              <a:t>Metafase a Anafase</a:t>
            </a:r>
          </a:p>
          <a:p>
            <a:pPr algn="ctr"/>
            <a:r>
              <a:rPr lang="es-CL" sz="1600" dirty="0"/>
              <a:t>¿Los cromosomas están alineados correctamente en la placa de la metafase?</a:t>
            </a:r>
          </a:p>
          <a:p>
            <a:pPr marL="285750" indent="-285750">
              <a:buFont typeface="Arial"/>
              <a:buChar char="•"/>
            </a:pPr>
            <a:endParaRPr lang="en-US" sz="1400" dirty="0"/>
          </a:p>
        </p:txBody>
      </p:sp>
    </p:spTree>
    <p:extLst>
      <p:ext uri="{BB962C8B-B14F-4D97-AF65-F5344CB8AC3E}">
        <p14:creationId xmlns:p14="http://schemas.microsoft.com/office/powerpoint/2010/main" val="18688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1408" y="217249"/>
            <a:ext cx="5179790" cy="461665"/>
          </a:xfrm>
          <a:prstGeom prst="rect">
            <a:avLst/>
          </a:prstGeom>
          <a:noFill/>
        </p:spPr>
        <p:txBody>
          <a:bodyPr wrap="square" rtlCol="0">
            <a:spAutoFit/>
          </a:bodyPr>
          <a:lstStyle/>
          <a:p>
            <a:pPr algn="ctr"/>
            <a:r>
              <a:rPr lang="en-US" sz="2400" dirty="0" err="1"/>
              <a:t>Descontrol</a:t>
            </a:r>
            <a:r>
              <a:rPr lang="en-US" sz="2400" dirty="0"/>
              <a:t> del </a:t>
            </a:r>
            <a:r>
              <a:rPr lang="en-US" sz="2400" dirty="0" err="1"/>
              <a:t>ciclo</a:t>
            </a:r>
            <a:r>
              <a:rPr lang="en-US" sz="2400" dirty="0"/>
              <a:t> </a:t>
            </a:r>
            <a:r>
              <a:rPr lang="en-US" sz="2400" dirty="0" err="1"/>
              <a:t>celular</a:t>
            </a:r>
            <a:endParaRPr lang="en-US" sz="2400" dirty="0"/>
          </a:p>
        </p:txBody>
      </p:sp>
      <p:sp>
        <p:nvSpPr>
          <p:cNvPr id="2" name="Rectangle 1"/>
          <p:cNvSpPr/>
          <p:nvPr/>
        </p:nvSpPr>
        <p:spPr>
          <a:xfrm>
            <a:off x="55222" y="896417"/>
            <a:ext cx="8871857" cy="923330"/>
          </a:xfrm>
          <a:prstGeom prst="rect">
            <a:avLst/>
          </a:prstGeom>
        </p:spPr>
        <p:txBody>
          <a:bodyPr wrap="square">
            <a:spAutoFit/>
          </a:bodyPr>
          <a:lstStyle/>
          <a:p>
            <a:pPr algn="just"/>
            <a:r>
              <a:rPr lang="en-US" dirty="0" err="1"/>
              <a:t>Cuando</a:t>
            </a:r>
            <a:r>
              <a:rPr lang="en-US" dirty="0"/>
              <a:t> una </a:t>
            </a:r>
            <a:r>
              <a:rPr lang="en-US" dirty="0" err="1"/>
              <a:t>célula</a:t>
            </a:r>
            <a:r>
              <a:rPr lang="en-US" dirty="0"/>
              <a:t> </a:t>
            </a:r>
            <a:r>
              <a:rPr lang="en-US" dirty="0" err="1"/>
              <a:t>presenta</a:t>
            </a:r>
            <a:r>
              <a:rPr lang="en-US" dirty="0"/>
              <a:t> </a:t>
            </a:r>
            <a:r>
              <a:rPr lang="en-US" dirty="0" err="1"/>
              <a:t>mutaciones</a:t>
            </a:r>
            <a:r>
              <a:rPr lang="en-US" dirty="0"/>
              <a:t> en los genes que </a:t>
            </a:r>
            <a:r>
              <a:rPr lang="en-US" dirty="0" err="1"/>
              <a:t>controlan</a:t>
            </a:r>
            <a:r>
              <a:rPr lang="en-US" dirty="0"/>
              <a:t> el </a:t>
            </a:r>
            <a:r>
              <a:rPr lang="en-US" dirty="0" err="1"/>
              <a:t>ciclo</a:t>
            </a:r>
            <a:r>
              <a:rPr lang="en-US" dirty="0"/>
              <a:t> </a:t>
            </a:r>
            <a:r>
              <a:rPr lang="en-US" dirty="0" err="1"/>
              <a:t>celular</a:t>
            </a:r>
            <a:r>
              <a:rPr lang="en-US" dirty="0"/>
              <a:t>, </a:t>
            </a:r>
            <a:r>
              <a:rPr lang="en-US" dirty="0" err="1"/>
              <a:t>comienza</a:t>
            </a:r>
            <a:r>
              <a:rPr lang="en-US" dirty="0"/>
              <a:t> a </a:t>
            </a:r>
            <a:r>
              <a:rPr lang="en-US" dirty="0" err="1"/>
              <a:t>proliferar</a:t>
            </a:r>
            <a:r>
              <a:rPr lang="en-US" dirty="0"/>
              <a:t> </a:t>
            </a:r>
            <a:r>
              <a:rPr lang="en-US" dirty="0" err="1"/>
              <a:t>descontroladamente</a:t>
            </a:r>
            <a:r>
              <a:rPr lang="en-US" dirty="0"/>
              <a:t>, </a:t>
            </a:r>
            <a:r>
              <a:rPr lang="en-US" dirty="0" err="1"/>
              <a:t>originando</a:t>
            </a:r>
            <a:r>
              <a:rPr lang="en-US" dirty="0"/>
              <a:t> una masa de </a:t>
            </a:r>
            <a:r>
              <a:rPr lang="en-US" dirty="0" err="1"/>
              <a:t>células</a:t>
            </a:r>
            <a:r>
              <a:rPr lang="en-US" dirty="0"/>
              <a:t> </a:t>
            </a:r>
            <a:r>
              <a:rPr lang="en-US" dirty="0" err="1"/>
              <a:t>conocida</a:t>
            </a:r>
            <a:r>
              <a:rPr lang="en-US" dirty="0"/>
              <a:t> </a:t>
            </a:r>
            <a:r>
              <a:rPr lang="en-US" dirty="0" err="1"/>
              <a:t>como</a:t>
            </a:r>
            <a:r>
              <a:rPr lang="en-US" dirty="0"/>
              <a:t> </a:t>
            </a:r>
            <a:r>
              <a:rPr lang="en-US" b="1" dirty="0"/>
              <a:t>tumor. </a:t>
            </a:r>
            <a:r>
              <a:rPr lang="en-US" dirty="0" err="1"/>
              <a:t>Es</a:t>
            </a:r>
            <a:r>
              <a:rPr lang="en-US" dirty="0"/>
              <a:t> </a:t>
            </a:r>
            <a:r>
              <a:rPr lang="en-US" dirty="0" err="1"/>
              <a:t>así</a:t>
            </a:r>
            <a:r>
              <a:rPr lang="en-US" dirty="0"/>
              <a:t> </a:t>
            </a:r>
            <a:r>
              <a:rPr lang="en-US" dirty="0" err="1"/>
              <a:t>como</a:t>
            </a:r>
            <a:r>
              <a:rPr lang="en-US" dirty="0"/>
              <a:t> se produce el </a:t>
            </a:r>
            <a:r>
              <a:rPr lang="en-US" b="1" dirty="0" err="1"/>
              <a:t>cáncer</a:t>
            </a:r>
            <a:r>
              <a:rPr lang="en-US" b="1" dirty="0"/>
              <a:t>.</a:t>
            </a:r>
            <a:endParaRPr lang="es-ES_tradnl" dirty="0"/>
          </a:p>
        </p:txBody>
      </p:sp>
      <p:pic>
        <p:nvPicPr>
          <p:cNvPr id="6" name="Picture 5"/>
          <p:cNvPicPr>
            <a:picLocks noChangeAspect="1"/>
          </p:cNvPicPr>
          <p:nvPr/>
        </p:nvPicPr>
        <p:blipFill>
          <a:blip r:embed="rId2"/>
          <a:stretch>
            <a:fillRect/>
          </a:stretch>
        </p:blipFill>
        <p:spPr>
          <a:xfrm>
            <a:off x="1524729" y="2035631"/>
            <a:ext cx="5526469" cy="3002623"/>
          </a:xfrm>
          <a:prstGeom prst="rect">
            <a:avLst/>
          </a:prstGeom>
        </p:spPr>
      </p:pic>
      <p:cxnSp>
        <p:nvCxnSpPr>
          <p:cNvPr id="9" name="Straight Connector 1">
            <a:extLst>
              <a:ext uri="{FF2B5EF4-FFF2-40B4-BE49-F238E27FC236}">
                <a16:creationId xmlns:a16="http://schemas.microsoft.com/office/drawing/2014/main" id="{2877B894-1431-7C4A-9B14-7FEDD7CE5EC5}"/>
              </a:ext>
            </a:extLst>
          </p:cNvPr>
          <p:cNvCxnSpPr/>
          <p:nvPr/>
        </p:nvCxnSpPr>
        <p:spPr>
          <a:xfrm>
            <a:off x="136071" y="73953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2EF06A1-41DC-DF42-9F36-FE4706B7BEEE}"/>
              </a:ext>
            </a:extLst>
          </p:cNvPr>
          <p:cNvSpPr txBox="1"/>
          <p:nvPr/>
        </p:nvSpPr>
        <p:spPr>
          <a:xfrm>
            <a:off x="136070" y="5254138"/>
            <a:ext cx="8871857" cy="923330"/>
          </a:xfrm>
          <a:prstGeom prst="rect">
            <a:avLst/>
          </a:prstGeom>
          <a:noFill/>
        </p:spPr>
        <p:txBody>
          <a:bodyPr wrap="square" rtlCol="0">
            <a:spAutoFit/>
          </a:bodyPr>
          <a:lstStyle/>
          <a:p>
            <a:pPr algn="just"/>
            <a:r>
              <a:rPr lang="es-CL" dirty="0"/>
              <a:t>Las células tumorales, además de dividirse descontroladamente, acaparan el suministro de sangre, privando a las células normales de las cantidades de nutrientes necesarias para sobrevivir. Este fenómeno promueve a su vez, un crecimiento acelerado del tumor. </a:t>
            </a:r>
          </a:p>
        </p:txBody>
      </p:sp>
    </p:spTree>
    <p:extLst>
      <p:ext uri="{BB962C8B-B14F-4D97-AF65-F5344CB8AC3E}">
        <p14:creationId xmlns:p14="http://schemas.microsoft.com/office/powerpoint/2010/main" val="73286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D51EEEC8-133E-3045-A218-AEDC496497D1}"/>
              </a:ext>
            </a:extLst>
          </p:cNvPr>
          <p:cNvCxnSpPr/>
          <p:nvPr/>
        </p:nvCxnSpPr>
        <p:spPr>
          <a:xfrm>
            <a:off x="136071" y="73953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4">
            <a:extLst>
              <a:ext uri="{FF2B5EF4-FFF2-40B4-BE49-F238E27FC236}">
                <a16:creationId xmlns:a16="http://schemas.microsoft.com/office/drawing/2014/main" id="{3BF189B6-3F8F-E64C-93EA-D67920A6C839}"/>
              </a:ext>
            </a:extLst>
          </p:cNvPr>
          <p:cNvSpPr txBox="1"/>
          <p:nvPr/>
        </p:nvSpPr>
        <p:spPr>
          <a:xfrm>
            <a:off x="-178432" y="137735"/>
            <a:ext cx="9388692" cy="461665"/>
          </a:xfrm>
          <a:prstGeom prst="rect">
            <a:avLst/>
          </a:prstGeom>
          <a:noFill/>
        </p:spPr>
        <p:txBody>
          <a:bodyPr wrap="square" rtlCol="0">
            <a:spAutoFit/>
          </a:bodyPr>
          <a:lstStyle/>
          <a:p>
            <a:pPr algn="ctr"/>
            <a:r>
              <a:rPr lang="en-US" sz="2400" dirty="0"/>
              <a:t>¿</a:t>
            </a:r>
            <a:r>
              <a:rPr lang="en-US" sz="2400" dirty="0" err="1"/>
              <a:t>Cuáles</a:t>
            </a:r>
            <a:r>
              <a:rPr lang="en-US" sz="2400" dirty="0"/>
              <a:t> son los genes que al </a:t>
            </a:r>
            <a:r>
              <a:rPr lang="en-US" sz="2400" dirty="0" err="1"/>
              <a:t>sufrir</a:t>
            </a:r>
            <a:r>
              <a:rPr lang="en-US" sz="2400" dirty="0"/>
              <a:t> </a:t>
            </a:r>
            <a:r>
              <a:rPr lang="en-US" sz="2400" dirty="0" err="1"/>
              <a:t>mutaciones</a:t>
            </a:r>
            <a:r>
              <a:rPr lang="en-US" sz="2400" dirty="0"/>
              <a:t> </a:t>
            </a:r>
            <a:r>
              <a:rPr lang="en-US" sz="2400" dirty="0" err="1"/>
              <a:t>desecadenan</a:t>
            </a:r>
            <a:r>
              <a:rPr lang="en-US" sz="2400" dirty="0"/>
              <a:t> el </a:t>
            </a:r>
            <a:r>
              <a:rPr lang="en-US" sz="2400" dirty="0" err="1"/>
              <a:t>cáncer</a:t>
            </a:r>
            <a:r>
              <a:rPr lang="en-US" sz="2400" dirty="0"/>
              <a:t>?</a:t>
            </a:r>
          </a:p>
        </p:txBody>
      </p:sp>
      <p:sp>
        <p:nvSpPr>
          <p:cNvPr id="2" name="CuadroTexto 1">
            <a:extLst>
              <a:ext uri="{FF2B5EF4-FFF2-40B4-BE49-F238E27FC236}">
                <a16:creationId xmlns:a16="http://schemas.microsoft.com/office/drawing/2014/main" id="{2077BD6F-EB7B-A140-9475-F6170E7AF99B}"/>
              </a:ext>
            </a:extLst>
          </p:cNvPr>
          <p:cNvSpPr txBox="1"/>
          <p:nvPr/>
        </p:nvSpPr>
        <p:spPr>
          <a:xfrm>
            <a:off x="136070" y="874643"/>
            <a:ext cx="8871857" cy="923330"/>
          </a:xfrm>
          <a:prstGeom prst="rect">
            <a:avLst/>
          </a:prstGeom>
          <a:noFill/>
        </p:spPr>
        <p:txBody>
          <a:bodyPr wrap="square" rtlCol="0">
            <a:spAutoFit/>
          </a:bodyPr>
          <a:lstStyle/>
          <a:p>
            <a:pPr algn="just"/>
            <a:r>
              <a:rPr lang="es-CL" dirty="0"/>
              <a:t>Como se mencionó en la diapositiva anterior, los genes que deben sufrir mutaciones para que se produzca un cáncer son aquellos que participan en el control del ciclo. Tales genes se clasifican en dos grupos:</a:t>
            </a:r>
          </a:p>
        </p:txBody>
      </p:sp>
      <p:sp>
        <p:nvSpPr>
          <p:cNvPr id="5" name="Rectangle 1">
            <a:extLst>
              <a:ext uri="{FF2B5EF4-FFF2-40B4-BE49-F238E27FC236}">
                <a16:creationId xmlns:a16="http://schemas.microsoft.com/office/drawing/2014/main" id="{78507102-1C74-3643-8190-8105BEA54382}"/>
              </a:ext>
            </a:extLst>
          </p:cNvPr>
          <p:cNvSpPr/>
          <p:nvPr/>
        </p:nvSpPr>
        <p:spPr>
          <a:xfrm>
            <a:off x="131218" y="1828825"/>
            <a:ext cx="8769390" cy="1754326"/>
          </a:xfrm>
          <a:prstGeom prst="rect">
            <a:avLst/>
          </a:prstGeom>
        </p:spPr>
        <p:txBody>
          <a:bodyPr wrap="square">
            <a:spAutoFit/>
          </a:bodyPr>
          <a:lstStyle/>
          <a:p>
            <a:pPr algn="just"/>
            <a:r>
              <a:rPr lang="en-US" b="1" dirty="0"/>
              <a:t>Protooncogenes</a:t>
            </a:r>
            <a:r>
              <a:rPr lang="en-US" dirty="0"/>
              <a:t>: Grupo de genes </a:t>
            </a:r>
            <a:r>
              <a:rPr lang="en-US" dirty="0" err="1"/>
              <a:t>cuya</a:t>
            </a:r>
            <a:r>
              <a:rPr lang="en-US" dirty="0"/>
              <a:t> </a:t>
            </a:r>
            <a:r>
              <a:rPr lang="en-US" dirty="0" err="1"/>
              <a:t>función</a:t>
            </a:r>
            <a:r>
              <a:rPr lang="en-US" dirty="0"/>
              <a:t> es </a:t>
            </a:r>
            <a:r>
              <a:rPr lang="en-US" dirty="0" err="1"/>
              <a:t>estimular</a:t>
            </a:r>
            <a:r>
              <a:rPr lang="en-US" dirty="0"/>
              <a:t> la </a:t>
            </a:r>
            <a:r>
              <a:rPr lang="en-US" dirty="0" err="1"/>
              <a:t>división</a:t>
            </a:r>
            <a:r>
              <a:rPr lang="en-US" dirty="0"/>
              <a:t> </a:t>
            </a:r>
            <a:r>
              <a:rPr lang="en-US" dirty="0" err="1"/>
              <a:t>celular</a:t>
            </a:r>
            <a:r>
              <a:rPr lang="en-US" dirty="0"/>
              <a:t>. </a:t>
            </a:r>
          </a:p>
          <a:p>
            <a:pPr algn="just"/>
            <a:r>
              <a:rPr lang="en-US" dirty="0"/>
              <a:t>Son genes que </a:t>
            </a:r>
            <a:r>
              <a:rPr lang="en-US" dirty="0" err="1"/>
              <a:t>permiten</a:t>
            </a:r>
            <a:r>
              <a:rPr lang="en-US" dirty="0"/>
              <a:t> la </a:t>
            </a:r>
            <a:r>
              <a:rPr lang="en-US" dirty="0" err="1"/>
              <a:t>producción</a:t>
            </a:r>
            <a:r>
              <a:rPr lang="en-US" dirty="0"/>
              <a:t> de </a:t>
            </a:r>
            <a:r>
              <a:rPr lang="en-US" dirty="0" err="1"/>
              <a:t>proteínas</a:t>
            </a:r>
            <a:r>
              <a:rPr lang="en-US" dirty="0"/>
              <a:t> que </a:t>
            </a:r>
            <a:r>
              <a:rPr lang="en-US" dirty="0" err="1"/>
              <a:t>dirigen</a:t>
            </a:r>
            <a:r>
              <a:rPr lang="en-US" dirty="0"/>
              <a:t> el </a:t>
            </a:r>
            <a:r>
              <a:rPr lang="en-US" dirty="0" err="1"/>
              <a:t>paso</a:t>
            </a:r>
            <a:r>
              <a:rPr lang="en-US" dirty="0"/>
              <a:t> de una </a:t>
            </a:r>
            <a:r>
              <a:rPr lang="en-US" dirty="0" err="1"/>
              <a:t>etapa</a:t>
            </a:r>
            <a:r>
              <a:rPr lang="en-US" dirty="0"/>
              <a:t> a </a:t>
            </a:r>
            <a:r>
              <a:rPr lang="en-US" dirty="0" err="1"/>
              <a:t>otra</a:t>
            </a:r>
            <a:r>
              <a:rPr lang="en-US" dirty="0"/>
              <a:t> </a:t>
            </a:r>
            <a:r>
              <a:rPr lang="en-US" dirty="0" err="1"/>
              <a:t>en</a:t>
            </a:r>
            <a:r>
              <a:rPr lang="en-US" dirty="0"/>
              <a:t> los 3 puntos de control. </a:t>
            </a:r>
            <a:r>
              <a:rPr lang="en-US" dirty="0" err="1"/>
              <a:t>Cuando</a:t>
            </a:r>
            <a:r>
              <a:rPr lang="en-US" dirty="0"/>
              <a:t> </a:t>
            </a:r>
            <a:r>
              <a:rPr lang="en-US" dirty="0" err="1"/>
              <a:t>estos</a:t>
            </a:r>
            <a:r>
              <a:rPr lang="en-US" dirty="0"/>
              <a:t> genes </a:t>
            </a:r>
            <a:r>
              <a:rPr lang="en-US" dirty="0" err="1"/>
              <a:t>sufren</a:t>
            </a:r>
            <a:r>
              <a:rPr lang="en-US" dirty="0"/>
              <a:t> </a:t>
            </a:r>
            <a:r>
              <a:rPr lang="en-US" dirty="0" err="1"/>
              <a:t>mutaciones</a:t>
            </a:r>
            <a:r>
              <a:rPr lang="en-US" dirty="0"/>
              <a:t>, </a:t>
            </a:r>
            <a:r>
              <a:rPr lang="en-US" dirty="0" err="1"/>
              <a:t>generan</a:t>
            </a:r>
            <a:r>
              <a:rPr lang="en-US" dirty="0"/>
              <a:t> </a:t>
            </a:r>
            <a:r>
              <a:rPr lang="en-US" dirty="0" err="1"/>
              <a:t>proteínas</a:t>
            </a:r>
            <a:r>
              <a:rPr lang="en-US" dirty="0"/>
              <a:t> </a:t>
            </a:r>
            <a:r>
              <a:rPr lang="en-US" dirty="0" err="1"/>
              <a:t>falladas</a:t>
            </a:r>
            <a:r>
              <a:rPr lang="en-US" dirty="0"/>
              <a:t> que </a:t>
            </a:r>
            <a:r>
              <a:rPr lang="en-US" dirty="0" err="1"/>
              <a:t>estimulan</a:t>
            </a:r>
            <a:r>
              <a:rPr lang="en-US" dirty="0"/>
              <a:t> la </a:t>
            </a:r>
            <a:r>
              <a:rPr lang="en-US" dirty="0" err="1"/>
              <a:t>progresión</a:t>
            </a:r>
            <a:r>
              <a:rPr lang="en-US" dirty="0"/>
              <a:t> del </a:t>
            </a:r>
            <a:r>
              <a:rPr lang="en-US" dirty="0" err="1"/>
              <a:t>ciclo</a:t>
            </a:r>
            <a:r>
              <a:rPr lang="en-US" dirty="0"/>
              <a:t> </a:t>
            </a:r>
            <a:r>
              <a:rPr lang="en-US" dirty="0" err="1" smtClean="0"/>
              <a:t>celular</a:t>
            </a:r>
            <a:r>
              <a:rPr lang="en-US" dirty="0"/>
              <a:t>, </a:t>
            </a:r>
            <a:r>
              <a:rPr lang="en-US" dirty="0" err="1"/>
              <a:t>independientemente</a:t>
            </a:r>
            <a:r>
              <a:rPr lang="en-US" dirty="0"/>
              <a:t> </a:t>
            </a:r>
            <a:r>
              <a:rPr lang="en-US" dirty="0" err="1"/>
              <a:t>si</a:t>
            </a:r>
            <a:r>
              <a:rPr lang="en-US" dirty="0"/>
              <a:t> la </a:t>
            </a:r>
            <a:r>
              <a:rPr lang="en-US" dirty="0" err="1"/>
              <a:t>célula</a:t>
            </a:r>
            <a:r>
              <a:rPr lang="en-US" dirty="0"/>
              <a:t> ha </a:t>
            </a:r>
            <a:r>
              <a:rPr lang="en-US" dirty="0" err="1"/>
              <a:t>recibido</a:t>
            </a:r>
            <a:r>
              <a:rPr lang="en-US" dirty="0"/>
              <a:t> la </a:t>
            </a:r>
            <a:r>
              <a:rPr lang="en-US" dirty="0" err="1"/>
              <a:t>señal</a:t>
            </a:r>
            <a:r>
              <a:rPr lang="en-US" dirty="0"/>
              <a:t> para </a:t>
            </a:r>
            <a:r>
              <a:rPr lang="en-US" dirty="0" err="1"/>
              <a:t>dividirse</a:t>
            </a:r>
            <a:r>
              <a:rPr lang="en-US" dirty="0"/>
              <a:t> o </a:t>
            </a:r>
            <a:r>
              <a:rPr lang="en-US" dirty="0" err="1"/>
              <a:t>si</a:t>
            </a:r>
            <a:r>
              <a:rPr lang="en-US" dirty="0"/>
              <a:t> el ADN se </a:t>
            </a:r>
            <a:r>
              <a:rPr lang="en-US" dirty="0" err="1"/>
              <a:t>encuentra</a:t>
            </a:r>
            <a:r>
              <a:rPr lang="en-US" dirty="0"/>
              <a:t> en </a:t>
            </a:r>
            <a:r>
              <a:rPr lang="en-US" dirty="0" err="1"/>
              <a:t>buen</a:t>
            </a:r>
            <a:r>
              <a:rPr lang="en-US" dirty="0"/>
              <a:t> </a:t>
            </a:r>
            <a:r>
              <a:rPr lang="en-US" dirty="0" err="1"/>
              <a:t>estado</a:t>
            </a:r>
            <a:r>
              <a:rPr lang="en-US" dirty="0"/>
              <a:t>.</a:t>
            </a:r>
          </a:p>
          <a:p>
            <a:pPr algn="just"/>
            <a:r>
              <a:rPr lang="en-US" dirty="0" err="1"/>
              <a:t>Cuando</a:t>
            </a:r>
            <a:r>
              <a:rPr lang="en-US" dirty="0"/>
              <a:t> un gen de </a:t>
            </a:r>
            <a:r>
              <a:rPr lang="en-US" dirty="0" err="1" smtClean="0"/>
              <a:t>estos</a:t>
            </a:r>
            <a:r>
              <a:rPr lang="en-US" dirty="0" smtClean="0"/>
              <a:t>  </a:t>
            </a:r>
            <a:r>
              <a:rPr lang="en-US" dirty="0" err="1"/>
              <a:t>está</a:t>
            </a:r>
            <a:r>
              <a:rPr lang="en-US" dirty="0"/>
              <a:t> </a:t>
            </a:r>
            <a:r>
              <a:rPr lang="en-US" dirty="0" err="1"/>
              <a:t>mutado</a:t>
            </a:r>
            <a:r>
              <a:rPr lang="en-US" dirty="0"/>
              <a:t> </a:t>
            </a:r>
            <a:r>
              <a:rPr lang="en-US" dirty="0" err="1"/>
              <a:t>pasa</a:t>
            </a:r>
            <a:r>
              <a:rPr lang="en-US" dirty="0"/>
              <a:t> a </a:t>
            </a:r>
            <a:r>
              <a:rPr lang="en-US" dirty="0" err="1"/>
              <a:t>llamarse</a:t>
            </a:r>
            <a:r>
              <a:rPr lang="en-US" dirty="0"/>
              <a:t> </a:t>
            </a:r>
            <a:r>
              <a:rPr lang="en-US" b="1" dirty="0" err="1"/>
              <a:t>oncogén</a:t>
            </a:r>
            <a:r>
              <a:rPr lang="en-US" dirty="0"/>
              <a:t>.</a:t>
            </a:r>
          </a:p>
        </p:txBody>
      </p:sp>
      <p:sp>
        <p:nvSpPr>
          <p:cNvPr id="6" name="CuadroTexto 5">
            <a:extLst>
              <a:ext uri="{FF2B5EF4-FFF2-40B4-BE49-F238E27FC236}">
                <a16:creationId xmlns:a16="http://schemas.microsoft.com/office/drawing/2014/main" id="{4A76CC17-6C63-0E4D-AE74-2AF8390C7492}"/>
              </a:ext>
            </a:extLst>
          </p:cNvPr>
          <p:cNvSpPr txBox="1"/>
          <p:nvPr/>
        </p:nvSpPr>
        <p:spPr>
          <a:xfrm>
            <a:off x="131217" y="3718679"/>
            <a:ext cx="8769391" cy="2862322"/>
          </a:xfrm>
          <a:prstGeom prst="rect">
            <a:avLst/>
          </a:prstGeom>
          <a:noFill/>
        </p:spPr>
        <p:txBody>
          <a:bodyPr wrap="square" rtlCol="0">
            <a:spAutoFit/>
          </a:bodyPr>
          <a:lstStyle/>
          <a:p>
            <a:pPr algn="just"/>
            <a:r>
              <a:rPr lang="es-CL" b="1" dirty="0"/>
              <a:t>Genes supresores de tumores</a:t>
            </a:r>
            <a:r>
              <a:rPr lang="es-CL" dirty="0"/>
              <a:t>: </a:t>
            </a:r>
            <a:r>
              <a:rPr lang="en-US" dirty="0" err="1"/>
              <a:t>grupo</a:t>
            </a:r>
            <a:r>
              <a:rPr lang="en-US" dirty="0"/>
              <a:t> de genes </a:t>
            </a:r>
            <a:r>
              <a:rPr lang="en-US" dirty="0" err="1"/>
              <a:t>cuya</a:t>
            </a:r>
            <a:r>
              <a:rPr lang="en-US" dirty="0"/>
              <a:t> </a:t>
            </a:r>
            <a:r>
              <a:rPr lang="en-US" dirty="0" err="1"/>
              <a:t>función</a:t>
            </a:r>
            <a:r>
              <a:rPr lang="en-US" dirty="0"/>
              <a:t> es </a:t>
            </a:r>
            <a:r>
              <a:rPr lang="en-US" dirty="0" err="1"/>
              <a:t>inhibir</a:t>
            </a:r>
            <a:r>
              <a:rPr lang="en-US" dirty="0"/>
              <a:t> la </a:t>
            </a:r>
            <a:r>
              <a:rPr lang="en-US" dirty="0" err="1"/>
              <a:t>división</a:t>
            </a:r>
            <a:r>
              <a:rPr lang="en-US" dirty="0"/>
              <a:t> </a:t>
            </a:r>
            <a:r>
              <a:rPr lang="en-US" dirty="0" err="1"/>
              <a:t>celular</a:t>
            </a:r>
            <a:r>
              <a:rPr lang="en-US" dirty="0"/>
              <a:t>, </a:t>
            </a:r>
            <a:r>
              <a:rPr lang="en-US" dirty="0" err="1"/>
              <a:t>ya</a:t>
            </a:r>
            <a:r>
              <a:rPr lang="en-US" dirty="0"/>
              <a:t> sea </a:t>
            </a:r>
            <a:r>
              <a:rPr lang="en-US" dirty="0" err="1"/>
              <a:t>deteniendo</a:t>
            </a:r>
            <a:r>
              <a:rPr lang="en-US" dirty="0"/>
              <a:t> el </a:t>
            </a:r>
            <a:r>
              <a:rPr lang="en-US" dirty="0" err="1"/>
              <a:t>ciclo</a:t>
            </a:r>
            <a:r>
              <a:rPr lang="en-US" dirty="0"/>
              <a:t> o bien </a:t>
            </a:r>
            <a:r>
              <a:rPr lang="en-US" dirty="0" err="1"/>
              <a:t>produciendo</a:t>
            </a:r>
            <a:r>
              <a:rPr lang="en-US" dirty="0"/>
              <a:t> la </a:t>
            </a:r>
            <a:r>
              <a:rPr lang="en-US" dirty="0" err="1"/>
              <a:t>muerte</a:t>
            </a:r>
            <a:r>
              <a:rPr lang="en-US" dirty="0"/>
              <a:t> de la </a:t>
            </a:r>
            <a:r>
              <a:rPr lang="en-US" dirty="0" err="1"/>
              <a:t>célula</a:t>
            </a:r>
            <a:r>
              <a:rPr lang="en-US" dirty="0"/>
              <a:t> (</a:t>
            </a:r>
            <a:r>
              <a:rPr lang="en-US" dirty="0" err="1"/>
              <a:t>fenómemo</a:t>
            </a:r>
            <a:r>
              <a:rPr lang="en-US" dirty="0"/>
              <a:t> </a:t>
            </a:r>
            <a:r>
              <a:rPr lang="en-US" dirty="0" err="1"/>
              <a:t>conocido</a:t>
            </a:r>
            <a:r>
              <a:rPr lang="en-US" dirty="0"/>
              <a:t> </a:t>
            </a:r>
            <a:r>
              <a:rPr lang="en-US" dirty="0" err="1"/>
              <a:t>como</a:t>
            </a:r>
            <a:r>
              <a:rPr lang="en-US" dirty="0"/>
              <a:t> apoptosis)</a:t>
            </a:r>
            <a:r>
              <a:rPr lang="es-CL" dirty="0"/>
              <a:t>.</a:t>
            </a:r>
          </a:p>
          <a:p>
            <a:pPr algn="just"/>
            <a:r>
              <a:rPr lang="es-CL" dirty="0"/>
              <a:t>Son genes que permiten la producción de proteínas que detectan daños en el ADN (por ejemplo, mutaciones en los protooncogenes) y promueven su reparación. Cuando no logran repararlo, estas mismas proteínas, conducen a la célula a la apoptosis para evitar que los errores del material genético se perpetúen el las siguientes generaciones de células. Cuando estos genes sufren mutaciones, </a:t>
            </a:r>
            <a:r>
              <a:rPr lang="en-US" dirty="0" err="1"/>
              <a:t>generan</a:t>
            </a:r>
            <a:r>
              <a:rPr lang="en-US" dirty="0"/>
              <a:t> </a:t>
            </a:r>
            <a:r>
              <a:rPr lang="en-US" dirty="0" err="1"/>
              <a:t>proteínas</a:t>
            </a:r>
            <a:r>
              <a:rPr lang="en-US" dirty="0"/>
              <a:t> </a:t>
            </a:r>
            <a:r>
              <a:rPr lang="en-US" dirty="0" err="1"/>
              <a:t>falladas</a:t>
            </a:r>
            <a:r>
              <a:rPr lang="en-US" dirty="0"/>
              <a:t> que no </a:t>
            </a:r>
            <a:r>
              <a:rPr lang="en-US" dirty="0" err="1"/>
              <a:t>logran</a:t>
            </a:r>
            <a:r>
              <a:rPr lang="en-US" dirty="0"/>
              <a:t> </a:t>
            </a:r>
            <a:r>
              <a:rPr lang="en-US" dirty="0" err="1"/>
              <a:t>detectar</a:t>
            </a:r>
            <a:r>
              <a:rPr lang="en-US" dirty="0"/>
              <a:t> las </a:t>
            </a:r>
            <a:r>
              <a:rPr lang="en-US" dirty="0" err="1"/>
              <a:t>fallas</a:t>
            </a:r>
            <a:r>
              <a:rPr lang="en-US" dirty="0"/>
              <a:t> del ADN, </a:t>
            </a:r>
            <a:r>
              <a:rPr lang="en-US" dirty="0" err="1"/>
              <a:t>hacer</a:t>
            </a:r>
            <a:r>
              <a:rPr lang="en-US" dirty="0"/>
              <a:t> </a:t>
            </a:r>
            <a:r>
              <a:rPr lang="en-US" dirty="0" err="1"/>
              <a:t>su</a:t>
            </a:r>
            <a:r>
              <a:rPr lang="en-US" dirty="0"/>
              <a:t> </a:t>
            </a:r>
            <a:r>
              <a:rPr lang="en-US" dirty="0" err="1"/>
              <a:t>reparación</a:t>
            </a:r>
            <a:r>
              <a:rPr lang="en-US" dirty="0"/>
              <a:t> o </a:t>
            </a:r>
            <a:r>
              <a:rPr lang="en-US" dirty="0" err="1"/>
              <a:t>conducir</a:t>
            </a:r>
            <a:r>
              <a:rPr lang="en-US" dirty="0"/>
              <a:t> a las </a:t>
            </a:r>
            <a:r>
              <a:rPr lang="en-US" dirty="0" err="1"/>
              <a:t>células</a:t>
            </a:r>
            <a:r>
              <a:rPr lang="en-US" dirty="0"/>
              <a:t> a la </a:t>
            </a:r>
            <a:r>
              <a:rPr lang="en-US" dirty="0" err="1"/>
              <a:t>muerte</a:t>
            </a:r>
            <a:r>
              <a:rPr lang="en-US" dirty="0"/>
              <a:t>, </a:t>
            </a:r>
            <a:r>
              <a:rPr lang="en-US" dirty="0" err="1"/>
              <a:t>llevando</a:t>
            </a:r>
            <a:r>
              <a:rPr lang="en-US" dirty="0"/>
              <a:t> a la </a:t>
            </a:r>
            <a:r>
              <a:rPr lang="en-US" dirty="0" err="1"/>
              <a:t>producción</a:t>
            </a:r>
            <a:r>
              <a:rPr lang="en-US" dirty="0"/>
              <a:t> de </a:t>
            </a:r>
            <a:r>
              <a:rPr lang="en-US" dirty="0" err="1"/>
              <a:t>más</a:t>
            </a:r>
            <a:r>
              <a:rPr lang="en-US" dirty="0"/>
              <a:t> </a:t>
            </a:r>
            <a:r>
              <a:rPr lang="en-US" dirty="0" err="1"/>
              <a:t>células</a:t>
            </a:r>
            <a:r>
              <a:rPr lang="en-US" dirty="0"/>
              <a:t> </a:t>
            </a:r>
            <a:r>
              <a:rPr lang="en-US" dirty="0" err="1"/>
              <a:t>falladas</a:t>
            </a:r>
            <a:r>
              <a:rPr lang="en-US" dirty="0"/>
              <a:t>  por medio de la division </a:t>
            </a:r>
            <a:r>
              <a:rPr lang="en-US" dirty="0" err="1"/>
              <a:t>celular</a:t>
            </a:r>
            <a:r>
              <a:rPr lang="en-US" dirty="0"/>
              <a:t>.</a:t>
            </a:r>
            <a:endParaRPr lang="es-CL" dirty="0"/>
          </a:p>
        </p:txBody>
      </p:sp>
    </p:spTree>
    <p:extLst>
      <p:ext uri="{BB962C8B-B14F-4D97-AF65-F5344CB8AC3E}">
        <p14:creationId xmlns:p14="http://schemas.microsoft.com/office/powerpoint/2010/main" val="30743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36071" y="785972"/>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08428" y="187487"/>
            <a:ext cx="7805852" cy="461665"/>
          </a:xfrm>
          <a:prstGeom prst="rect">
            <a:avLst/>
          </a:prstGeom>
          <a:noFill/>
        </p:spPr>
        <p:txBody>
          <a:bodyPr wrap="square" rtlCol="0">
            <a:spAutoFit/>
          </a:bodyPr>
          <a:lstStyle/>
          <a:p>
            <a:r>
              <a:rPr lang="en-US" sz="2400" dirty="0" err="1"/>
              <a:t>Componentes</a:t>
            </a:r>
            <a:r>
              <a:rPr lang="en-US" sz="2400" dirty="0"/>
              <a:t> al interior del </a:t>
            </a:r>
            <a:r>
              <a:rPr lang="en-US" sz="2400" dirty="0" err="1"/>
              <a:t>núcleo</a:t>
            </a:r>
            <a:endParaRPr lang="en-US" sz="2400" dirty="0"/>
          </a:p>
        </p:txBody>
      </p:sp>
      <p:sp>
        <p:nvSpPr>
          <p:cNvPr id="9" name="TextBox 8"/>
          <p:cNvSpPr txBox="1"/>
          <p:nvPr/>
        </p:nvSpPr>
        <p:spPr>
          <a:xfrm>
            <a:off x="5307109" y="1118777"/>
            <a:ext cx="1296788" cy="369332"/>
          </a:xfrm>
          <a:prstGeom prst="rect">
            <a:avLst/>
          </a:prstGeom>
          <a:noFill/>
        </p:spPr>
        <p:txBody>
          <a:bodyPr wrap="square" rtlCol="0">
            <a:spAutoFit/>
          </a:bodyPr>
          <a:lstStyle/>
          <a:p>
            <a:pPr algn="ctr"/>
            <a:r>
              <a:rPr lang="en-US" b="1" dirty="0" err="1"/>
              <a:t>Proteínas</a:t>
            </a:r>
            <a:endParaRPr lang="en-US" b="1" dirty="0"/>
          </a:p>
        </p:txBody>
      </p:sp>
      <p:pic>
        <p:nvPicPr>
          <p:cNvPr id="10" name="Picture 9" descr="Captura de pantalla 2016-03-06 a las 7.10.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116" y="1420338"/>
            <a:ext cx="2555182" cy="2497110"/>
          </a:xfrm>
          <a:prstGeom prst="rect">
            <a:avLst/>
          </a:prstGeom>
        </p:spPr>
      </p:pic>
      <p:sp>
        <p:nvSpPr>
          <p:cNvPr id="13" name="TextBox 12"/>
          <p:cNvSpPr txBox="1"/>
          <p:nvPr/>
        </p:nvSpPr>
        <p:spPr>
          <a:xfrm>
            <a:off x="7054175" y="2379534"/>
            <a:ext cx="1778094" cy="1477328"/>
          </a:xfrm>
          <a:prstGeom prst="rect">
            <a:avLst/>
          </a:prstGeom>
          <a:noFill/>
        </p:spPr>
        <p:txBody>
          <a:bodyPr wrap="square" rtlCol="0">
            <a:spAutoFit/>
          </a:bodyPr>
          <a:lstStyle/>
          <a:p>
            <a:pPr algn="just"/>
            <a:r>
              <a:rPr lang="en-US" dirty="0" err="1"/>
              <a:t>Cumplen</a:t>
            </a:r>
            <a:r>
              <a:rPr lang="en-US" dirty="0"/>
              <a:t> </a:t>
            </a:r>
            <a:r>
              <a:rPr lang="en-US" dirty="0" err="1"/>
              <a:t>diferentes</a:t>
            </a:r>
            <a:r>
              <a:rPr lang="en-US" dirty="0"/>
              <a:t> </a:t>
            </a:r>
            <a:r>
              <a:rPr lang="en-US" dirty="0" err="1"/>
              <a:t>funciones</a:t>
            </a:r>
            <a:r>
              <a:rPr lang="en-US" dirty="0"/>
              <a:t>. Entre </a:t>
            </a:r>
            <a:r>
              <a:rPr lang="en-US" dirty="0" err="1"/>
              <a:t>ellas</a:t>
            </a:r>
            <a:r>
              <a:rPr lang="en-US" dirty="0"/>
              <a:t> </a:t>
            </a:r>
            <a:r>
              <a:rPr lang="en-US" dirty="0" err="1"/>
              <a:t>destacan</a:t>
            </a:r>
            <a:r>
              <a:rPr lang="en-US" dirty="0"/>
              <a:t> </a:t>
            </a:r>
            <a:r>
              <a:rPr lang="en-US" dirty="0" err="1"/>
              <a:t>las</a:t>
            </a:r>
            <a:r>
              <a:rPr lang="en-US" dirty="0"/>
              <a:t> </a:t>
            </a:r>
            <a:r>
              <a:rPr lang="en-US" b="1" u="sng" dirty="0" err="1"/>
              <a:t>Histonas</a:t>
            </a:r>
            <a:r>
              <a:rPr lang="en-US" dirty="0"/>
              <a:t>.</a:t>
            </a:r>
          </a:p>
        </p:txBody>
      </p:sp>
      <p:pic>
        <p:nvPicPr>
          <p:cNvPr id="14" name="Picture 13" descr="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310" y="4561390"/>
            <a:ext cx="1970740" cy="1980448"/>
          </a:xfrm>
          <a:prstGeom prst="rect">
            <a:avLst/>
          </a:prstGeom>
        </p:spPr>
      </p:pic>
      <p:sp>
        <p:nvSpPr>
          <p:cNvPr id="16" name="TextBox 15"/>
          <p:cNvSpPr txBox="1"/>
          <p:nvPr/>
        </p:nvSpPr>
        <p:spPr>
          <a:xfrm>
            <a:off x="4669983" y="4893564"/>
            <a:ext cx="1296788" cy="369332"/>
          </a:xfrm>
          <a:prstGeom prst="rect">
            <a:avLst/>
          </a:prstGeom>
          <a:noFill/>
        </p:spPr>
        <p:txBody>
          <a:bodyPr wrap="square" rtlCol="0">
            <a:spAutoFit/>
          </a:bodyPr>
          <a:lstStyle/>
          <a:p>
            <a:pPr algn="ctr"/>
            <a:r>
              <a:rPr lang="en-US" b="1" dirty="0" err="1"/>
              <a:t>Nucleolo</a:t>
            </a:r>
            <a:endParaRPr lang="en-US" b="1" dirty="0"/>
          </a:p>
        </p:txBody>
      </p:sp>
      <p:sp>
        <p:nvSpPr>
          <p:cNvPr id="17" name="TextBox 16"/>
          <p:cNvSpPr txBox="1"/>
          <p:nvPr/>
        </p:nvSpPr>
        <p:spPr>
          <a:xfrm>
            <a:off x="4760116" y="5262896"/>
            <a:ext cx="2625675" cy="923330"/>
          </a:xfrm>
          <a:prstGeom prst="rect">
            <a:avLst/>
          </a:prstGeom>
          <a:noFill/>
        </p:spPr>
        <p:txBody>
          <a:bodyPr wrap="square" rtlCol="0">
            <a:spAutoFit/>
          </a:bodyPr>
          <a:lstStyle/>
          <a:p>
            <a:pPr algn="just"/>
            <a:r>
              <a:rPr lang="en-US" dirty="0"/>
              <a:t>Zona </a:t>
            </a:r>
            <a:r>
              <a:rPr lang="en-US" dirty="0" err="1"/>
              <a:t>específica</a:t>
            </a:r>
            <a:r>
              <a:rPr lang="en-US" dirty="0"/>
              <a:t> del </a:t>
            </a:r>
            <a:r>
              <a:rPr lang="en-US" dirty="0" err="1"/>
              <a:t>núcleo</a:t>
            </a:r>
            <a:r>
              <a:rPr lang="en-US" dirty="0"/>
              <a:t> </a:t>
            </a:r>
            <a:r>
              <a:rPr lang="en-US" dirty="0" err="1"/>
              <a:t>donde</a:t>
            </a:r>
            <a:r>
              <a:rPr lang="en-US" dirty="0"/>
              <a:t> se </a:t>
            </a:r>
            <a:r>
              <a:rPr lang="en-US" dirty="0" err="1"/>
              <a:t>sintetizan</a:t>
            </a:r>
            <a:r>
              <a:rPr lang="en-US" dirty="0"/>
              <a:t> (</a:t>
            </a:r>
            <a:r>
              <a:rPr lang="en-US" dirty="0" err="1"/>
              <a:t>forman</a:t>
            </a:r>
            <a:r>
              <a:rPr lang="en-US" dirty="0"/>
              <a:t>) los </a:t>
            </a:r>
            <a:r>
              <a:rPr lang="en-US" dirty="0" err="1"/>
              <a:t>ribosomas</a:t>
            </a:r>
            <a:r>
              <a:rPr lang="en-US" dirty="0"/>
              <a:t>. </a:t>
            </a:r>
          </a:p>
        </p:txBody>
      </p:sp>
      <p:grpSp>
        <p:nvGrpSpPr>
          <p:cNvPr id="18" name="Group 14">
            <a:extLst>
              <a:ext uri="{FF2B5EF4-FFF2-40B4-BE49-F238E27FC236}">
                <a16:creationId xmlns:a16="http://schemas.microsoft.com/office/drawing/2014/main" id="{5C08626D-404F-F44A-A1E4-215295A6F3AE}"/>
              </a:ext>
            </a:extLst>
          </p:cNvPr>
          <p:cNvGrpSpPr/>
          <p:nvPr/>
        </p:nvGrpSpPr>
        <p:grpSpPr>
          <a:xfrm>
            <a:off x="167893" y="973506"/>
            <a:ext cx="2276775" cy="3375475"/>
            <a:chOff x="346768" y="1013266"/>
            <a:chExt cx="2276775" cy="3375475"/>
          </a:xfrm>
        </p:grpSpPr>
        <p:pic>
          <p:nvPicPr>
            <p:cNvPr id="19" name="Picture 4" descr="Captura de Pantalla 2019-10-02 a la(s) 22.01.31.png">
              <a:extLst>
                <a:ext uri="{FF2B5EF4-FFF2-40B4-BE49-F238E27FC236}">
                  <a16:creationId xmlns:a16="http://schemas.microsoft.com/office/drawing/2014/main" id="{C6071339-E859-CF47-92C3-56E4DA8A5212}"/>
                </a:ext>
              </a:extLst>
            </p:cNvPr>
            <p:cNvPicPr>
              <a:picLocks noChangeAspect="1"/>
            </p:cNvPicPr>
            <p:nvPr/>
          </p:nvPicPr>
          <p:blipFill rotWithShape="1">
            <a:blip r:embed="rId4">
              <a:extLst>
                <a:ext uri="{28A0092B-C50C-407E-A947-70E740481C1C}">
                  <a14:useLocalDpi xmlns:a14="http://schemas.microsoft.com/office/drawing/2010/main" val="0"/>
                </a:ext>
              </a:extLst>
            </a:blip>
            <a:srcRect t="5487"/>
            <a:stretch/>
          </p:blipFill>
          <p:spPr>
            <a:xfrm>
              <a:off x="350880" y="1868488"/>
              <a:ext cx="2272663" cy="2520253"/>
            </a:xfrm>
            <a:prstGeom prst="rect">
              <a:avLst/>
            </a:prstGeom>
          </p:spPr>
        </p:pic>
        <p:sp>
          <p:nvSpPr>
            <p:cNvPr id="20" name="TextBox 3">
              <a:extLst>
                <a:ext uri="{FF2B5EF4-FFF2-40B4-BE49-F238E27FC236}">
                  <a16:creationId xmlns:a16="http://schemas.microsoft.com/office/drawing/2014/main" id="{0EFDF64A-78DB-214F-A0C9-8D55882289E0}"/>
                </a:ext>
              </a:extLst>
            </p:cNvPr>
            <p:cNvSpPr txBox="1"/>
            <p:nvPr/>
          </p:nvSpPr>
          <p:spPr>
            <a:xfrm>
              <a:off x="346768" y="1460098"/>
              <a:ext cx="2146965" cy="369332"/>
            </a:xfrm>
            <a:prstGeom prst="rect">
              <a:avLst/>
            </a:prstGeom>
            <a:noFill/>
          </p:spPr>
          <p:txBody>
            <a:bodyPr wrap="square" rtlCol="0">
              <a:spAutoFit/>
            </a:bodyPr>
            <a:lstStyle/>
            <a:p>
              <a:pPr algn="ctr"/>
              <a:r>
                <a:rPr lang="en-US" b="1" dirty="0"/>
                <a:t>ARN               ADN</a:t>
              </a:r>
            </a:p>
          </p:txBody>
        </p:sp>
        <p:sp>
          <p:nvSpPr>
            <p:cNvPr id="21" name="TextBox 10">
              <a:extLst>
                <a:ext uri="{FF2B5EF4-FFF2-40B4-BE49-F238E27FC236}">
                  <a16:creationId xmlns:a16="http://schemas.microsoft.com/office/drawing/2014/main" id="{0AB76577-FB9D-144F-87A9-6B122B01894B}"/>
                </a:ext>
              </a:extLst>
            </p:cNvPr>
            <p:cNvSpPr txBox="1"/>
            <p:nvPr/>
          </p:nvSpPr>
          <p:spPr>
            <a:xfrm>
              <a:off x="659611" y="1013266"/>
              <a:ext cx="1778094" cy="369332"/>
            </a:xfrm>
            <a:prstGeom prst="rect">
              <a:avLst/>
            </a:prstGeom>
            <a:noFill/>
          </p:spPr>
          <p:txBody>
            <a:bodyPr wrap="square" rtlCol="0">
              <a:spAutoFit/>
            </a:bodyPr>
            <a:lstStyle/>
            <a:p>
              <a:pPr algn="just"/>
              <a:r>
                <a:rPr lang="en-US" b="1" dirty="0" err="1"/>
                <a:t>Ácidos</a:t>
              </a:r>
              <a:r>
                <a:rPr lang="en-US" b="1" dirty="0"/>
                <a:t> </a:t>
              </a:r>
              <a:r>
                <a:rPr lang="en-US" b="1" dirty="0" err="1"/>
                <a:t>nucleicos</a:t>
              </a:r>
              <a:endParaRPr lang="en-US" b="1" dirty="0"/>
            </a:p>
          </p:txBody>
        </p:sp>
      </p:grpSp>
    </p:spTree>
    <p:extLst>
      <p:ext uri="{BB962C8B-B14F-4D97-AF65-F5344CB8AC3E}">
        <p14:creationId xmlns:p14="http://schemas.microsoft.com/office/powerpoint/2010/main" val="35337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27000" y="941307"/>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27000" y="312473"/>
            <a:ext cx="7805852" cy="461665"/>
          </a:xfrm>
          <a:prstGeom prst="rect">
            <a:avLst/>
          </a:prstGeom>
          <a:noFill/>
        </p:spPr>
        <p:txBody>
          <a:bodyPr wrap="square" rtlCol="0">
            <a:spAutoFit/>
          </a:bodyPr>
          <a:lstStyle/>
          <a:p>
            <a:r>
              <a:rPr lang="en-US" sz="2400" dirty="0" err="1"/>
              <a:t>Estructura</a:t>
            </a:r>
            <a:r>
              <a:rPr lang="en-US" sz="2400" dirty="0"/>
              <a:t> del ADN</a:t>
            </a:r>
          </a:p>
        </p:txBody>
      </p:sp>
      <p:pic>
        <p:nvPicPr>
          <p:cNvPr id="5" name="Picture 4"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06" y="3251458"/>
            <a:ext cx="1869411" cy="3294069"/>
          </a:xfrm>
          <a:prstGeom prst="rect">
            <a:avLst/>
          </a:prstGeom>
        </p:spPr>
      </p:pic>
      <p:pic>
        <p:nvPicPr>
          <p:cNvPr id="6" name="Picture 5"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677" y="3251458"/>
            <a:ext cx="3213519" cy="3528530"/>
          </a:xfrm>
          <a:prstGeom prst="rect">
            <a:avLst/>
          </a:prstGeom>
        </p:spPr>
      </p:pic>
      <p:sp>
        <p:nvSpPr>
          <p:cNvPr id="16" name="TextBox 15"/>
          <p:cNvSpPr txBox="1"/>
          <p:nvPr/>
        </p:nvSpPr>
        <p:spPr>
          <a:xfrm>
            <a:off x="126999" y="1135635"/>
            <a:ext cx="8726907" cy="2031325"/>
          </a:xfrm>
          <a:prstGeom prst="rect">
            <a:avLst/>
          </a:prstGeom>
          <a:noFill/>
        </p:spPr>
        <p:txBody>
          <a:bodyPr wrap="square" rtlCol="0">
            <a:spAutoFit/>
          </a:bodyPr>
          <a:lstStyle/>
          <a:p>
            <a:pPr algn="just"/>
            <a:r>
              <a:rPr lang="es-ES_tradnl" dirty="0"/>
              <a:t>El ácido desoxirribonucleico, abreviado como ADN, es la macromolécula que contiene las instrucciones genéticas usadas en el desarrollo y funcionamiento de todos los seres vivos. Se forma por la unión de dos cadenas de nucleótidos </a:t>
            </a:r>
            <a:r>
              <a:rPr lang="es-ES_tradnl" dirty="0" smtClean="0"/>
              <a:t>unidos </a:t>
            </a:r>
            <a:r>
              <a:rPr lang="es-ES_tradnl" dirty="0"/>
              <a:t>por puentes de hidrógeno.  </a:t>
            </a:r>
          </a:p>
          <a:p>
            <a:pPr algn="just"/>
            <a:endParaRPr lang="es-ES_tradnl" dirty="0"/>
          </a:p>
          <a:p>
            <a:pPr algn="just"/>
            <a:r>
              <a:rPr lang="es-ES_tradnl" dirty="0"/>
              <a:t>Cada nucleótido está constituido por una base nitrogenada, un azúcar de 5 carbonos (pentosa) y un grupo fosfato.</a:t>
            </a:r>
          </a:p>
          <a:p>
            <a:pPr algn="just"/>
            <a:endParaRPr lang="en-US" dirty="0"/>
          </a:p>
        </p:txBody>
      </p:sp>
      <p:sp>
        <p:nvSpPr>
          <p:cNvPr id="11" name="TextBox 7">
            <a:extLst>
              <a:ext uri="{FF2B5EF4-FFF2-40B4-BE49-F238E27FC236}">
                <a16:creationId xmlns:a16="http://schemas.microsoft.com/office/drawing/2014/main" id="{145DFEC0-F363-F147-B3EC-5D0A12A1D36C}"/>
              </a:ext>
            </a:extLst>
          </p:cNvPr>
          <p:cNvSpPr txBox="1"/>
          <p:nvPr/>
        </p:nvSpPr>
        <p:spPr>
          <a:xfrm>
            <a:off x="6892252" y="3021365"/>
            <a:ext cx="1274258" cy="320908"/>
          </a:xfrm>
          <a:prstGeom prst="rect">
            <a:avLst/>
          </a:prstGeom>
          <a:noFill/>
        </p:spPr>
        <p:txBody>
          <a:bodyPr wrap="square" rtlCol="0">
            <a:spAutoFit/>
          </a:bodyPr>
          <a:lstStyle/>
          <a:p>
            <a:r>
              <a:rPr lang="en-US" b="1" dirty="0" err="1"/>
              <a:t>Nucleótido</a:t>
            </a:r>
            <a:endParaRPr lang="en-US" b="1" dirty="0"/>
          </a:p>
        </p:txBody>
      </p:sp>
      <p:sp>
        <p:nvSpPr>
          <p:cNvPr id="8" name="Rectángulo 7">
            <a:extLst>
              <a:ext uri="{FF2B5EF4-FFF2-40B4-BE49-F238E27FC236}">
                <a16:creationId xmlns:a16="http://schemas.microsoft.com/office/drawing/2014/main" id="{E244170A-20BC-844A-9856-EA7A3B08458F}"/>
              </a:ext>
            </a:extLst>
          </p:cNvPr>
          <p:cNvSpPr/>
          <p:nvPr/>
        </p:nvSpPr>
        <p:spPr>
          <a:xfrm>
            <a:off x="2523117" y="3342273"/>
            <a:ext cx="1395809" cy="87640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2" name="Imagen 11">
            <a:extLst>
              <a:ext uri="{FF2B5EF4-FFF2-40B4-BE49-F238E27FC236}">
                <a16:creationId xmlns:a16="http://schemas.microsoft.com/office/drawing/2014/main" id="{8535711A-4DE4-A246-9A4B-57D154240645}"/>
              </a:ext>
            </a:extLst>
          </p:cNvPr>
          <p:cNvPicPr>
            <a:picLocks noChangeAspect="1"/>
          </p:cNvPicPr>
          <p:nvPr/>
        </p:nvPicPr>
        <p:blipFill rotWithShape="1">
          <a:blip r:embed="rId4"/>
          <a:srcRect l="3773" r="43866" b="43374"/>
          <a:stretch/>
        </p:blipFill>
        <p:spPr>
          <a:xfrm>
            <a:off x="5847635" y="3412071"/>
            <a:ext cx="3006271" cy="2165350"/>
          </a:xfrm>
          <a:prstGeom prst="rect">
            <a:avLst/>
          </a:prstGeom>
          <a:ln>
            <a:solidFill>
              <a:schemeClr val="tx1"/>
            </a:solidFill>
          </a:ln>
        </p:spPr>
      </p:pic>
      <p:sp>
        <p:nvSpPr>
          <p:cNvPr id="13" name="Flecha en U 12">
            <a:extLst>
              <a:ext uri="{FF2B5EF4-FFF2-40B4-BE49-F238E27FC236}">
                <a16:creationId xmlns:a16="http://schemas.microsoft.com/office/drawing/2014/main" id="{4B941D08-98E6-4E48-A90A-ADB71C68CB59}"/>
              </a:ext>
            </a:extLst>
          </p:cNvPr>
          <p:cNvSpPr/>
          <p:nvPr/>
        </p:nvSpPr>
        <p:spPr>
          <a:xfrm>
            <a:off x="3566160" y="2899954"/>
            <a:ext cx="2638697" cy="442319"/>
          </a:xfrm>
          <a:prstGeom prst="uturnArrow">
            <a:avLst>
              <a:gd name="adj1" fmla="val 20062"/>
              <a:gd name="adj2" fmla="val 25000"/>
              <a:gd name="adj3" fmla="val 25000"/>
              <a:gd name="adj4" fmla="val 43750"/>
              <a:gd name="adj5" fmla="val 75000"/>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85290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999" y="219103"/>
            <a:ext cx="8755743" cy="461665"/>
          </a:xfrm>
          <a:prstGeom prst="rect">
            <a:avLst/>
          </a:prstGeom>
          <a:noFill/>
        </p:spPr>
        <p:txBody>
          <a:bodyPr wrap="square" rtlCol="0">
            <a:spAutoFit/>
          </a:bodyPr>
          <a:lstStyle/>
          <a:p>
            <a:pPr algn="ctr"/>
            <a:r>
              <a:rPr lang="en-US" sz="2400" dirty="0"/>
              <a:t>Los </a:t>
            </a:r>
            <a:r>
              <a:rPr lang="en-US" sz="2400" dirty="0" err="1"/>
              <a:t>nucleótidos</a:t>
            </a:r>
            <a:r>
              <a:rPr lang="en-US" sz="2400" dirty="0"/>
              <a:t> del ADN </a:t>
            </a:r>
            <a:r>
              <a:rPr lang="en-US" sz="2400" dirty="0" err="1"/>
              <a:t>pueden</a:t>
            </a:r>
            <a:r>
              <a:rPr lang="en-US" sz="2400" dirty="0"/>
              <a:t> presenter 4 bases </a:t>
            </a:r>
            <a:r>
              <a:rPr lang="en-US" sz="2400" dirty="0" err="1"/>
              <a:t>nitrogenadas</a:t>
            </a:r>
            <a:endParaRPr lang="en-US" sz="2400" dirty="0"/>
          </a:p>
        </p:txBody>
      </p:sp>
      <p:cxnSp>
        <p:nvCxnSpPr>
          <p:cNvPr id="6" name="Straight Connector 5"/>
          <p:cNvCxnSpPr/>
          <p:nvPr/>
        </p:nvCxnSpPr>
        <p:spPr>
          <a:xfrm>
            <a:off x="127000" y="853099"/>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grpSp>
        <p:nvGrpSpPr>
          <p:cNvPr id="3" name="Grupo 2">
            <a:extLst>
              <a:ext uri="{FF2B5EF4-FFF2-40B4-BE49-F238E27FC236}">
                <a16:creationId xmlns:a16="http://schemas.microsoft.com/office/drawing/2014/main" id="{E69FA03C-E6BD-AF4D-AE4A-56F702D3B85F}"/>
              </a:ext>
            </a:extLst>
          </p:cNvPr>
          <p:cNvGrpSpPr/>
          <p:nvPr/>
        </p:nvGrpSpPr>
        <p:grpSpPr>
          <a:xfrm>
            <a:off x="519774" y="2238664"/>
            <a:ext cx="7814330" cy="4267785"/>
            <a:chOff x="489656" y="1591470"/>
            <a:chExt cx="8164687" cy="4666785"/>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89656" y="1591470"/>
              <a:ext cx="8164687" cy="4608512"/>
            </a:xfrm>
            <a:prstGeom prst="rect">
              <a:avLst/>
            </a:prstGeom>
          </p:spPr>
        </p:pic>
        <p:sp>
          <p:nvSpPr>
            <p:cNvPr id="9" name="Rectangle 8"/>
            <p:cNvSpPr/>
            <p:nvPr/>
          </p:nvSpPr>
          <p:spPr>
            <a:xfrm>
              <a:off x="1074382" y="3131200"/>
              <a:ext cx="1266729" cy="338554"/>
            </a:xfrm>
            <a:prstGeom prst="rect">
              <a:avLst/>
            </a:prstGeom>
            <a:solidFill>
              <a:schemeClr val="bg1"/>
            </a:solidFill>
          </p:spPr>
          <p:txBody>
            <a:bodyPr wrap="square">
              <a:spAutoFit/>
            </a:bodyPr>
            <a:lstStyle/>
            <a:p>
              <a:r>
                <a:rPr lang="en-US" sz="1600" b="1" dirty="0" err="1"/>
                <a:t>Pirimidinas</a:t>
              </a:r>
              <a:endParaRPr lang="en-US" sz="1600" b="1" dirty="0"/>
            </a:p>
          </p:txBody>
        </p:sp>
        <p:sp>
          <p:nvSpPr>
            <p:cNvPr id="10" name="Rectangle 9"/>
            <p:cNvSpPr/>
            <p:nvPr/>
          </p:nvSpPr>
          <p:spPr>
            <a:xfrm>
              <a:off x="1226782" y="5919701"/>
              <a:ext cx="1266729" cy="338554"/>
            </a:xfrm>
            <a:prstGeom prst="rect">
              <a:avLst/>
            </a:prstGeom>
            <a:solidFill>
              <a:schemeClr val="bg1"/>
            </a:solidFill>
          </p:spPr>
          <p:txBody>
            <a:bodyPr wrap="square">
              <a:spAutoFit/>
            </a:bodyPr>
            <a:lstStyle/>
            <a:p>
              <a:pPr algn="ctr"/>
              <a:r>
                <a:rPr lang="en-US" sz="1600" b="1" dirty="0" err="1"/>
                <a:t>Purinas</a:t>
              </a:r>
              <a:endParaRPr lang="en-US" sz="1600" b="1" dirty="0"/>
            </a:p>
          </p:txBody>
        </p:sp>
      </p:grpSp>
      <p:sp>
        <p:nvSpPr>
          <p:cNvPr id="4" name="CuadroTexto 3">
            <a:extLst>
              <a:ext uri="{FF2B5EF4-FFF2-40B4-BE49-F238E27FC236}">
                <a16:creationId xmlns:a16="http://schemas.microsoft.com/office/drawing/2014/main" id="{118D0038-8C26-0448-9CF0-72507845A4CD}"/>
              </a:ext>
            </a:extLst>
          </p:cNvPr>
          <p:cNvSpPr txBox="1"/>
          <p:nvPr/>
        </p:nvSpPr>
        <p:spPr>
          <a:xfrm>
            <a:off x="126999" y="1084217"/>
            <a:ext cx="8518272" cy="923330"/>
          </a:xfrm>
          <a:prstGeom prst="rect">
            <a:avLst/>
          </a:prstGeom>
          <a:noFill/>
        </p:spPr>
        <p:txBody>
          <a:bodyPr wrap="square" rtlCol="0">
            <a:spAutoFit/>
          </a:bodyPr>
          <a:lstStyle/>
          <a:p>
            <a:pPr algn="just"/>
            <a:r>
              <a:rPr lang="es-CL" dirty="0"/>
              <a:t>El ADN contiene a las bases Adenina (A) y Guanina (G), las cuales se clasifican como purinas y las bases Timina (T) y Citocina (C), clasificadas como pirimidinas. La base uracilo solo se encuentra en las moléculas de ARN</a:t>
            </a:r>
          </a:p>
        </p:txBody>
      </p:sp>
    </p:spTree>
    <p:extLst>
      <p:ext uri="{BB962C8B-B14F-4D97-AF65-F5344CB8AC3E}">
        <p14:creationId xmlns:p14="http://schemas.microsoft.com/office/powerpoint/2010/main" val="290584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27000" y="903956"/>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7" descr="Image5939"/>
          <p:cNvPicPr>
            <a:picLocks noChangeAspect="1" noChangeArrowheads="1"/>
          </p:cNvPicPr>
          <p:nvPr/>
        </p:nvPicPr>
        <p:blipFill>
          <a:blip r:embed="rId2" cstate="print"/>
          <a:srcRect/>
          <a:stretch>
            <a:fillRect/>
          </a:stretch>
        </p:blipFill>
        <p:spPr>
          <a:xfrm>
            <a:off x="5262008" y="3832034"/>
            <a:ext cx="3281849" cy="2820359"/>
          </a:xfrm>
          <a:prstGeom prst="rect">
            <a:avLst/>
          </a:prstGeom>
          <a:noFill/>
        </p:spPr>
      </p:pic>
      <p:sp>
        <p:nvSpPr>
          <p:cNvPr id="4" name="TextBox 3"/>
          <p:cNvSpPr txBox="1"/>
          <p:nvPr/>
        </p:nvSpPr>
        <p:spPr>
          <a:xfrm>
            <a:off x="738005" y="262846"/>
            <a:ext cx="7805852" cy="461665"/>
          </a:xfrm>
          <a:prstGeom prst="rect">
            <a:avLst/>
          </a:prstGeom>
          <a:noFill/>
        </p:spPr>
        <p:txBody>
          <a:bodyPr wrap="square" rtlCol="0">
            <a:spAutoFit/>
          </a:bodyPr>
          <a:lstStyle/>
          <a:p>
            <a:r>
              <a:rPr lang="en-US" sz="2400" dirty="0"/>
              <a:t>El ADN se </a:t>
            </a:r>
            <a:r>
              <a:rPr lang="en-US" sz="2400" dirty="0" err="1"/>
              <a:t>encuentra</a:t>
            </a:r>
            <a:r>
              <a:rPr lang="en-US" sz="2400" dirty="0"/>
              <a:t> </a:t>
            </a:r>
            <a:r>
              <a:rPr lang="en-US" sz="2400" dirty="0" err="1"/>
              <a:t>condensado</a:t>
            </a:r>
            <a:r>
              <a:rPr lang="en-US" sz="2400" dirty="0"/>
              <a:t> al interior del </a:t>
            </a:r>
            <a:r>
              <a:rPr lang="en-US" sz="2400" dirty="0" err="1"/>
              <a:t>núcleo</a:t>
            </a:r>
            <a:r>
              <a:rPr lang="en-US" sz="2400" dirty="0"/>
              <a:t> </a:t>
            </a:r>
          </a:p>
        </p:txBody>
      </p:sp>
      <p:grpSp>
        <p:nvGrpSpPr>
          <p:cNvPr id="10" name="Grupo 9">
            <a:extLst>
              <a:ext uri="{FF2B5EF4-FFF2-40B4-BE49-F238E27FC236}">
                <a16:creationId xmlns:a16="http://schemas.microsoft.com/office/drawing/2014/main" id="{51E1F790-9CF3-3F4C-AD89-AD93CC7CF238}"/>
              </a:ext>
            </a:extLst>
          </p:cNvPr>
          <p:cNvGrpSpPr/>
          <p:nvPr/>
        </p:nvGrpSpPr>
        <p:grpSpPr>
          <a:xfrm>
            <a:off x="4975275" y="1388693"/>
            <a:ext cx="2169481" cy="2443341"/>
            <a:chOff x="5317013" y="2664323"/>
            <a:chExt cx="2169481" cy="2443341"/>
          </a:xfrm>
        </p:grpSpPr>
        <p:pic>
          <p:nvPicPr>
            <p:cNvPr id="6" name="Picture 5" descr="Captura de pantalla 2016-03-06 a las 7.1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13" y="2987489"/>
              <a:ext cx="2169481" cy="2120175"/>
            </a:xfrm>
            <a:prstGeom prst="rect">
              <a:avLst/>
            </a:prstGeom>
          </p:spPr>
        </p:pic>
        <p:sp>
          <p:nvSpPr>
            <p:cNvPr id="7" name="TextBox 6"/>
            <p:cNvSpPr txBox="1"/>
            <p:nvPr/>
          </p:nvSpPr>
          <p:spPr>
            <a:xfrm>
              <a:off x="5843380" y="2664323"/>
              <a:ext cx="1296788" cy="369332"/>
            </a:xfrm>
            <a:prstGeom prst="rect">
              <a:avLst/>
            </a:prstGeom>
            <a:noFill/>
          </p:spPr>
          <p:txBody>
            <a:bodyPr wrap="square" rtlCol="0">
              <a:spAutoFit/>
            </a:bodyPr>
            <a:lstStyle/>
            <a:p>
              <a:pPr algn="ctr"/>
              <a:r>
                <a:rPr lang="en-US" b="1" dirty="0" err="1"/>
                <a:t>Histonas</a:t>
              </a:r>
              <a:endParaRPr lang="en-US" b="1" dirty="0"/>
            </a:p>
          </p:txBody>
        </p:sp>
      </p:grpSp>
      <p:sp>
        <p:nvSpPr>
          <p:cNvPr id="8" name="CuadroTexto 7">
            <a:extLst>
              <a:ext uri="{FF2B5EF4-FFF2-40B4-BE49-F238E27FC236}">
                <a16:creationId xmlns:a16="http://schemas.microsoft.com/office/drawing/2014/main" id="{0C1BE237-6705-AB4C-B3C6-4148BDC490A1}"/>
              </a:ext>
            </a:extLst>
          </p:cNvPr>
          <p:cNvSpPr txBox="1"/>
          <p:nvPr/>
        </p:nvSpPr>
        <p:spPr>
          <a:xfrm>
            <a:off x="127000" y="1065528"/>
            <a:ext cx="8871856" cy="646331"/>
          </a:xfrm>
          <a:prstGeom prst="rect">
            <a:avLst/>
          </a:prstGeom>
          <a:noFill/>
        </p:spPr>
        <p:txBody>
          <a:bodyPr wrap="square" rtlCol="0">
            <a:spAutoFit/>
          </a:bodyPr>
          <a:lstStyle/>
          <a:p>
            <a:pPr algn="just"/>
            <a:r>
              <a:rPr lang="es-CL" dirty="0"/>
              <a:t>Para contener la totalidad de moléculas de ADN presentes en el núcleo estas deben compactarse.</a:t>
            </a:r>
          </a:p>
        </p:txBody>
      </p:sp>
      <p:sp>
        <p:nvSpPr>
          <p:cNvPr id="9" name="CuadroTexto 8">
            <a:extLst>
              <a:ext uri="{FF2B5EF4-FFF2-40B4-BE49-F238E27FC236}">
                <a16:creationId xmlns:a16="http://schemas.microsoft.com/office/drawing/2014/main" id="{D8CD426F-0400-9D4D-AC1A-59DC883F5976}"/>
              </a:ext>
            </a:extLst>
          </p:cNvPr>
          <p:cNvSpPr txBox="1"/>
          <p:nvPr/>
        </p:nvSpPr>
        <p:spPr>
          <a:xfrm>
            <a:off x="226787" y="1873430"/>
            <a:ext cx="4536441" cy="923330"/>
          </a:xfrm>
          <a:prstGeom prst="rect">
            <a:avLst/>
          </a:prstGeom>
          <a:noFill/>
        </p:spPr>
        <p:txBody>
          <a:bodyPr wrap="square" rtlCol="0">
            <a:spAutoFit/>
          </a:bodyPr>
          <a:lstStyle/>
          <a:p>
            <a:pPr algn="just"/>
            <a:r>
              <a:rPr lang="es-CL" dirty="0"/>
              <a:t>La compactación ocurre gracias a la presencia de las proteínas histonas, las cuales se agrupan como lo muesta la siguiente imagen.</a:t>
            </a:r>
          </a:p>
        </p:txBody>
      </p:sp>
      <p:sp>
        <p:nvSpPr>
          <p:cNvPr id="12" name="CuadroTexto 11">
            <a:extLst>
              <a:ext uri="{FF2B5EF4-FFF2-40B4-BE49-F238E27FC236}">
                <a16:creationId xmlns:a16="http://schemas.microsoft.com/office/drawing/2014/main" id="{CF5FDFB8-0F9A-D94A-A308-57374B92A8ED}"/>
              </a:ext>
            </a:extLst>
          </p:cNvPr>
          <p:cNvSpPr txBox="1"/>
          <p:nvPr/>
        </p:nvSpPr>
        <p:spPr>
          <a:xfrm>
            <a:off x="126999" y="4438439"/>
            <a:ext cx="5030506" cy="1754326"/>
          </a:xfrm>
          <a:prstGeom prst="rect">
            <a:avLst/>
          </a:prstGeom>
          <a:noFill/>
        </p:spPr>
        <p:txBody>
          <a:bodyPr wrap="square" rtlCol="0">
            <a:spAutoFit/>
          </a:bodyPr>
          <a:lstStyle/>
          <a:p>
            <a:pPr algn="just"/>
            <a:r>
              <a:rPr lang="es-CL" dirty="0"/>
              <a:t>Este junto de histonas forman una estructura globular que es utilizada por el ADN para enrollarse, formando lo que se conoce como </a:t>
            </a:r>
            <a:r>
              <a:rPr lang="es-CL" b="1" dirty="0"/>
              <a:t>NUCLEOSOMA</a:t>
            </a:r>
            <a:r>
              <a:rPr lang="es-CL" dirty="0"/>
              <a:t>.</a:t>
            </a:r>
          </a:p>
          <a:p>
            <a:pPr algn="just"/>
            <a:r>
              <a:rPr lang="es-CL" dirty="0"/>
              <a:t>Una molécula de ADN puede formar muchos nucleosomas a lo largo de su estructura (ver imagen en la siguiente diapositiva).</a:t>
            </a:r>
          </a:p>
        </p:txBody>
      </p:sp>
    </p:spTree>
    <p:extLst>
      <p:ext uri="{BB962C8B-B14F-4D97-AF65-F5344CB8AC3E}">
        <p14:creationId xmlns:p14="http://schemas.microsoft.com/office/powerpoint/2010/main" val="165822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4643C6-B120-9F4C-B576-745B32DFCF8F}"/>
              </a:ext>
            </a:extLst>
          </p:cNvPr>
          <p:cNvPicPr>
            <a:picLocks noChangeAspect="1"/>
          </p:cNvPicPr>
          <p:nvPr/>
        </p:nvPicPr>
        <p:blipFill rotWithShape="1">
          <a:blip r:embed="rId2"/>
          <a:srcRect b="16824"/>
          <a:stretch/>
        </p:blipFill>
        <p:spPr>
          <a:xfrm>
            <a:off x="539275" y="1249498"/>
            <a:ext cx="8102600" cy="5059862"/>
          </a:xfrm>
          <a:prstGeom prst="rect">
            <a:avLst/>
          </a:prstGeom>
        </p:spPr>
      </p:pic>
      <p:cxnSp>
        <p:nvCxnSpPr>
          <p:cNvPr id="5" name="Straight Connector 1">
            <a:extLst>
              <a:ext uri="{FF2B5EF4-FFF2-40B4-BE49-F238E27FC236}">
                <a16:creationId xmlns:a16="http://schemas.microsoft.com/office/drawing/2014/main" id="{28C17375-9644-D746-8255-507CAB2AEE8C}"/>
              </a:ext>
            </a:extLst>
          </p:cNvPr>
          <p:cNvCxnSpPr/>
          <p:nvPr/>
        </p:nvCxnSpPr>
        <p:spPr>
          <a:xfrm>
            <a:off x="136071" y="668825"/>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3">
            <a:extLst>
              <a:ext uri="{FF2B5EF4-FFF2-40B4-BE49-F238E27FC236}">
                <a16:creationId xmlns:a16="http://schemas.microsoft.com/office/drawing/2014/main" id="{6F611567-17E7-174C-85E1-8D4B184B6CA4}"/>
              </a:ext>
            </a:extLst>
          </p:cNvPr>
          <p:cNvSpPr txBox="1"/>
          <p:nvPr/>
        </p:nvSpPr>
        <p:spPr>
          <a:xfrm>
            <a:off x="520700" y="115000"/>
            <a:ext cx="7805852" cy="461665"/>
          </a:xfrm>
          <a:prstGeom prst="rect">
            <a:avLst/>
          </a:prstGeom>
          <a:noFill/>
        </p:spPr>
        <p:txBody>
          <a:bodyPr wrap="square" rtlCol="0">
            <a:spAutoFit/>
          </a:bodyPr>
          <a:lstStyle/>
          <a:p>
            <a:pPr algn="ctr"/>
            <a:r>
              <a:rPr lang="en-US" sz="2400" dirty="0" err="1"/>
              <a:t>Nucleosomas</a:t>
            </a:r>
            <a:r>
              <a:rPr lang="en-US" sz="2400" dirty="0"/>
              <a:t> </a:t>
            </a:r>
            <a:r>
              <a:rPr lang="en-US" sz="2400" dirty="0" err="1"/>
              <a:t>en</a:t>
            </a:r>
            <a:r>
              <a:rPr lang="en-US" sz="2400" dirty="0"/>
              <a:t> una </a:t>
            </a:r>
            <a:r>
              <a:rPr lang="en-US" sz="2400" dirty="0" err="1"/>
              <a:t>molécula</a:t>
            </a:r>
            <a:r>
              <a:rPr lang="en-US" sz="2400" dirty="0"/>
              <a:t> de ADN</a:t>
            </a:r>
          </a:p>
        </p:txBody>
      </p:sp>
    </p:spTree>
    <p:extLst>
      <p:ext uri="{BB962C8B-B14F-4D97-AF65-F5344CB8AC3E}">
        <p14:creationId xmlns:p14="http://schemas.microsoft.com/office/powerpoint/2010/main" val="122853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27000" y="849418"/>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27000" y="234232"/>
            <a:ext cx="7805852" cy="461665"/>
          </a:xfrm>
          <a:prstGeom prst="rect">
            <a:avLst/>
          </a:prstGeom>
          <a:noFill/>
        </p:spPr>
        <p:txBody>
          <a:bodyPr wrap="square" rtlCol="0">
            <a:spAutoFit/>
          </a:bodyPr>
          <a:lstStyle/>
          <a:p>
            <a:r>
              <a:rPr lang="en-US" sz="2400" dirty="0" err="1"/>
              <a:t>Niveles</a:t>
            </a:r>
            <a:r>
              <a:rPr lang="en-US" sz="2400" dirty="0"/>
              <a:t> de </a:t>
            </a:r>
            <a:r>
              <a:rPr lang="en-US" sz="2400" dirty="0" err="1"/>
              <a:t>compactación</a:t>
            </a:r>
            <a:r>
              <a:rPr lang="en-US" sz="2400" dirty="0"/>
              <a:t> del ADN</a:t>
            </a:r>
          </a:p>
        </p:txBody>
      </p:sp>
      <p:sp>
        <p:nvSpPr>
          <p:cNvPr id="7" name="Rectangle 6"/>
          <p:cNvSpPr/>
          <p:nvPr/>
        </p:nvSpPr>
        <p:spPr>
          <a:xfrm>
            <a:off x="2028570" y="3516614"/>
            <a:ext cx="1199503" cy="2469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t="-1" r="4649" b="326"/>
          <a:stretch/>
        </p:blipFill>
        <p:spPr>
          <a:xfrm>
            <a:off x="3355073" y="981287"/>
            <a:ext cx="5788927" cy="5527871"/>
          </a:xfrm>
          <a:prstGeom prst="rect">
            <a:avLst/>
          </a:prstGeom>
        </p:spPr>
      </p:pic>
      <p:sp>
        <p:nvSpPr>
          <p:cNvPr id="10" name="CuadroTexto 9">
            <a:extLst>
              <a:ext uri="{FF2B5EF4-FFF2-40B4-BE49-F238E27FC236}">
                <a16:creationId xmlns:a16="http://schemas.microsoft.com/office/drawing/2014/main" id="{C82CA003-5F5B-F044-85C0-246E8DAF229D}"/>
              </a:ext>
            </a:extLst>
          </p:cNvPr>
          <p:cNvSpPr txBox="1"/>
          <p:nvPr/>
        </p:nvSpPr>
        <p:spPr>
          <a:xfrm>
            <a:off x="127000" y="1081453"/>
            <a:ext cx="3413034" cy="2031325"/>
          </a:xfrm>
          <a:prstGeom prst="rect">
            <a:avLst/>
          </a:prstGeom>
          <a:noFill/>
        </p:spPr>
        <p:txBody>
          <a:bodyPr wrap="square" rtlCol="0">
            <a:spAutoFit/>
          </a:bodyPr>
          <a:lstStyle/>
          <a:p>
            <a:pPr algn="just"/>
            <a:r>
              <a:rPr lang="es-CL" dirty="0"/>
              <a:t>La formación de los nucleosomas no son suficientes para compactar el ADN. También es necesario que estas estructuras se vayan sobre enrollando, lo que finalmente permite la formación de una estructura llamada </a:t>
            </a:r>
            <a:r>
              <a:rPr lang="es-CL" b="1" dirty="0"/>
              <a:t>CROMATINA.</a:t>
            </a:r>
          </a:p>
        </p:txBody>
      </p:sp>
      <p:sp>
        <p:nvSpPr>
          <p:cNvPr id="12" name="CuadroTexto 11">
            <a:extLst>
              <a:ext uri="{FF2B5EF4-FFF2-40B4-BE49-F238E27FC236}">
                <a16:creationId xmlns:a16="http://schemas.microsoft.com/office/drawing/2014/main" id="{8F933EC7-FDC2-CC4F-8FED-C2931B0F406C}"/>
              </a:ext>
            </a:extLst>
          </p:cNvPr>
          <p:cNvSpPr txBox="1"/>
          <p:nvPr/>
        </p:nvSpPr>
        <p:spPr>
          <a:xfrm>
            <a:off x="174784" y="3252134"/>
            <a:ext cx="3365250" cy="2031325"/>
          </a:xfrm>
          <a:prstGeom prst="rect">
            <a:avLst/>
          </a:prstGeom>
          <a:noFill/>
        </p:spPr>
        <p:txBody>
          <a:bodyPr wrap="square" rtlCol="0">
            <a:spAutoFit/>
          </a:bodyPr>
          <a:lstStyle/>
          <a:p>
            <a:pPr algn="just"/>
            <a:r>
              <a:rPr lang="es-CL" dirty="0"/>
              <a:t>La cromotina es el estado en el cual se encuentra normalmente nuestro material genético. Sin embargo, cuando la célula quiera dividirse, compactará mucho más su cromatina formando lo que se conoce como </a:t>
            </a:r>
            <a:r>
              <a:rPr lang="es-CL" b="1" dirty="0"/>
              <a:t>CROMOSOMA</a:t>
            </a:r>
            <a:r>
              <a:rPr lang="es-CL" dirty="0"/>
              <a:t>.</a:t>
            </a:r>
          </a:p>
        </p:txBody>
      </p:sp>
    </p:spTree>
    <p:extLst>
      <p:ext uri="{BB962C8B-B14F-4D97-AF65-F5344CB8AC3E}">
        <p14:creationId xmlns:p14="http://schemas.microsoft.com/office/powerpoint/2010/main" val="29309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A1C503BD-D6D8-C546-BE3C-0C35E5D611FE}"/>
              </a:ext>
            </a:extLst>
          </p:cNvPr>
          <p:cNvCxnSpPr/>
          <p:nvPr/>
        </p:nvCxnSpPr>
        <p:spPr>
          <a:xfrm>
            <a:off x="127000" y="601221"/>
            <a:ext cx="887185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0DC6B8E5-8773-744D-AD16-ED53C107C25F}"/>
              </a:ext>
            </a:extLst>
          </p:cNvPr>
          <p:cNvSpPr txBox="1"/>
          <p:nvPr/>
        </p:nvSpPr>
        <p:spPr>
          <a:xfrm>
            <a:off x="568232" y="65311"/>
            <a:ext cx="7302137" cy="461665"/>
          </a:xfrm>
          <a:prstGeom prst="rect">
            <a:avLst/>
          </a:prstGeom>
          <a:noFill/>
        </p:spPr>
        <p:txBody>
          <a:bodyPr wrap="square" rtlCol="0">
            <a:spAutoFit/>
          </a:bodyPr>
          <a:lstStyle/>
          <a:p>
            <a:pPr algn="ctr"/>
            <a:r>
              <a:rPr lang="es-CL" sz="2400" dirty="0"/>
              <a:t>Características de los cromosomas</a:t>
            </a:r>
          </a:p>
        </p:txBody>
      </p:sp>
      <p:grpSp>
        <p:nvGrpSpPr>
          <p:cNvPr id="34" name="Grupo 33">
            <a:extLst>
              <a:ext uri="{FF2B5EF4-FFF2-40B4-BE49-F238E27FC236}">
                <a16:creationId xmlns:a16="http://schemas.microsoft.com/office/drawing/2014/main" id="{2C7D1123-3694-554A-A515-97D8C7A0704D}"/>
              </a:ext>
            </a:extLst>
          </p:cNvPr>
          <p:cNvGrpSpPr/>
          <p:nvPr/>
        </p:nvGrpSpPr>
        <p:grpSpPr>
          <a:xfrm>
            <a:off x="276732" y="770514"/>
            <a:ext cx="8702107" cy="5763153"/>
            <a:chOff x="276732" y="770514"/>
            <a:chExt cx="8702107" cy="5763153"/>
          </a:xfrm>
        </p:grpSpPr>
        <p:pic>
          <p:nvPicPr>
            <p:cNvPr id="5" name="Picture 5" descr="Captura de Pantalla 2019-10-14 a la(s) 21.15.58.png">
              <a:extLst>
                <a:ext uri="{FF2B5EF4-FFF2-40B4-BE49-F238E27FC236}">
                  <a16:creationId xmlns:a16="http://schemas.microsoft.com/office/drawing/2014/main" id="{BB144C39-50F5-3443-BB30-0CB93299589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98" b="96923" l="10000" r="90000"/>
                      </a14:imgEffect>
                    </a14:imgLayer>
                  </a14:imgProps>
                </a:ext>
                <a:ext uri="{28A0092B-C50C-407E-A947-70E740481C1C}">
                  <a14:useLocalDpi xmlns:a14="http://schemas.microsoft.com/office/drawing/2010/main" val="0"/>
                </a:ext>
              </a:extLst>
            </a:blip>
            <a:stretch>
              <a:fillRect/>
            </a:stretch>
          </p:blipFill>
          <p:spPr>
            <a:xfrm>
              <a:off x="2035539" y="1220760"/>
              <a:ext cx="4358984" cy="5085482"/>
            </a:xfrm>
            <a:prstGeom prst="rect">
              <a:avLst/>
            </a:prstGeom>
          </p:spPr>
        </p:pic>
        <p:grpSp>
          <p:nvGrpSpPr>
            <p:cNvPr id="6" name="Group 8">
              <a:extLst>
                <a:ext uri="{FF2B5EF4-FFF2-40B4-BE49-F238E27FC236}">
                  <a16:creationId xmlns:a16="http://schemas.microsoft.com/office/drawing/2014/main" id="{A8440B54-8DF1-BF47-824C-76B1EF17FDBC}"/>
                </a:ext>
              </a:extLst>
            </p:cNvPr>
            <p:cNvGrpSpPr/>
            <p:nvPr/>
          </p:nvGrpSpPr>
          <p:grpSpPr>
            <a:xfrm>
              <a:off x="5246620" y="1437197"/>
              <a:ext cx="3462946" cy="4662520"/>
              <a:chOff x="5580800" y="1395480"/>
              <a:chExt cx="3462946" cy="4662520"/>
            </a:xfrm>
          </p:grpSpPr>
          <p:sp>
            <p:nvSpPr>
              <p:cNvPr id="7" name="Left Brace 6">
                <a:extLst>
                  <a:ext uri="{FF2B5EF4-FFF2-40B4-BE49-F238E27FC236}">
                    <a16:creationId xmlns:a16="http://schemas.microsoft.com/office/drawing/2014/main" id="{FB58AC6B-6E93-7E46-AC43-E62745F097CD}"/>
                  </a:ext>
                </a:extLst>
              </p:cNvPr>
              <p:cNvSpPr/>
              <p:nvPr/>
            </p:nvSpPr>
            <p:spPr>
              <a:xfrm rot="10800000">
                <a:off x="5580800" y="1395480"/>
                <a:ext cx="985831" cy="4662520"/>
              </a:xfrm>
              <a:prstGeom prst="leftBrace">
                <a:avLst>
                  <a:gd name="adj1" fmla="val 16953"/>
                  <a:gd name="adj2" fmla="val 50000"/>
                </a:avLst>
              </a:prstGeom>
              <a:ln w="254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3482300-D35E-9048-8891-323B9DA93BDF}"/>
                  </a:ext>
                </a:extLst>
              </p:cNvPr>
              <p:cNvSpPr txBox="1"/>
              <p:nvPr/>
            </p:nvSpPr>
            <p:spPr>
              <a:xfrm>
                <a:off x="6554105" y="3475998"/>
                <a:ext cx="2489641" cy="400110"/>
              </a:xfrm>
              <a:prstGeom prst="rect">
                <a:avLst/>
              </a:prstGeom>
              <a:noFill/>
            </p:spPr>
            <p:txBody>
              <a:bodyPr wrap="square" rtlCol="0">
                <a:spAutoFit/>
              </a:bodyPr>
              <a:lstStyle/>
              <a:p>
                <a:r>
                  <a:rPr lang="en-US" sz="2000" b="1" dirty="0" err="1"/>
                  <a:t>Cromátida</a:t>
                </a:r>
                <a:endParaRPr lang="en-US" sz="2000" b="1" dirty="0"/>
              </a:p>
            </p:txBody>
          </p:sp>
        </p:grpSp>
        <p:cxnSp>
          <p:nvCxnSpPr>
            <p:cNvPr id="9" name="Straight Arrow Connector 10">
              <a:extLst>
                <a:ext uri="{FF2B5EF4-FFF2-40B4-BE49-F238E27FC236}">
                  <a16:creationId xmlns:a16="http://schemas.microsoft.com/office/drawing/2014/main" id="{74C2E92F-3F7A-8D48-A0D0-5EA7617E17F7}"/>
                </a:ext>
              </a:extLst>
            </p:cNvPr>
            <p:cNvCxnSpPr/>
            <p:nvPr/>
          </p:nvCxnSpPr>
          <p:spPr>
            <a:xfrm flipH="1">
              <a:off x="2112208" y="3409737"/>
              <a:ext cx="2205588"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12">
              <a:extLst>
                <a:ext uri="{FF2B5EF4-FFF2-40B4-BE49-F238E27FC236}">
                  <a16:creationId xmlns:a16="http://schemas.microsoft.com/office/drawing/2014/main" id="{5B1094B7-6917-6943-9CD9-608DC5C0C6B4}"/>
                </a:ext>
              </a:extLst>
            </p:cNvPr>
            <p:cNvSpPr txBox="1"/>
            <p:nvPr/>
          </p:nvSpPr>
          <p:spPr>
            <a:xfrm>
              <a:off x="679654" y="3151973"/>
              <a:ext cx="2489641" cy="400110"/>
            </a:xfrm>
            <a:prstGeom prst="rect">
              <a:avLst/>
            </a:prstGeom>
            <a:noFill/>
          </p:spPr>
          <p:txBody>
            <a:bodyPr wrap="square" rtlCol="0">
              <a:spAutoFit/>
            </a:bodyPr>
            <a:lstStyle/>
            <a:p>
              <a:r>
                <a:rPr lang="en-US" sz="2000" b="1" dirty="0" err="1"/>
                <a:t>Centrómero</a:t>
              </a:r>
              <a:endParaRPr lang="en-US" sz="2000" b="1" dirty="0"/>
            </a:p>
          </p:txBody>
        </p:sp>
        <p:sp>
          <p:nvSpPr>
            <p:cNvPr id="11" name="TextBox 16">
              <a:extLst>
                <a:ext uri="{FF2B5EF4-FFF2-40B4-BE49-F238E27FC236}">
                  <a16:creationId xmlns:a16="http://schemas.microsoft.com/office/drawing/2014/main" id="{704E1116-30BB-E246-8957-B3E0596A85AC}"/>
                </a:ext>
              </a:extLst>
            </p:cNvPr>
            <p:cNvSpPr txBox="1"/>
            <p:nvPr/>
          </p:nvSpPr>
          <p:spPr>
            <a:xfrm>
              <a:off x="1435644" y="1849686"/>
              <a:ext cx="1878080" cy="400110"/>
            </a:xfrm>
            <a:prstGeom prst="rect">
              <a:avLst/>
            </a:prstGeom>
            <a:noFill/>
          </p:spPr>
          <p:txBody>
            <a:bodyPr wrap="square" rtlCol="0">
              <a:spAutoFit/>
            </a:bodyPr>
            <a:lstStyle/>
            <a:p>
              <a:r>
                <a:rPr lang="en-US" sz="2000" b="1" dirty="0" err="1"/>
                <a:t>Brazo</a:t>
              </a:r>
              <a:r>
                <a:rPr lang="en-US" sz="2000" b="1" dirty="0"/>
                <a:t> p</a:t>
              </a:r>
            </a:p>
          </p:txBody>
        </p:sp>
        <p:sp>
          <p:nvSpPr>
            <p:cNvPr id="12" name="TextBox 17">
              <a:extLst>
                <a:ext uri="{FF2B5EF4-FFF2-40B4-BE49-F238E27FC236}">
                  <a16:creationId xmlns:a16="http://schemas.microsoft.com/office/drawing/2014/main" id="{5CB148C2-C3AF-F744-98AE-D328FF3E880A}"/>
                </a:ext>
              </a:extLst>
            </p:cNvPr>
            <p:cNvSpPr txBox="1"/>
            <p:nvPr/>
          </p:nvSpPr>
          <p:spPr>
            <a:xfrm>
              <a:off x="1102920" y="5192709"/>
              <a:ext cx="2489641" cy="400110"/>
            </a:xfrm>
            <a:prstGeom prst="rect">
              <a:avLst/>
            </a:prstGeom>
            <a:noFill/>
          </p:spPr>
          <p:txBody>
            <a:bodyPr wrap="square" rtlCol="0">
              <a:spAutoFit/>
            </a:bodyPr>
            <a:lstStyle/>
            <a:p>
              <a:r>
                <a:rPr lang="en-US" sz="2000" b="1" dirty="0" err="1"/>
                <a:t>Brazo</a:t>
              </a:r>
              <a:r>
                <a:rPr lang="en-US" sz="2000" b="1" dirty="0"/>
                <a:t> q</a:t>
              </a:r>
            </a:p>
          </p:txBody>
        </p:sp>
        <p:cxnSp>
          <p:nvCxnSpPr>
            <p:cNvPr id="13" name="Straight Arrow Connector 19">
              <a:extLst>
                <a:ext uri="{FF2B5EF4-FFF2-40B4-BE49-F238E27FC236}">
                  <a16:creationId xmlns:a16="http://schemas.microsoft.com/office/drawing/2014/main" id="{F0B157D0-744E-7E42-8B2D-A63313898EBE}"/>
                </a:ext>
              </a:extLst>
            </p:cNvPr>
            <p:cNvCxnSpPr/>
            <p:nvPr/>
          </p:nvCxnSpPr>
          <p:spPr>
            <a:xfrm>
              <a:off x="3366592" y="5833076"/>
              <a:ext cx="459888" cy="385793"/>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21">
              <a:extLst>
                <a:ext uri="{FF2B5EF4-FFF2-40B4-BE49-F238E27FC236}">
                  <a16:creationId xmlns:a16="http://schemas.microsoft.com/office/drawing/2014/main" id="{9CF2269A-DD1E-1645-B7B2-CFB48733DD41}"/>
                </a:ext>
              </a:extLst>
            </p:cNvPr>
            <p:cNvCxnSpPr/>
            <p:nvPr/>
          </p:nvCxnSpPr>
          <p:spPr>
            <a:xfrm flipH="1">
              <a:off x="4631190" y="5918388"/>
              <a:ext cx="484793" cy="300481"/>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24">
              <a:extLst>
                <a:ext uri="{FF2B5EF4-FFF2-40B4-BE49-F238E27FC236}">
                  <a16:creationId xmlns:a16="http://schemas.microsoft.com/office/drawing/2014/main" id="{A67D7558-2741-5F4A-A7B4-B4C03D7DAC8E}"/>
                </a:ext>
              </a:extLst>
            </p:cNvPr>
            <p:cNvSpPr txBox="1"/>
            <p:nvPr/>
          </p:nvSpPr>
          <p:spPr>
            <a:xfrm>
              <a:off x="3291903" y="6133557"/>
              <a:ext cx="1878080" cy="400110"/>
            </a:xfrm>
            <a:prstGeom prst="rect">
              <a:avLst/>
            </a:prstGeom>
            <a:noFill/>
          </p:spPr>
          <p:txBody>
            <a:bodyPr wrap="square" rtlCol="0">
              <a:spAutoFit/>
            </a:bodyPr>
            <a:lstStyle/>
            <a:p>
              <a:pPr algn="ctr"/>
              <a:r>
                <a:rPr lang="en-US" sz="2000" b="1" dirty="0" err="1"/>
                <a:t>Telómeros</a:t>
              </a:r>
              <a:endParaRPr lang="en-US" sz="2000" b="1" dirty="0"/>
            </a:p>
          </p:txBody>
        </p:sp>
        <p:cxnSp>
          <p:nvCxnSpPr>
            <p:cNvPr id="16" name="Straight Arrow Connector 28">
              <a:extLst>
                <a:ext uri="{FF2B5EF4-FFF2-40B4-BE49-F238E27FC236}">
                  <a16:creationId xmlns:a16="http://schemas.microsoft.com/office/drawing/2014/main" id="{98321ABA-8ECB-844A-89EE-19098F2F2457}"/>
                </a:ext>
              </a:extLst>
            </p:cNvPr>
            <p:cNvCxnSpPr/>
            <p:nvPr/>
          </p:nvCxnSpPr>
          <p:spPr>
            <a:xfrm flipV="1">
              <a:off x="3460782" y="1220760"/>
              <a:ext cx="459888" cy="317753"/>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29">
              <a:extLst>
                <a:ext uri="{FF2B5EF4-FFF2-40B4-BE49-F238E27FC236}">
                  <a16:creationId xmlns:a16="http://schemas.microsoft.com/office/drawing/2014/main" id="{D0B180D9-798E-8E4B-B272-79017D17D045}"/>
                </a:ext>
              </a:extLst>
            </p:cNvPr>
            <p:cNvCxnSpPr/>
            <p:nvPr/>
          </p:nvCxnSpPr>
          <p:spPr>
            <a:xfrm flipH="1" flipV="1">
              <a:off x="4568531" y="1220760"/>
              <a:ext cx="484794" cy="319123"/>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30">
              <a:extLst>
                <a:ext uri="{FF2B5EF4-FFF2-40B4-BE49-F238E27FC236}">
                  <a16:creationId xmlns:a16="http://schemas.microsoft.com/office/drawing/2014/main" id="{F57A54CE-DD1E-A64F-A257-F8D5A45AF9B3}"/>
                </a:ext>
              </a:extLst>
            </p:cNvPr>
            <p:cNvSpPr txBox="1"/>
            <p:nvPr/>
          </p:nvSpPr>
          <p:spPr>
            <a:xfrm>
              <a:off x="3271321" y="770514"/>
              <a:ext cx="1878080" cy="400110"/>
            </a:xfrm>
            <a:prstGeom prst="rect">
              <a:avLst/>
            </a:prstGeom>
            <a:noFill/>
          </p:spPr>
          <p:txBody>
            <a:bodyPr wrap="square" rtlCol="0">
              <a:spAutoFit/>
            </a:bodyPr>
            <a:lstStyle/>
            <a:p>
              <a:pPr algn="ctr"/>
              <a:r>
                <a:rPr lang="en-US" sz="2000" b="1" dirty="0" err="1"/>
                <a:t>Telómeros</a:t>
              </a:r>
              <a:endParaRPr lang="en-US" sz="2000" b="1" dirty="0"/>
            </a:p>
          </p:txBody>
        </p:sp>
        <p:pic>
          <p:nvPicPr>
            <p:cNvPr id="19" name="Picture 33" descr="Captura de Pantalla 2019-10-14 a la(s) 21.15.58.png">
              <a:extLst>
                <a:ext uri="{FF2B5EF4-FFF2-40B4-BE49-F238E27FC236}">
                  <a16:creationId xmlns:a16="http://schemas.microsoft.com/office/drawing/2014/main" id="{03E60349-C736-B941-B7B5-9F131673684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98" b="96923" l="10000" r="90000"/>
                      </a14:imgEffect>
                      <a14:imgEffect>
                        <a14:brightnessContrast bright="-40000"/>
                      </a14:imgEffect>
                    </a14:imgLayer>
                  </a14:imgProps>
                </a:ext>
                <a:ext uri="{28A0092B-C50C-407E-A947-70E740481C1C}">
                  <a14:useLocalDpi xmlns:a14="http://schemas.microsoft.com/office/drawing/2010/main" val="0"/>
                </a:ext>
              </a:extLst>
            </a:blip>
            <a:srcRect t="76542" r="8183" b="16881"/>
            <a:stretch/>
          </p:blipFill>
          <p:spPr>
            <a:xfrm>
              <a:off x="2035539" y="5117725"/>
              <a:ext cx="4002286" cy="334467"/>
            </a:xfrm>
            <a:prstGeom prst="rect">
              <a:avLst/>
            </a:prstGeom>
          </p:spPr>
        </p:pic>
        <p:pic>
          <p:nvPicPr>
            <p:cNvPr id="20" name="Picture 34" descr="Captura de Pantalla 2019-10-14 a la(s) 21.15.58.png">
              <a:extLst>
                <a:ext uri="{FF2B5EF4-FFF2-40B4-BE49-F238E27FC236}">
                  <a16:creationId xmlns:a16="http://schemas.microsoft.com/office/drawing/2014/main" id="{EC7F21C7-96BC-C846-89D5-EEAA30A82570}"/>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2198" b="96923" l="10000" r="90000"/>
                      </a14:imgEffect>
                      <a14:imgEffect>
                        <a14:brightnessContrast bright="-40000"/>
                      </a14:imgEffect>
                    </a14:imgLayer>
                  </a14:imgProps>
                </a:ext>
                <a:ext uri="{28A0092B-C50C-407E-A947-70E740481C1C}">
                  <a14:useLocalDpi xmlns:a14="http://schemas.microsoft.com/office/drawing/2010/main" val="0"/>
                </a:ext>
              </a:extLst>
            </a:blip>
            <a:srcRect l="23067" t="55080" r="20718" b="38712"/>
            <a:stretch/>
          </p:blipFill>
          <p:spPr>
            <a:xfrm>
              <a:off x="3041948" y="4022225"/>
              <a:ext cx="2450374" cy="315681"/>
            </a:xfrm>
            <a:prstGeom prst="rect">
              <a:avLst/>
            </a:prstGeom>
          </p:spPr>
        </p:pic>
        <p:pic>
          <p:nvPicPr>
            <p:cNvPr id="21" name="Picture 35" descr="Captura de Pantalla 2019-10-14 a la(s) 21.15.58.png">
              <a:extLst>
                <a:ext uri="{FF2B5EF4-FFF2-40B4-BE49-F238E27FC236}">
                  <a16:creationId xmlns:a16="http://schemas.microsoft.com/office/drawing/2014/main" id="{E72F1482-8728-AD41-A0A1-BEC39DA5B8DF}"/>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2198" b="96923" l="10000" r="90000"/>
                      </a14:imgEffect>
                      <a14:imgEffect>
                        <a14:brightnessContrast bright="-40000"/>
                      </a14:imgEffect>
                    </a14:imgLayer>
                  </a14:imgProps>
                </a:ext>
                <a:ext uri="{28A0092B-C50C-407E-A947-70E740481C1C}">
                  <a14:useLocalDpi xmlns:a14="http://schemas.microsoft.com/office/drawing/2010/main" val="0"/>
                </a:ext>
              </a:extLst>
            </a:blip>
            <a:srcRect l="25589" t="31537" r="20785" b="63383"/>
            <a:stretch/>
          </p:blipFill>
          <p:spPr>
            <a:xfrm>
              <a:off x="3162673" y="2835639"/>
              <a:ext cx="2337546" cy="258319"/>
            </a:xfrm>
            <a:prstGeom prst="rect">
              <a:avLst/>
            </a:prstGeom>
          </p:spPr>
        </p:pic>
        <p:pic>
          <p:nvPicPr>
            <p:cNvPr id="22" name="Picture 36" descr="Captura de Pantalla 2019-10-14 a la(s) 21.15.58.png">
              <a:extLst>
                <a:ext uri="{FF2B5EF4-FFF2-40B4-BE49-F238E27FC236}">
                  <a16:creationId xmlns:a16="http://schemas.microsoft.com/office/drawing/2014/main" id="{6DDC86C5-C5A1-8C4F-8515-FCB2B77EF30C}"/>
                </a:ext>
              </a:extLst>
            </p:cNvPr>
            <p:cNvPicPr>
              <a:picLocks noChangeAspect="1"/>
            </p:cNvPicPr>
            <p:nvPr/>
          </p:nvPicPr>
          <p:blipFill rotWithShape="1">
            <a:blip r:embed="rId4">
              <a:extLst>
                <a:ext uri="{BEBA8EAE-BF5A-486C-A8C5-ECC9F3942E4B}">
                  <a14:imgProps xmlns:a14="http://schemas.microsoft.com/office/drawing/2010/main">
                    <a14:imgLayer r:embed="rId7">
                      <a14:imgEffect>
                        <a14:backgroundRemoval t="2198" b="96923" l="10000" r="90000"/>
                      </a14:imgEffect>
                      <a14:imgEffect>
                        <a14:brightnessContrast bright="-40000"/>
                      </a14:imgEffect>
                    </a14:imgLayer>
                  </a14:imgProps>
                </a:ext>
                <a:ext uri="{28A0092B-C50C-407E-A947-70E740481C1C}">
                  <a14:useLocalDpi xmlns:a14="http://schemas.microsoft.com/office/drawing/2010/main" val="0"/>
                </a:ext>
              </a:extLst>
            </a:blip>
            <a:srcRect l="20338" t="12587" r="9863" b="81138"/>
            <a:stretch/>
          </p:blipFill>
          <p:spPr>
            <a:xfrm>
              <a:off x="2909777" y="1849686"/>
              <a:ext cx="3042471" cy="319123"/>
            </a:xfrm>
            <a:prstGeom prst="rect">
              <a:avLst/>
            </a:prstGeom>
          </p:spPr>
        </p:pic>
        <p:pic>
          <p:nvPicPr>
            <p:cNvPr id="23" name="Picture 37" descr="Captura de Pantalla 2019-10-14 a la(s) 21.15.58.png">
              <a:extLst>
                <a:ext uri="{FF2B5EF4-FFF2-40B4-BE49-F238E27FC236}">
                  <a16:creationId xmlns:a16="http://schemas.microsoft.com/office/drawing/2014/main" id="{23B4613B-C4B9-E64C-B837-D5F60E485AB6}"/>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2198" b="96923" l="10000" r="90000"/>
                      </a14:imgEffect>
                      <a14:imgEffect>
                        <a14:brightnessContrast bright="-40000"/>
                      </a14:imgEffect>
                    </a14:imgLayer>
                  </a14:imgProps>
                </a:ext>
                <a:ext uri="{28A0092B-C50C-407E-A947-70E740481C1C}">
                  <a14:useLocalDpi xmlns:a14="http://schemas.microsoft.com/office/drawing/2010/main" val="0"/>
                </a:ext>
              </a:extLst>
            </a:blip>
            <a:srcRect l="28822" t="25591" r="22880" b="69431"/>
            <a:stretch/>
          </p:blipFill>
          <p:spPr>
            <a:xfrm>
              <a:off x="3291903" y="2324416"/>
              <a:ext cx="2105334" cy="253152"/>
            </a:xfrm>
            <a:prstGeom prst="rect">
              <a:avLst/>
            </a:prstGeom>
          </p:spPr>
        </p:pic>
        <p:pic>
          <p:nvPicPr>
            <p:cNvPr id="24" name="Picture 40" descr="Captura de Pantalla 2019-10-14 a la(s) 21.15.58.png">
              <a:extLst>
                <a:ext uri="{FF2B5EF4-FFF2-40B4-BE49-F238E27FC236}">
                  <a16:creationId xmlns:a16="http://schemas.microsoft.com/office/drawing/2014/main" id="{441E5145-0F5B-D047-804A-8D9EBC89217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98" b="96923" l="10000" r="90000"/>
                      </a14:imgEffect>
                      <a14:imgEffect>
                        <a14:brightnessContrast bright="-40000"/>
                      </a14:imgEffect>
                    </a14:imgLayer>
                  </a14:imgProps>
                </a:ext>
                <a:ext uri="{28A0092B-C50C-407E-A947-70E740481C1C}">
                  <a14:useLocalDpi xmlns:a14="http://schemas.microsoft.com/office/drawing/2010/main" val="0"/>
                </a:ext>
              </a:extLst>
            </a:blip>
            <a:srcRect l="15955" t="69430" r="14301" b="27305"/>
            <a:stretch/>
          </p:blipFill>
          <p:spPr>
            <a:xfrm>
              <a:off x="2724988" y="4776120"/>
              <a:ext cx="3040119" cy="166063"/>
            </a:xfrm>
            <a:prstGeom prst="rect">
              <a:avLst/>
            </a:prstGeom>
          </p:spPr>
        </p:pic>
        <p:sp>
          <p:nvSpPr>
            <p:cNvPr id="25" name="Left Brace 42">
              <a:extLst>
                <a:ext uri="{FF2B5EF4-FFF2-40B4-BE49-F238E27FC236}">
                  <a16:creationId xmlns:a16="http://schemas.microsoft.com/office/drawing/2014/main" id="{01134617-A7CE-5049-A8E8-977C560BF611}"/>
                </a:ext>
              </a:extLst>
            </p:cNvPr>
            <p:cNvSpPr/>
            <p:nvPr/>
          </p:nvSpPr>
          <p:spPr>
            <a:xfrm>
              <a:off x="2436360" y="1539883"/>
              <a:ext cx="726313" cy="1664342"/>
            </a:xfrm>
            <a:prstGeom prst="leftBrace">
              <a:avLst>
                <a:gd name="adj1" fmla="val 16953"/>
                <a:gd name="adj2" fmla="val 31163"/>
              </a:avLst>
            </a:prstGeom>
            <a:ln w="254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Left Brace 44">
              <a:extLst>
                <a:ext uri="{FF2B5EF4-FFF2-40B4-BE49-F238E27FC236}">
                  <a16:creationId xmlns:a16="http://schemas.microsoft.com/office/drawing/2014/main" id="{7A622D2E-76CB-F24D-95EA-322B5263125F}"/>
                </a:ext>
              </a:extLst>
            </p:cNvPr>
            <p:cNvSpPr/>
            <p:nvPr/>
          </p:nvSpPr>
          <p:spPr>
            <a:xfrm>
              <a:off x="2095161" y="3604335"/>
              <a:ext cx="723207" cy="2495381"/>
            </a:xfrm>
            <a:prstGeom prst="leftBrace">
              <a:avLst>
                <a:gd name="adj1" fmla="val 16953"/>
                <a:gd name="adj2" fmla="val 73557"/>
              </a:avLst>
            </a:prstGeom>
            <a:ln w="254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Arrow Connector 14">
              <a:extLst>
                <a:ext uri="{FF2B5EF4-FFF2-40B4-BE49-F238E27FC236}">
                  <a16:creationId xmlns:a16="http://schemas.microsoft.com/office/drawing/2014/main" id="{363CF946-9A0C-FF49-A538-F8FF6F95CC1A}"/>
                </a:ext>
              </a:extLst>
            </p:cNvPr>
            <p:cNvCxnSpPr/>
            <p:nvPr/>
          </p:nvCxnSpPr>
          <p:spPr>
            <a:xfrm flipV="1">
              <a:off x="5061973" y="2018882"/>
              <a:ext cx="1849985" cy="137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47">
              <a:extLst>
                <a:ext uri="{FF2B5EF4-FFF2-40B4-BE49-F238E27FC236}">
                  <a16:creationId xmlns:a16="http://schemas.microsoft.com/office/drawing/2014/main" id="{2EFE5135-F6E7-FC41-9239-C20C9FE874A3}"/>
                </a:ext>
              </a:extLst>
            </p:cNvPr>
            <p:cNvSpPr txBox="1"/>
            <p:nvPr/>
          </p:nvSpPr>
          <p:spPr>
            <a:xfrm>
              <a:off x="6911958" y="1834216"/>
              <a:ext cx="1177034" cy="369332"/>
            </a:xfrm>
            <a:prstGeom prst="rect">
              <a:avLst/>
            </a:prstGeom>
            <a:noFill/>
          </p:spPr>
          <p:txBody>
            <a:bodyPr wrap="square" rtlCol="0">
              <a:spAutoFit/>
            </a:bodyPr>
            <a:lstStyle/>
            <a:p>
              <a:r>
                <a:rPr lang="en-US" b="1" dirty="0" err="1"/>
                <a:t>Bandas</a:t>
              </a:r>
              <a:endParaRPr lang="en-US" b="1" dirty="0"/>
            </a:p>
          </p:txBody>
        </p:sp>
        <p:sp>
          <p:nvSpPr>
            <p:cNvPr id="2" name="CuadroTexto 1">
              <a:extLst>
                <a:ext uri="{FF2B5EF4-FFF2-40B4-BE49-F238E27FC236}">
                  <a16:creationId xmlns:a16="http://schemas.microsoft.com/office/drawing/2014/main" id="{FEE18BF3-0C51-5A4F-BC02-A4F5A0D2B9DA}"/>
                </a:ext>
              </a:extLst>
            </p:cNvPr>
            <p:cNvSpPr txBox="1"/>
            <p:nvPr/>
          </p:nvSpPr>
          <p:spPr>
            <a:xfrm>
              <a:off x="6908598" y="2111127"/>
              <a:ext cx="2070241" cy="1077218"/>
            </a:xfrm>
            <a:prstGeom prst="rect">
              <a:avLst/>
            </a:prstGeom>
            <a:noFill/>
          </p:spPr>
          <p:txBody>
            <a:bodyPr wrap="square" rtlCol="0">
              <a:spAutoFit/>
            </a:bodyPr>
            <a:lstStyle/>
            <a:p>
              <a:pPr algn="just"/>
              <a:r>
                <a:rPr lang="es-CL" sz="1600" dirty="0"/>
                <a:t>En estas zonas más oscuras hay una alta concentración de genes.</a:t>
              </a:r>
            </a:p>
          </p:txBody>
        </p:sp>
        <p:sp>
          <p:nvSpPr>
            <p:cNvPr id="29" name="CuadroTexto 28">
              <a:extLst>
                <a:ext uri="{FF2B5EF4-FFF2-40B4-BE49-F238E27FC236}">
                  <a16:creationId xmlns:a16="http://schemas.microsoft.com/office/drawing/2014/main" id="{EE119855-831E-324A-9776-01662D8C3C0B}"/>
                </a:ext>
              </a:extLst>
            </p:cNvPr>
            <p:cNvSpPr txBox="1"/>
            <p:nvPr/>
          </p:nvSpPr>
          <p:spPr>
            <a:xfrm>
              <a:off x="6219925" y="3917825"/>
              <a:ext cx="2758914" cy="1569660"/>
            </a:xfrm>
            <a:prstGeom prst="rect">
              <a:avLst/>
            </a:prstGeom>
            <a:noFill/>
          </p:spPr>
          <p:txBody>
            <a:bodyPr wrap="square" rtlCol="0">
              <a:spAutoFit/>
            </a:bodyPr>
            <a:lstStyle/>
            <a:p>
              <a:r>
                <a:rPr lang="es-CL" sz="1600" dirty="0"/>
                <a:t>Como los cromosomas solo se forman cuando una célula va a dividirse, y luego de la etapa de replicación de ADN (S), siempre, usted los verá formado por dos cromátidas.  </a:t>
              </a:r>
            </a:p>
          </p:txBody>
        </p:sp>
        <p:sp>
          <p:nvSpPr>
            <p:cNvPr id="30" name="CuadroTexto 29">
              <a:extLst>
                <a:ext uri="{FF2B5EF4-FFF2-40B4-BE49-F238E27FC236}">
                  <a16:creationId xmlns:a16="http://schemas.microsoft.com/office/drawing/2014/main" id="{F57ABEFD-4D78-3C4A-9A9B-9E5CDC34D7B9}"/>
                </a:ext>
              </a:extLst>
            </p:cNvPr>
            <p:cNvSpPr txBox="1"/>
            <p:nvPr/>
          </p:nvSpPr>
          <p:spPr>
            <a:xfrm>
              <a:off x="276732" y="3543319"/>
              <a:ext cx="2266156" cy="1569660"/>
            </a:xfrm>
            <a:prstGeom prst="rect">
              <a:avLst/>
            </a:prstGeom>
            <a:noFill/>
          </p:spPr>
          <p:txBody>
            <a:bodyPr wrap="square" rtlCol="0">
              <a:spAutoFit/>
            </a:bodyPr>
            <a:lstStyle/>
            <a:p>
              <a:pPr algn="ctr"/>
              <a:r>
                <a:rPr lang="es-CL" sz="1600" dirty="0"/>
                <a:t>Zona donde se encuentran algunas proteínas que se encargan de mantener unidas las dos cromátidas.</a:t>
              </a:r>
            </a:p>
          </p:txBody>
        </p:sp>
        <p:sp>
          <p:nvSpPr>
            <p:cNvPr id="31" name="CuadroTexto 30">
              <a:extLst>
                <a:ext uri="{FF2B5EF4-FFF2-40B4-BE49-F238E27FC236}">
                  <a16:creationId xmlns:a16="http://schemas.microsoft.com/office/drawing/2014/main" id="{25F4434B-C9EA-6D44-9947-32710F093B98}"/>
                </a:ext>
              </a:extLst>
            </p:cNvPr>
            <p:cNvSpPr txBox="1"/>
            <p:nvPr/>
          </p:nvSpPr>
          <p:spPr>
            <a:xfrm>
              <a:off x="501875" y="5490612"/>
              <a:ext cx="2070241" cy="830997"/>
            </a:xfrm>
            <a:prstGeom prst="rect">
              <a:avLst/>
            </a:prstGeom>
            <a:noFill/>
          </p:spPr>
          <p:txBody>
            <a:bodyPr wrap="square" rtlCol="0">
              <a:spAutoFit/>
            </a:bodyPr>
            <a:lstStyle/>
            <a:p>
              <a:pPr algn="ctr"/>
              <a:r>
                <a:rPr lang="es-CL" sz="1600" dirty="0"/>
                <a:t>Brazo bajo el centrómero de una cromátida </a:t>
              </a:r>
            </a:p>
          </p:txBody>
        </p:sp>
        <p:sp>
          <p:nvSpPr>
            <p:cNvPr id="32" name="CuadroTexto 31">
              <a:extLst>
                <a:ext uri="{FF2B5EF4-FFF2-40B4-BE49-F238E27FC236}">
                  <a16:creationId xmlns:a16="http://schemas.microsoft.com/office/drawing/2014/main" id="{A158BFFD-1CCD-A94E-804B-CEB12E956B63}"/>
                </a:ext>
              </a:extLst>
            </p:cNvPr>
            <p:cNvSpPr txBox="1"/>
            <p:nvPr/>
          </p:nvSpPr>
          <p:spPr>
            <a:xfrm>
              <a:off x="729275" y="2116716"/>
              <a:ext cx="2070241" cy="830997"/>
            </a:xfrm>
            <a:prstGeom prst="rect">
              <a:avLst/>
            </a:prstGeom>
            <a:noFill/>
          </p:spPr>
          <p:txBody>
            <a:bodyPr wrap="square" rtlCol="0">
              <a:spAutoFit/>
            </a:bodyPr>
            <a:lstStyle/>
            <a:p>
              <a:pPr algn="ctr"/>
              <a:r>
                <a:rPr lang="es-CL" sz="1600" dirty="0"/>
                <a:t>Brazo sobre el centrómero de una cromátida </a:t>
              </a:r>
            </a:p>
          </p:txBody>
        </p:sp>
        <p:sp>
          <p:nvSpPr>
            <p:cNvPr id="33" name="CuadroTexto 32">
              <a:extLst>
                <a:ext uri="{FF2B5EF4-FFF2-40B4-BE49-F238E27FC236}">
                  <a16:creationId xmlns:a16="http://schemas.microsoft.com/office/drawing/2014/main" id="{D81DCF91-4315-574F-AF3E-42DA6CF3BBC6}"/>
                </a:ext>
              </a:extLst>
            </p:cNvPr>
            <p:cNvSpPr txBox="1"/>
            <p:nvPr/>
          </p:nvSpPr>
          <p:spPr>
            <a:xfrm>
              <a:off x="4502431" y="782033"/>
              <a:ext cx="4357883" cy="584775"/>
            </a:xfrm>
            <a:prstGeom prst="rect">
              <a:avLst/>
            </a:prstGeom>
            <a:noFill/>
          </p:spPr>
          <p:txBody>
            <a:bodyPr wrap="square" rtlCol="0">
              <a:spAutoFit/>
            </a:bodyPr>
            <a:lstStyle/>
            <a:p>
              <a:pPr algn="ctr"/>
              <a:r>
                <a:rPr lang="es-CL" sz="1600" dirty="0"/>
                <a:t>Extremos de los cromosomas que regulan el número de veces que se divide una célula.</a:t>
              </a:r>
            </a:p>
          </p:txBody>
        </p:sp>
      </p:grpSp>
    </p:spTree>
    <p:extLst>
      <p:ext uri="{BB962C8B-B14F-4D97-AF65-F5344CB8AC3E}">
        <p14:creationId xmlns:p14="http://schemas.microsoft.com/office/powerpoint/2010/main" val="30467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1754</Words>
  <Application>Microsoft Office PowerPoint</Application>
  <PresentationFormat>Presentación en pantalla (4:3)</PresentationFormat>
  <Paragraphs>206</Paragraphs>
  <Slides>24</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Pontificia Universidad Católica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dc:creator>
  <cp:lastModifiedBy>Alfonso Moya Venegas</cp:lastModifiedBy>
  <cp:revision>63</cp:revision>
  <dcterms:created xsi:type="dcterms:W3CDTF">2016-03-08T19:32:13Z</dcterms:created>
  <dcterms:modified xsi:type="dcterms:W3CDTF">2020-03-30T15:54:32Z</dcterms:modified>
</cp:coreProperties>
</file>