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22" r:id="rId1"/>
  </p:sldMasterIdLst>
  <p:notesMasterIdLst>
    <p:notesMasterId r:id="rId17"/>
  </p:notesMasterIdLst>
  <p:handoutMasterIdLst>
    <p:handoutMasterId r:id="rId18"/>
  </p:handoutMasterIdLst>
  <p:sldIdLst>
    <p:sldId id="288" r:id="rId2"/>
    <p:sldId id="291" r:id="rId3"/>
    <p:sldId id="322" r:id="rId4"/>
    <p:sldId id="333" r:id="rId5"/>
    <p:sldId id="341" r:id="rId6"/>
    <p:sldId id="339" r:id="rId7"/>
    <p:sldId id="342" r:id="rId8"/>
    <p:sldId id="343" r:id="rId9"/>
    <p:sldId id="345" r:id="rId10"/>
    <p:sldId id="346" r:id="rId11"/>
    <p:sldId id="348" r:id="rId12"/>
    <p:sldId id="347" r:id="rId13"/>
    <p:sldId id="349" r:id="rId14"/>
    <p:sldId id="350" r:id="rId15"/>
    <p:sldId id="344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Huenul Astet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86425" autoAdjust="0"/>
  </p:normalViewPr>
  <p:slideViewPr>
    <p:cSldViewPr>
      <p:cViewPr varScale="1">
        <p:scale>
          <a:sx n="71" d="100"/>
          <a:sy n="71" d="100"/>
        </p:scale>
        <p:origin x="192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7D3289-1D4E-AF49-A5EB-2028BF4E1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CAC3C0-20D3-5F44-B8C4-9DC7C31D6C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88200E4-EC24-044B-8470-92CBA6E336DE}" type="datetimeFigureOut">
              <a:rPr lang="es-ES_tradnl"/>
              <a:pPr>
                <a:defRPr/>
              </a:pPr>
              <a:t>25/3/20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DE8FAD-FC8C-244D-AED5-9AB530DC3D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FC66E9-8FBD-B045-AE17-35277BCE29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F3D3625-0A85-9D4F-BDE3-DA7BCDEE18C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09B821-C1F5-414F-A3F1-937077E4A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B30ED0-94D3-6E4A-AA1F-DD8F1D636C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FC315ED-08B2-7A44-B713-005DC2C7DC19}" type="datetimeFigureOut">
              <a:rPr lang="es-ES_tradnl"/>
              <a:pPr>
                <a:defRPr/>
              </a:pPr>
              <a:t>25/3/20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22DB8F7-8AC5-9F43-AEBF-2DD8E9D4EB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FF2A68B-8E8E-234F-9111-934FDF007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los estilos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E04B30-CC1A-2344-A624-76F2F8282D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8F5BAB-B3A2-144B-A80D-06CDD2332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7123BBB-8C52-B144-9E84-76D52DFE0F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E123AF7-E52A-9447-AAFF-247AE15B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FDF6E89-41CE-E341-B10C-A78A278F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A436B7B-3745-2B46-8EC1-FF25493A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E1BD-7CDC-3C41-821B-F19B894742B7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00821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2DE3257-2F3E-504B-9D80-D5709AE3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D19B8D1-7FB8-6E45-B5BF-1A89BA4A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1300339-6C93-5A48-B58B-EA0647E0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871B-3BB5-A846-9C65-B89D9EBACDF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9612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3E6A4A9-AB2C-9E49-81EE-FE3047B4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7FFEBC-1A0D-3745-A39D-441B9225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E346418-4251-124D-AD47-E872F54E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14B0-EFB6-314A-B3A0-5909DEB5746E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4398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795F047-CDC4-FE41-BF39-2B4C8AD9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CAE1848-B848-5741-B1F9-42B8B8DE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BB229B8-2AFE-3E48-8C3E-3A434F23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B440-FEEB-7844-8509-5D7948E388AB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15110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094B591-1195-5348-8E0B-2F444BFB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F783E1-D537-E04F-86D7-5BCA09BD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9400024-5C52-5A4F-AE2A-0C66D364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2C28-1961-5B47-AAC3-1D252A2841AF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48048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E40DF79-A8D4-2644-86E8-E197DF05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CBA052B-2721-5947-BFCA-B2FD1797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12F9E16-81C1-3D40-B7A9-DB1FBE81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6DF7-80C0-A34B-ABB2-F9F3DD980789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5726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4D05854F-4938-A649-8D76-9F5513E2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A4F5ACD-0CA5-7E4D-A3B4-32C4704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723D429-6C52-314A-A62A-1BC4F402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8A9E-4C3F-BD43-BAF9-F31B943A293D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9904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D32A8A16-C119-E447-8719-45E0132A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CCB2EA8-A86C-8448-97E7-C87AD46A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7F0AAED4-3EC9-B941-AFF1-071CBE41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02FA-540C-3740-B338-28454C315612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50423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3B7EDD2A-9D17-D04F-8071-EAB9237A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3800F030-84A6-A04F-84F3-46353A1C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ED3D665-D244-FA47-B74D-1DD8A8F4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B156-83B4-8246-B2F0-7213F9F0F393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85031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E7089EB-6952-D648-98CC-6FA60AD7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694EF22-31C4-DC46-B7ED-3D6A332C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C71A3CB-3453-7445-A434-8E5CFC1C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95BC-57CD-9E49-A6F4-CF903E98CD9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01450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47BD45F-43A1-A04E-AEB4-566FA13D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F4E8EF4-1E87-AB45-B6B9-4106F61E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18802BA-F898-1D45-B45A-1D92CE22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C30B-A700-CD40-B14B-3C929BA348B9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04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7DE0E12F-80D5-654A-9FF5-4044A0AD1C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88A41C83-3908-1040-B67F-65FC0D7761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CFD94EA-8606-184A-BFAD-D16478BC5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261247D-5353-AB47-B2D9-CA81451E7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8AD5ADA-4A7D-D94B-96FD-42891CF76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FD2383D-91E0-5D4B-A66A-FA4E48150EE4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uevavibra.com/la-musica-urban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latercera.com/nacional/noticia/musica-metro-comienza-cuarto-ciclo-nuevos-espacios-linea-3/517928/" TargetMode="External"/><Relationship Id="rId4" Type="http://schemas.openxmlformats.org/officeDocument/2006/relationships/hyperlink" Target="https://www.publimetro.cl/cl/entretenimiento/2019/02/08/las-voces-nacionales-la-musica-urban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3 Imagen">
            <a:extLst>
              <a:ext uri="{FF2B5EF4-FFF2-40B4-BE49-F238E27FC236}">
                <a16:creationId xmlns:a16="http://schemas.microsoft.com/office/drawing/2014/main" id="{CE62E64D-C06F-404A-A092-506EEACB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00" y="-215900"/>
            <a:ext cx="9702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272F4072-C43A-7140-B331-BFB9B5368B75}"/>
              </a:ext>
            </a:extLst>
          </p:cNvPr>
          <p:cNvSpPr txBox="1"/>
          <p:nvPr/>
        </p:nvSpPr>
        <p:spPr>
          <a:xfrm>
            <a:off x="0" y="476672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itchFamily="18" charset="0"/>
              </a:rPr>
              <a:t>DEPARTAMENTO </a:t>
            </a:r>
          </a:p>
          <a:p>
            <a:pPr algn="ctr" eaLnBrk="1" hangingPunct="1">
              <a:defRPr/>
            </a:pPr>
            <a:r>
              <a:rPr lang="es-ES_tradnl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itchFamily="18" charset="0"/>
              </a:rPr>
              <a:t>ARTES MUSICALES</a:t>
            </a:r>
            <a:endParaRPr lang="es-E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13CC4A8A-E594-A843-8DC5-4853018E3689}"/>
              </a:ext>
            </a:extLst>
          </p:cNvPr>
          <p:cNvSpPr/>
          <p:nvPr/>
        </p:nvSpPr>
        <p:spPr>
          <a:xfrm>
            <a:off x="0" y="2852936"/>
            <a:ext cx="9144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5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LICEO Nº 1 </a:t>
            </a:r>
          </a:p>
          <a:p>
            <a:pPr algn="ctr" eaLnBrk="1" hangingPunct="1">
              <a:defRPr/>
            </a:pPr>
            <a:r>
              <a:rPr lang="es-ES_tradnl" sz="5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JAVIERA CARRERA</a:t>
            </a:r>
            <a:endParaRPr lang="es-ES" sz="5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3DFD604-57AC-4446-937A-C6172177AD3C}"/>
              </a:ext>
            </a:extLst>
          </p:cNvPr>
          <p:cNvSpPr txBox="1"/>
          <p:nvPr/>
        </p:nvSpPr>
        <p:spPr>
          <a:xfrm>
            <a:off x="0" y="5481638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Prof. Daniel </a:t>
            </a:r>
            <a:r>
              <a:rPr lang="es-ES_tradnl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Huenul</a:t>
            </a:r>
            <a:r>
              <a:rPr lang="es-ES_tradn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 </a:t>
            </a:r>
            <a:r>
              <a:rPr lang="es-ES_tradnl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Astete</a:t>
            </a:r>
            <a:endParaRPr lang="es-E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4476C979-80EB-714B-9C37-7BEDD68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05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F9677A-D215-8C4B-B26E-A0581F64F775}"/>
              </a:ext>
            </a:extLst>
          </p:cNvPr>
          <p:cNvSpPr/>
          <p:nvPr/>
        </p:nvSpPr>
        <p:spPr>
          <a:xfrm>
            <a:off x="238828" y="1189543"/>
            <a:ext cx="8666343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A nivel de </a:t>
            </a: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letras</a:t>
            </a:r>
            <a:r>
              <a:rPr lang="es-C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  <a:ea typeface="Perpetua" charset="0"/>
                <a:cs typeface="Perpetua" charset="0"/>
              </a:rPr>
              <a:t> </a:t>
            </a:r>
            <a:r>
              <a:rPr lang="es-CL" sz="3600" b="1" dirty="0">
                <a:latin typeface="Century Gothic" panose="020B0502020202020204" pitchFamily="34" charset="0"/>
              </a:rPr>
              <a:t>se tratan temas:</a:t>
            </a:r>
          </a:p>
          <a:p>
            <a:pPr algn="ctr">
              <a:defRPr/>
            </a:pPr>
            <a:endParaRPr lang="es-CL" sz="3600" b="1" dirty="0">
              <a:latin typeface="Century Gothic" panose="020B0502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Cotidianos de la ciudad.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De sus habitantes.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Sus relaciones personales.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Problemática social, etc.</a:t>
            </a:r>
          </a:p>
          <a:p>
            <a:pPr algn="ctr">
              <a:defRPr/>
            </a:pPr>
            <a:endParaRPr lang="es-CL" sz="3600" b="1" dirty="0">
              <a:latin typeface="Century Gothic" panose="020B0502020202020204" pitchFamily="34" charset="0"/>
            </a:endParaRPr>
          </a:p>
        </p:txBody>
      </p:sp>
      <p:pic>
        <p:nvPicPr>
          <p:cNvPr id="13315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BF2895C4-F2F3-A441-AECB-6143D9AB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Imagen 7">
            <a:extLst>
              <a:ext uri="{FF2B5EF4-FFF2-40B4-BE49-F238E27FC236}">
                <a16:creationId xmlns:a16="http://schemas.microsoft.com/office/drawing/2014/main" id="{899C5D7F-8164-BF43-923A-82BFE5FF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7C0BEF78-B613-0D43-9283-6A852C61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05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0AD0C61D-6330-404C-B434-6AFD1FDD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Imagen 7">
            <a:extLst>
              <a:ext uri="{FF2B5EF4-FFF2-40B4-BE49-F238E27FC236}">
                <a16:creationId xmlns:a16="http://schemas.microsoft.com/office/drawing/2014/main" id="{A4F1F634-AEE7-0643-9D9C-C5916AF6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2">
            <a:extLst>
              <a:ext uri="{FF2B5EF4-FFF2-40B4-BE49-F238E27FC236}">
                <a16:creationId xmlns:a16="http://schemas.microsoft.com/office/drawing/2014/main" id="{0DEC8EEF-FBFB-124F-AAED-C82C0A65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0" r="-153" b="9050"/>
          <a:stretch>
            <a:fillRect/>
          </a:stretch>
        </p:blipFill>
        <p:spPr bwMode="auto">
          <a:xfrm>
            <a:off x="395288" y="863600"/>
            <a:ext cx="8497887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ángulo 8">
            <a:extLst>
              <a:ext uri="{FF2B5EF4-FFF2-40B4-BE49-F238E27FC236}">
                <a16:creationId xmlns:a16="http://schemas.microsoft.com/office/drawing/2014/main" id="{DEF2714E-201D-834E-9363-FD1B6B36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962650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CL" altLang="es-CL" sz="2000" b="1" dirty="0">
                <a:latin typeface="Perpetua" panose="02020502060401020303" pitchFamily="18" charset="77"/>
              </a:rPr>
              <a:t>Fuente: Publimetro Chile (Viernes 08 de Febrero de 2019) </a:t>
            </a:r>
            <a:endParaRPr lang="es-CL" altLang="es-CL" sz="2000" dirty="0">
              <a:latin typeface="Perpetua" panose="02020502060401020303" pitchFamily="18" charset="77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138DF55A-D315-5A4E-9374-AB0B860E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51D2E05-D8CD-DF4D-A3EB-366B7D1DAC2E}"/>
              </a:ext>
            </a:extLst>
          </p:cNvPr>
          <p:cNvSpPr/>
          <p:nvPr/>
        </p:nvSpPr>
        <p:spPr>
          <a:xfrm rot="697962">
            <a:off x="2731149" y="506009"/>
            <a:ext cx="4038602" cy="1552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Músic@s</a:t>
            </a:r>
            <a:r>
              <a:rPr lang="es-ES_tradnl" sz="3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 nacionales 2019</a:t>
            </a:r>
            <a:endParaRPr lang="es-C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algn="ctr">
              <a:defRPr/>
            </a:pP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F9677A-D215-8C4B-B26E-A0581F64F775}"/>
              </a:ext>
            </a:extLst>
          </p:cNvPr>
          <p:cNvSpPr/>
          <p:nvPr/>
        </p:nvSpPr>
        <p:spPr>
          <a:xfrm>
            <a:off x="417280" y="2220395"/>
            <a:ext cx="866634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Paloma Mami</a:t>
            </a:r>
            <a:endParaRPr lang="es-CL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4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DEEF51A1-A7BC-0E48-8152-24B50E7E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78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Imagen 7">
            <a:extLst>
              <a:ext uri="{FF2B5EF4-FFF2-40B4-BE49-F238E27FC236}">
                <a16:creationId xmlns:a16="http://schemas.microsoft.com/office/drawing/2014/main" id="{55BD1AD9-08FF-7C40-9193-DCF4FBFB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491ED0-3733-7D4A-8FC4-F9DEB5CA7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1" y="3284984"/>
            <a:ext cx="3173415" cy="2539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6F84488-3DCE-DF41-9BB5-CBD053A43A89}"/>
              </a:ext>
            </a:extLst>
          </p:cNvPr>
          <p:cNvSpPr/>
          <p:nvPr/>
        </p:nvSpPr>
        <p:spPr>
          <a:xfrm>
            <a:off x="5508104" y="5633867"/>
            <a:ext cx="2271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DrefQuila</a:t>
            </a:r>
            <a:endParaRPr lang="es-CL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D8F8DA6-1433-4E41-9272-AA7F6CB02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21" y="2636912"/>
            <a:ext cx="3220542" cy="2682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36E17CBB-7918-1445-9C85-D377BEB1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51D2E05-D8CD-DF4D-A3EB-366B7D1DAC2E}"/>
              </a:ext>
            </a:extLst>
          </p:cNvPr>
          <p:cNvSpPr/>
          <p:nvPr/>
        </p:nvSpPr>
        <p:spPr>
          <a:xfrm rot="697962">
            <a:off x="2731149" y="506009"/>
            <a:ext cx="4038602" cy="1552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Músic@s</a:t>
            </a:r>
            <a:r>
              <a:rPr lang="es-ES_tradnl" sz="3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 nacionales 2019</a:t>
            </a:r>
            <a:endParaRPr lang="es-C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algn="ctr">
              <a:defRPr/>
            </a:pP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F9677A-D215-8C4B-B26E-A0581F64F775}"/>
              </a:ext>
            </a:extLst>
          </p:cNvPr>
          <p:cNvSpPr/>
          <p:nvPr/>
        </p:nvSpPr>
        <p:spPr>
          <a:xfrm>
            <a:off x="417280" y="2220395"/>
            <a:ext cx="866634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Tomasa del Real </a:t>
            </a:r>
          </a:p>
          <a:p>
            <a:pPr>
              <a:defRPr/>
            </a:pPr>
            <a:endParaRPr lang="es-CL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388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D42DA730-B85D-B84C-AEE8-5187526B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78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Imagen 7">
            <a:extLst>
              <a:ext uri="{FF2B5EF4-FFF2-40B4-BE49-F238E27FC236}">
                <a16:creationId xmlns:a16="http://schemas.microsoft.com/office/drawing/2014/main" id="{651CAF07-5F4E-5341-8112-DCE798F9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6F84488-3DCE-DF41-9BB5-CBD053A43A89}"/>
              </a:ext>
            </a:extLst>
          </p:cNvPr>
          <p:cNvSpPr/>
          <p:nvPr/>
        </p:nvSpPr>
        <p:spPr>
          <a:xfrm>
            <a:off x="5508104" y="5633867"/>
            <a:ext cx="3267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Princesa Alba</a:t>
            </a:r>
            <a:endParaRPr lang="es-CL" sz="36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79D578-71E3-2B4F-BEF4-E984B547B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9" y="3148356"/>
            <a:ext cx="3237569" cy="2688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0F5E4A5-C92D-CD4F-A25F-2326F6B7C1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-1245" r="10613"/>
          <a:stretch/>
        </p:blipFill>
        <p:spPr>
          <a:xfrm>
            <a:off x="5508104" y="2764132"/>
            <a:ext cx="3253594" cy="2775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7C0BEF78-B613-0D43-9283-6A852C61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05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ángulo 8">
            <a:extLst>
              <a:ext uri="{FF2B5EF4-FFF2-40B4-BE49-F238E27FC236}">
                <a16:creationId xmlns:a16="http://schemas.microsoft.com/office/drawing/2014/main" id="{DEF2714E-201D-834E-9363-FD1B6B36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76" y="6311227"/>
            <a:ext cx="5799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CL" altLang="es-CL" sz="2000" b="1" dirty="0">
                <a:latin typeface="Perpetua" panose="02020502060401020303" pitchFamily="18" charset="77"/>
              </a:rPr>
              <a:t>Fuente: La Tercera (Miércoles  06 de Marzo de 2019) </a:t>
            </a:r>
            <a:endParaRPr lang="es-CL" altLang="es-CL" sz="2000" dirty="0">
              <a:latin typeface="Perpetua" panose="02020502060401020303" pitchFamily="18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0E07F9-BB5C-2941-BDE9-4B82571AC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29247" b="26019"/>
          <a:stretch/>
        </p:blipFill>
        <p:spPr>
          <a:xfrm>
            <a:off x="539552" y="332655"/>
            <a:ext cx="8136904" cy="5838319"/>
          </a:xfrm>
          <a:prstGeom prst="rect">
            <a:avLst/>
          </a:prstGeom>
        </p:spPr>
      </p:pic>
      <p:pic>
        <p:nvPicPr>
          <p:cNvPr id="14339" name="Imagen 7">
            <a:extLst>
              <a:ext uri="{FF2B5EF4-FFF2-40B4-BE49-F238E27FC236}">
                <a16:creationId xmlns:a16="http://schemas.microsoft.com/office/drawing/2014/main" id="{A4F1F634-AEE7-0643-9D9C-C5916AF6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0AD0C61D-6330-404C-B434-6AFD1FDD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042" y="5911237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8115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5C389EFB-CCEE-6543-BC23-1AD4210E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>
            <a:extLst>
              <a:ext uri="{FF2B5EF4-FFF2-40B4-BE49-F238E27FC236}">
                <a16:creationId xmlns:a16="http://schemas.microsoft.com/office/drawing/2014/main" id="{EDCAA5F8-0258-8B42-8F25-7FE24694CDED}"/>
              </a:ext>
            </a:extLst>
          </p:cNvPr>
          <p:cNvSpPr/>
          <p:nvPr/>
        </p:nvSpPr>
        <p:spPr>
          <a:xfrm>
            <a:off x="251520" y="690884"/>
            <a:ext cx="8580103" cy="686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Referencias</a:t>
            </a:r>
          </a:p>
          <a:p>
            <a:pPr algn="ctr" eaLnBrk="1" hangingPunct="1">
              <a:defRPr/>
            </a:pPr>
            <a:endParaRPr lang="es-CL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es-ES" sz="2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  <a:hlinkClick r:id="rId3"/>
              </a:rPr>
              <a:t>https://nuevavibra.com/la-musica-urbana/</a:t>
            </a:r>
            <a:endParaRPr lang="es-E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Tx/>
              <a:buAutoNum type="arabicParenR"/>
              <a:defRPr/>
            </a:pPr>
            <a:endParaRPr lang="es-E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es-ES" sz="2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  <a:hlinkClick r:id="rId4"/>
              </a:rPr>
              <a:t>https://www.publimetro.cl/cl/entretenimiento/2019/02/08/las-voces-nacionales-la-musica-urbana.html</a:t>
            </a:r>
            <a:endParaRPr lang="es-E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Tx/>
              <a:buAutoNum type="arabicParenR"/>
              <a:defRPr/>
            </a:pPr>
            <a:endParaRPr lang="es-E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es-ES" sz="2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  <a:hlinkClick r:id="rId5"/>
              </a:rPr>
              <a:t>https://www.latercera.com/nacional/noticia/musica-metro-comienza-cuarto-ciclo-nuevos-espacios-linea-3/517928/</a:t>
            </a:r>
            <a:endParaRPr lang="es-E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Tx/>
              <a:buAutoNum type="arabicParenR"/>
              <a:defRPr/>
            </a:pPr>
            <a:endParaRPr lang="es-ES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Tx/>
              <a:buAutoNum type="arabicParenR"/>
              <a:defRPr/>
            </a:pPr>
            <a:endParaRPr lang="es-E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</p:txBody>
      </p:sp>
      <p:pic>
        <p:nvPicPr>
          <p:cNvPr id="18435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395CEFBF-9E3E-434B-8F23-35ADD71E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78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C0B3250B-C7AE-6540-B9D5-BA243CE7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05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08B8CE76-3DB4-8541-A04F-69A7C1FEAF99}"/>
              </a:ext>
            </a:extLst>
          </p:cNvPr>
          <p:cNvSpPr/>
          <p:nvPr/>
        </p:nvSpPr>
        <p:spPr>
          <a:xfrm>
            <a:off x="948290" y="980728"/>
            <a:ext cx="7247419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Perpetua" charset="0"/>
                <a:cs typeface="Perpetua" charset="0"/>
              </a:rPr>
              <a:t>AUDICIÓN  </a:t>
            </a:r>
          </a:p>
          <a:p>
            <a:pPr algn="ctr" eaLnBrk="1" hangingPunct="1">
              <a:defRPr/>
            </a:pPr>
            <a:r>
              <a:rPr lang="es-E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itchFamily="18" charset="0"/>
                <a:ea typeface="Perpetua" charset="0"/>
                <a:cs typeface="Perpetua" charset="0"/>
              </a:rPr>
              <a:t>SUMMER LOVE</a:t>
            </a:r>
          </a:p>
          <a:p>
            <a:pPr algn="ctr" eaLnBrk="1" hangingPunct="1">
              <a:defRPr/>
            </a:pPr>
            <a:endParaRPr lang="es-E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  <a:ea typeface="Perpetua" charset="0"/>
              <a:cs typeface="Perpetua" charset="0"/>
            </a:endParaRPr>
          </a:p>
          <a:p>
            <a:pPr algn="ctr" eaLnBrk="1" hangingPunct="1"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Perpetua" charset="0"/>
                <a:cs typeface="Perpetua" charset="0"/>
              </a:rPr>
              <a:t>INTÉRPRETE</a:t>
            </a:r>
          </a:p>
          <a:p>
            <a:pPr algn="ctr" eaLnBrk="1" hangingPunct="1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  <a:ea typeface="Perpetua" charset="0"/>
                <a:cs typeface="Perpetua" charset="0"/>
              </a:rPr>
              <a:t>PRINCESA ALBA</a:t>
            </a:r>
          </a:p>
          <a:p>
            <a:pPr algn="ctr" eaLnBrk="1" hangingPunct="1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  <a:ea typeface="Perpetua" charset="0"/>
                <a:cs typeface="Perpetua" charset="0"/>
              </a:rPr>
              <a:t>FT. GIANLUCA</a:t>
            </a:r>
            <a:br>
              <a:rPr lang="es-ES" sz="3600" b="1" dirty="0">
                <a:latin typeface="Cooper Black" pitchFamily="18" charset="0"/>
                <a:ea typeface="Perpetua" charset="0"/>
                <a:cs typeface="Perpetua" charset="0"/>
              </a:rPr>
            </a:br>
            <a:br>
              <a:rPr lang="es-ES" sz="3600" b="1" dirty="0">
                <a:latin typeface="Perpetua" charset="0"/>
                <a:ea typeface="Perpetua" charset="0"/>
                <a:cs typeface="Perpetua" charset="0"/>
              </a:rPr>
            </a:br>
            <a:endParaRPr lang="es-ES" sz="2800" b="1" dirty="0">
              <a:latin typeface="Perpetua" charset="0"/>
              <a:ea typeface="Perpetua" charset="0"/>
              <a:cs typeface="Perpetua" charset="0"/>
            </a:endParaRPr>
          </a:p>
        </p:txBody>
      </p:sp>
      <p:pic>
        <p:nvPicPr>
          <p:cNvPr id="5123" name="Imagen 2">
            <a:extLst>
              <a:ext uri="{FF2B5EF4-FFF2-40B4-BE49-F238E27FC236}">
                <a16:creationId xmlns:a16="http://schemas.microsoft.com/office/drawing/2014/main" id="{C1B60A25-BD4E-2343-B5EE-B8F8EA1E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6C107262-51B9-3945-AA9A-D67E4D82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6CBFC9DB-AB3F-3447-9181-508EAD51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05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C1100102-F7A4-734E-8635-107F33B721FF}"/>
              </a:ext>
            </a:extLst>
          </p:cNvPr>
          <p:cNvSpPr/>
          <p:nvPr/>
        </p:nvSpPr>
        <p:spPr>
          <a:xfrm>
            <a:off x="-11151" y="1417638"/>
            <a:ext cx="9144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Unidad de Aprendizaje</a:t>
            </a:r>
            <a:br>
              <a:rPr lang="es-ES" sz="3600" b="1" dirty="0">
                <a:latin typeface="Century Gothic" pitchFamily="34" charset="0"/>
                <a:ea typeface="Perpetua" charset="0"/>
                <a:cs typeface="Perpetua" charset="0"/>
              </a:rPr>
            </a:br>
            <a:br>
              <a:rPr lang="es-ES" sz="3600" b="1" dirty="0">
                <a:latin typeface="Century Gothic" pitchFamily="34" charset="0"/>
                <a:ea typeface="Perpetua" charset="0"/>
                <a:cs typeface="Perpetua" charset="0"/>
              </a:rPr>
            </a:br>
            <a:r>
              <a:rPr lang="es-ES" sz="4800" b="1" dirty="0">
                <a:latin typeface="Century Gothic" pitchFamily="34" charset="0"/>
                <a:ea typeface="Perpetua" charset="0"/>
                <a:cs typeface="Perpetua" charset="0"/>
              </a:rPr>
              <a:t>Actualidad musical en los medios de comunicación y en los espacios urbanos. </a:t>
            </a:r>
            <a:endParaRPr lang="es-ES" sz="4000" b="1" dirty="0">
              <a:latin typeface="Century Gothic" pitchFamily="34" charset="0"/>
              <a:ea typeface="Perpetua" charset="0"/>
              <a:cs typeface="Perpetua" charset="0"/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0983B105-F73F-EA40-8B9F-1B118F41BBB0}"/>
              </a:ext>
            </a:extLst>
          </p:cNvPr>
          <p:cNvSpPr/>
          <p:nvPr/>
        </p:nvSpPr>
        <p:spPr>
          <a:xfrm>
            <a:off x="0" y="4090988"/>
            <a:ext cx="9144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_tradnl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algn="ctr" eaLnBrk="1" hangingPunct="1">
              <a:defRPr/>
            </a:pP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</p:txBody>
      </p:sp>
      <p:pic>
        <p:nvPicPr>
          <p:cNvPr id="6148" name="Imagen 7">
            <a:extLst>
              <a:ext uri="{FF2B5EF4-FFF2-40B4-BE49-F238E27FC236}">
                <a16:creationId xmlns:a16="http://schemas.microsoft.com/office/drawing/2014/main" id="{B65CEF78-04B1-0E48-834D-5A5C9C37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2BA08C9E-108E-F740-8D23-C4EFE651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BFE62B36-249B-FC46-A837-689FBEE5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>
            <a:extLst>
              <a:ext uri="{FF2B5EF4-FFF2-40B4-BE49-F238E27FC236}">
                <a16:creationId xmlns:a16="http://schemas.microsoft.com/office/drawing/2014/main" id="{58C937A4-F69A-3345-A511-426FA7709AC9}"/>
              </a:ext>
            </a:extLst>
          </p:cNvPr>
          <p:cNvSpPr/>
          <p:nvPr/>
        </p:nvSpPr>
        <p:spPr>
          <a:xfrm>
            <a:off x="0" y="846138"/>
            <a:ext cx="9144000" cy="5290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Aprendizaje Esperado</a:t>
            </a:r>
            <a:endParaRPr lang="es-E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algn="ctr" eaLnBrk="1" hangingPunct="1">
              <a:defRPr/>
            </a:pPr>
            <a:endParaRPr lang="es-CL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charset="0"/>
              <a:ea typeface="Perpetua" charset="0"/>
              <a:cs typeface="Perpetua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s-CL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Descubren, analizan y caracterizan las funciones, desarrollo e interinfluencia de las músicas en la actualidad, investigando acerca de sus características distintivas y reflexionando acerca de su relación con las redes tecnológicas de comunicación. </a:t>
            </a:r>
            <a:endParaRPr lang="es-E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</p:txBody>
      </p:sp>
      <p:pic>
        <p:nvPicPr>
          <p:cNvPr id="7171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CE3702C1-8ADC-4C4A-9476-D1939DCC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Imagen 5">
            <a:extLst>
              <a:ext uri="{FF2B5EF4-FFF2-40B4-BE49-F238E27FC236}">
                <a16:creationId xmlns:a16="http://schemas.microsoft.com/office/drawing/2014/main" id="{4C1054AF-39B8-FA4B-B9A1-A7298502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F2393767-A543-F64B-8773-74704394B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>
            <a:extLst>
              <a:ext uri="{FF2B5EF4-FFF2-40B4-BE49-F238E27FC236}">
                <a16:creationId xmlns:a16="http://schemas.microsoft.com/office/drawing/2014/main" id="{CD282234-1F32-964C-8811-7D59FD7A31E2}"/>
              </a:ext>
            </a:extLst>
          </p:cNvPr>
          <p:cNvSpPr/>
          <p:nvPr/>
        </p:nvSpPr>
        <p:spPr>
          <a:xfrm>
            <a:off x="0" y="1268760"/>
            <a:ext cx="9144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CONTENIDOS NUEVOS</a:t>
            </a:r>
          </a:p>
          <a:p>
            <a:pPr algn="ctr" eaLnBrk="1" hangingPunct="1">
              <a:defRPr/>
            </a:pPr>
            <a:endParaRPr lang="es-ES_tradnl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algn="ctr" eaLnBrk="1" hangingPunct="1">
              <a:defRPr/>
            </a:pPr>
            <a:endParaRPr lang="es-ES_tradnl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algn="ctr" eaLnBrk="1" hangingPunct="1">
              <a:defRPr/>
            </a:pPr>
            <a:r>
              <a:rPr lang="es-ES_tradnl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Tema 1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  <a:p>
            <a:pPr algn="ctr" eaLnBrk="1" hangingPunct="1">
              <a:defRPr/>
            </a:pPr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Cantautores y grupos de </a:t>
            </a:r>
          </a:p>
          <a:p>
            <a:pPr algn="ctr" eaLnBrk="1" hangingPunct="1">
              <a:defRPr/>
            </a:pPr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música urbana.</a:t>
            </a:r>
          </a:p>
          <a:p>
            <a:pPr algn="ctr" eaLnBrk="1" hangingPunct="1">
              <a:defRPr/>
            </a:pPr>
            <a:endParaRPr lang="es-ES_tradnl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</p:txBody>
      </p:sp>
      <p:pic>
        <p:nvPicPr>
          <p:cNvPr id="8195" name="Imagen 5">
            <a:extLst>
              <a:ext uri="{FF2B5EF4-FFF2-40B4-BE49-F238E27FC236}">
                <a16:creationId xmlns:a16="http://schemas.microsoft.com/office/drawing/2014/main" id="{1296BDD0-E102-244C-B784-41CC29D0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67EBCAEC-9121-6A42-84FB-74F4033A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975EEA4C-D436-2E42-8741-C119D85C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>
            <a:extLst>
              <a:ext uri="{FF2B5EF4-FFF2-40B4-BE49-F238E27FC236}">
                <a16:creationId xmlns:a16="http://schemas.microsoft.com/office/drawing/2014/main" id="{6F4CF0BA-B654-F641-91CA-E016A80DED9E}"/>
              </a:ext>
            </a:extLst>
          </p:cNvPr>
          <p:cNvSpPr/>
          <p:nvPr/>
        </p:nvSpPr>
        <p:spPr>
          <a:xfrm rot="20159226">
            <a:off x="-85596" y="714725"/>
            <a:ext cx="5042532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¿Te has preguntado qué es la música urbana?</a:t>
            </a:r>
          </a:p>
          <a:p>
            <a:pPr algn="ctr" eaLnBrk="1" hangingPunct="1">
              <a:defRPr/>
            </a:pPr>
            <a:r>
              <a:rPr lang="es-C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F9677A-D215-8C4B-B26E-A0581F64F775}"/>
              </a:ext>
            </a:extLst>
          </p:cNvPr>
          <p:cNvSpPr/>
          <p:nvPr/>
        </p:nvSpPr>
        <p:spPr>
          <a:xfrm>
            <a:off x="474574" y="2812843"/>
            <a:ext cx="839043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La palabra “</a:t>
            </a: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U</a:t>
            </a: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  <a:ea typeface="Perpetua" charset="0"/>
                <a:cs typeface="Perpetua" charset="0"/>
              </a:rPr>
              <a:t>rbana(o)</a:t>
            </a:r>
            <a:r>
              <a:rPr lang="es-CL" sz="3600" b="1" dirty="0">
                <a:latin typeface="Century Gothic" panose="020B0502020202020204" pitchFamily="34" charset="0"/>
              </a:rPr>
              <a:t>”, </a:t>
            </a:r>
          </a:p>
          <a:p>
            <a:pPr algn="ctr"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según el diccionario de la Real </a:t>
            </a:r>
          </a:p>
          <a:p>
            <a:pPr algn="ctr"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Academia Española (RAE), </a:t>
            </a:r>
          </a:p>
          <a:p>
            <a:pPr algn="ctr">
              <a:defRPr/>
            </a:pPr>
            <a:r>
              <a:rPr lang="es-CL" sz="3600" b="1" dirty="0">
                <a:latin typeface="Century Gothic" panose="020B0502020202020204" pitchFamily="34" charset="0"/>
              </a:rPr>
              <a:t>proviene del Latín </a:t>
            </a:r>
            <a:r>
              <a:rPr lang="es-CL" sz="3600" b="1" i="1" dirty="0">
                <a:latin typeface="Century Gothic" panose="020B0502020202020204" pitchFamily="34" charset="0"/>
              </a:rPr>
              <a:t>Urbānus y Urbis </a:t>
            </a:r>
          </a:p>
          <a:p>
            <a:pPr algn="ctr">
              <a:defRPr/>
            </a:pPr>
            <a:r>
              <a:rPr lang="es-CL" sz="3600" b="1" i="1" dirty="0">
                <a:latin typeface="Century Gothic" panose="020B0502020202020204" pitchFamily="34" charset="0"/>
              </a:rPr>
              <a:t>“Ciudad”</a:t>
            </a:r>
            <a:r>
              <a:rPr lang="es-CL" sz="3600" b="1" dirty="0">
                <a:latin typeface="Century Gothic" panose="020B0502020202020204" pitchFamily="34" charset="0"/>
              </a:rPr>
              <a:t>, y significa </a:t>
            </a:r>
            <a:r>
              <a:rPr lang="es-CL" sz="3600" b="1" i="1" dirty="0">
                <a:latin typeface="Century Gothic" panose="020B0502020202020204" pitchFamily="34" charset="0"/>
              </a:rPr>
              <a:t>“Perteneciente </a:t>
            </a:r>
          </a:p>
          <a:p>
            <a:pPr algn="ctr">
              <a:defRPr/>
            </a:pPr>
            <a:r>
              <a:rPr lang="es-CL" sz="3600" b="1" i="1" dirty="0">
                <a:latin typeface="Century Gothic" panose="020B0502020202020204" pitchFamily="34" charset="0"/>
              </a:rPr>
              <a:t>o relativo a la ciudad”</a:t>
            </a:r>
            <a:r>
              <a:rPr lang="es-CL" sz="3600" b="1" dirty="0">
                <a:latin typeface="Century Gothic" panose="020B0502020202020204" pitchFamily="34" charset="0"/>
              </a:rPr>
              <a:t>.</a:t>
            </a:r>
            <a:r>
              <a:rPr lang="es-C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petua" charset="0"/>
                <a:cs typeface="Perpetua" charset="0"/>
              </a:rPr>
              <a:t> </a:t>
            </a:r>
            <a:endParaRPr lang="es-CL" sz="3600" b="1" dirty="0">
              <a:latin typeface="Century Gothic" panose="020B0502020202020204" pitchFamily="34" charset="0"/>
            </a:endParaRPr>
          </a:p>
        </p:txBody>
      </p:sp>
      <p:pic>
        <p:nvPicPr>
          <p:cNvPr id="9220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199BED1E-6D0A-304A-8E21-6592883D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Imagen 7">
            <a:extLst>
              <a:ext uri="{FF2B5EF4-FFF2-40B4-BE49-F238E27FC236}">
                <a16:creationId xmlns:a16="http://schemas.microsoft.com/office/drawing/2014/main" id="{F3B3A592-FF6B-6948-86E5-1748728C2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184CDC3B-3515-764D-BA06-6ED48F9D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0E595A4A-F49F-A14E-A718-7DB032303D7C}"/>
              </a:ext>
            </a:extLst>
          </p:cNvPr>
          <p:cNvSpPr/>
          <p:nvPr/>
        </p:nvSpPr>
        <p:spPr>
          <a:xfrm>
            <a:off x="287338" y="1444625"/>
            <a:ext cx="8569325" cy="4017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F9677A-D215-8C4B-B26E-A0581F64F775}"/>
              </a:ext>
            </a:extLst>
          </p:cNvPr>
          <p:cNvSpPr/>
          <p:nvPr/>
        </p:nvSpPr>
        <p:spPr>
          <a:xfrm>
            <a:off x="863588" y="2363940"/>
            <a:ext cx="7416824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4000" b="1" dirty="0">
                <a:latin typeface="Century Gothic" panose="020B0502020202020204" pitchFamily="34" charset="0"/>
              </a:rPr>
              <a:t>Dicho esto, en una primera </a:t>
            </a:r>
          </a:p>
          <a:p>
            <a:pPr algn="ctr">
              <a:defRPr/>
            </a:pPr>
            <a:r>
              <a:rPr lang="es-CL" sz="4000" b="1" dirty="0">
                <a:latin typeface="Century Gothic" panose="020B0502020202020204" pitchFamily="34" charset="0"/>
              </a:rPr>
              <a:t>impresión, se puede describir a la </a:t>
            </a:r>
            <a:r>
              <a:rPr lang="es-ES_tradnl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Música U</a:t>
            </a:r>
            <a:r>
              <a:rPr lang="es-ES_tradnl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  <a:ea typeface="Perpetua" charset="0"/>
                <a:cs typeface="Perpetua" charset="0"/>
              </a:rPr>
              <a:t>rbana </a:t>
            </a:r>
            <a:r>
              <a:rPr lang="es-CL" sz="4000" b="1" dirty="0">
                <a:latin typeface="Century Gothic" panose="020B0502020202020204" pitchFamily="34" charset="0"/>
              </a:rPr>
              <a:t>como:</a:t>
            </a:r>
          </a:p>
        </p:txBody>
      </p:sp>
      <p:pic>
        <p:nvPicPr>
          <p:cNvPr id="10244" name="Imagen 6">
            <a:extLst>
              <a:ext uri="{FF2B5EF4-FFF2-40B4-BE49-F238E27FC236}">
                <a16:creationId xmlns:a16="http://schemas.microsoft.com/office/drawing/2014/main" id="{1568E405-7388-4D4D-85C0-D16155B7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90C94748-038A-1249-AFC4-5B46C1CB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CB0BEE11-33ED-FF4F-AF8C-E1EFFDE2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905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>
            <a:extLst>
              <a:ext uri="{FF2B5EF4-FFF2-40B4-BE49-F238E27FC236}">
                <a16:creationId xmlns:a16="http://schemas.microsoft.com/office/drawing/2014/main" id="{BCAB28AF-787C-4B4E-8B23-1A6C2E5CF624}"/>
              </a:ext>
            </a:extLst>
          </p:cNvPr>
          <p:cNvSpPr/>
          <p:nvPr/>
        </p:nvSpPr>
        <p:spPr>
          <a:xfrm rot="20159226">
            <a:off x="-112713" y="1414463"/>
            <a:ext cx="5041901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C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Perpetua" charset="0"/>
              <a:cs typeface="Perpetua" charset="0"/>
            </a:endParaRPr>
          </a:p>
        </p:txBody>
      </p:sp>
      <p:sp>
        <p:nvSpPr>
          <p:cNvPr id="11267" name="Rectángulo 4">
            <a:extLst>
              <a:ext uri="{FF2B5EF4-FFF2-40B4-BE49-F238E27FC236}">
                <a16:creationId xmlns:a16="http://schemas.microsoft.com/office/drawing/2014/main" id="{C3D5224B-FB50-7344-A64F-DBCC24B2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914525"/>
            <a:ext cx="825658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CL" altLang="es-CL" sz="4400">
                <a:latin typeface="Bernard MT Condensed" panose="02050806060905020404" pitchFamily="18" charset="77"/>
                <a:cs typeface="Apple Chancery" panose="03020702040506060504" pitchFamily="66" charset="-79"/>
              </a:rPr>
              <a:t>La música que proviene y se escucha en la ciudad, la cual, se pudiera incluir dentro de cualquier tipo de género musical que abarque este segmento.</a:t>
            </a:r>
          </a:p>
        </p:txBody>
      </p:sp>
      <p:sp>
        <p:nvSpPr>
          <p:cNvPr id="2" name="Medio marco 1">
            <a:extLst>
              <a:ext uri="{FF2B5EF4-FFF2-40B4-BE49-F238E27FC236}">
                <a16:creationId xmlns:a16="http://schemas.microsoft.com/office/drawing/2014/main" id="{C18B3BE6-0FD0-264E-A3C6-0A8832540F4D}"/>
              </a:ext>
            </a:extLst>
          </p:cNvPr>
          <p:cNvSpPr/>
          <p:nvPr/>
        </p:nvSpPr>
        <p:spPr>
          <a:xfrm>
            <a:off x="0" y="1092200"/>
            <a:ext cx="1346200" cy="16557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Medio marco 8">
            <a:extLst>
              <a:ext uri="{FF2B5EF4-FFF2-40B4-BE49-F238E27FC236}">
                <a16:creationId xmlns:a16="http://schemas.microsoft.com/office/drawing/2014/main" id="{CC3A9E6D-9B6F-FC47-A35E-107BD557D721}"/>
              </a:ext>
            </a:extLst>
          </p:cNvPr>
          <p:cNvSpPr/>
          <p:nvPr/>
        </p:nvSpPr>
        <p:spPr>
          <a:xfrm rot="10800000">
            <a:off x="7927975" y="4081463"/>
            <a:ext cx="1346200" cy="16557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pic>
        <p:nvPicPr>
          <p:cNvPr id="11270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843BB3E0-C522-F24D-907F-942A58BF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Imagen 10">
            <a:extLst>
              <a:ext uri="{FF2B5EF4-FFF2-40B4-BE49-F238E27FC236}">
                <a16:creationId xmlns:a16="http://schemas.microsoft.com/office/drawing/2014/main" id="{EE96FC95-DDF2-9A45-9382-BA462251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http://2.bp.blogspot.com/-DIcgKAXjfB4/Tst0H1gh4zI/AAAAAAAAED8/1zp9pWVPVUY/s1600/mc3basica-2.jpg">
            <a:extLst>
              <a:ext uri="{FF2B5EF4-FFF2-40B4-BE49-F238E27FC236}">
                <a16:creationId xmlns:a16="http://schemas.microsoft.com/office/drawing/2014/main" id="{6FC42293-3769-1440-B7C8-E8482D09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7800"/>
            <a:ext cx="97282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>
            <a:extLst>
              <a:ext uri="{FF2B5EF4-FFF2-40B4-BE49-F238E27FC236}">
                <a16:creationId xmlns:a16="http://schemas.microsoft.com/office/drawing/2014/main" id="{8BD3301A-9681-8C45-AC92-08882F8B05C1}"/>
              </a:ext>
            </a:extLst>
          </p:cNvPr>
          <p:cNvSpPr/>
          <p:nvPr/>
        </p:nvSpPr>
        <p:spPr>
          <a:xfrm rot="21007322">
            <a:off x="100309" y="346055"/>
            <a:ext cx="5339472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¿Cuáles son sus orígenes?</a:t>
            </a:r>
          </a:p>
          <a:p>
            <a:pPr algn="ctr" eaLnBrk="1" hangingPunct="1">
              <a:defRPr/>
            </a:pPr>
            <a:r>
              <a:rPr lang="es-C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Perpetua" charset="0"/>
                <a:cs typeface="Perpetua" charset="0"/>
              </a:rPr>
              <a:t> </a:t>
            </a:r>
          </a:p>
        </p:txBody>
      </p:sp>
      <p:sp>
        <p:nvSpPr>
          <p:cNvPr id="12291" name="Rectángulo 4">
            <a:extLst>
              <a:ext uri="{FF2B5EF4-FFF2-40B4-BE49-F238E27FC236}">
                <a16:creationId xmlns:a16="http://schemas.microsoft.com/office/drawing/2014/main" id="{AA07A46B-1579-2042-A89E-13B1B1EB1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674813"/>
            <a:ext cx="86677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CL" altLang="es-CL" sz="3600" b="1">
                <a:latin typeface="Century Gothic" panose="020B0502020202020204" pitchFamily="34" charset="0"/>
              </a:rPr>
              <a:t>Desde los años 80, existe el género “</a:t>
            </a:r>
            <a:r>
              <a:rPr lang="es-CL" altLang="es-CL" sz="3600" b="1">
                <a:solidFill>
                  <a:srgbClr val="FF0000"/>
                </a:solidFill>
                <a:latin typeface="Century Gothic" panose="020B0502020202020204" pitchFamily="34" charset="0"/>
              </a:rPr>
              <a:t>Urban</a:t>
            </a:r>
            <a:r>
              <a:rPr lang="es-CL" altLang="es-CL" sz="3600" b="1">
                <a:latin typeface="Century Gothic" panose="020B0502020202020204" pitchFamily="34" charset="0"/>
              </a:rPr>
              <a:t>” o “</a:t>
            </a:r>
            <a:r>
              <a:rPr lang="es-CL" altLang="es-CL" sz="3600" b="1">
                <a:solidFill>
                  <a:srgbClr val="FF0000"/>
                </a:solidFill>
                <a:latin typeface="Century Gothic" panose="020B0502020202020204" pitchFamily="34" charset="0"/>
              </a:rPr>
              <a:t>Urban Music</a:t>
            </a:r>
            <a:r>
              <a:rPr lang="es-CL" altLang="es-CL" sz="3600" b="1">
                <a:latin typeface="Century Gothic" panose="020B0502020202020204" pitchFamily="34" charset="0"/>
              </a:rPr>
              <a:t>” que es utilizado para referirse a la “black music” popular (R&amp;B, Soul, Rap y Hip-Hop), la cual, emplea una producción más digital que orgánica y que a su vez es apta tanto para la “raza afroamericana” como para la “raza blanca”. </a:t>
            </a:r>
          </a:p>
        </p:txBody>
      </p:sp>
      <p:pic>
        <p:nvPicPr>
          <p:cNvPr id="12292" name="Imagen 6">
            <a:extLst>
              <a:ext uri="{FF2B5EF4-FFF2-40B4-BE49-F238E27FC236}">
                <a16:creationId xmlns:a16="http://schemas.microsoft.com/office/drawing/2014/main" id="{83D42511-100F-CE49-9941-5191BB8C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7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grupoguitarra.files.wordpress.com/2010/01/clave_de_sol.gif">
            <a:extLst>
              <a:ext uri="{FF2B5EF4-FFF2-40B4-BE49-F238E27FC236}">
                <a16:creationId xmlns:a16="http://schemas.microsoft.com/office/drawing/2014/main" id="{FAEA524A-C750-7A44-8DBA-11635EDF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69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227</Words>
  <Application>Microsoft Macintosh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Apple Chancery</vt:lpstr>
      <vt:lpstr>Arial</vt:lpstr>
      <vt:lpstr>Bernard MT Condensed</vt:lpstr>
      <vt:lpstr>Calibri</vt:lpstr>
      <vt:lpstr>Century Gothic</vt:lpstr>
      <vt:lpstr>Cooper Black</vt:lpstr>
      <vt:lpstr>Perpetua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Liceo nº 1 Javiera Carrera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Escritura Musical</dc:title>
  <dc:creator>Daniel Antonio Huenul Astete</dc:creator>
  <cp:lastModifiedBy>Daniel Huenul Astete</cp:lastModifiedBy>
  <cp:revision>150</cp:revision>
  <cp:lastPrinted>2019-03-14T19:37:11Z</cp:lastPrinted>
  <dcterms:created xsi:type="dcterms:W3CDTF">2007-03-05T21:57:13Z</dcterms:created>
  <dcterms:modified xsi:type="dcterms:W3CDTF">2020-03-26T00:04:43Z</dcterms:modified>
  <cp:category>7º Básico</cp:category>
</cp:coreProperties>
</file>