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7171" autoAdjust="0"/>
  </p:normalViewPr>
  <p:slideViewPr>
    <p:cSldViewPr>
      <p:cViewPr>
        <p:scale>
          <a:sx n="100" d="100"/>
          <a:sy n="100" d="100"/>
        </p:scale>
        <p:origin x="-82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D4E2-C22D-4DA1-B895-27B68FB1441D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38956-4919-46CA-90EE-4C4444E459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10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38956-4919-46CA-90EE-4C4444E4591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68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38956-4919-46CA-90EE-4C4444E4591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68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38956-4919-46CA-90EE-4C4444E4591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68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66E49F-9199-4D5E-9EC9-D6A77936BD46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4820A1-8F02-4D91-930F-90EDACA3B5F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3.wdp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gi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543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6600" dirty="0" smtClean="0"/>
              <a:t>Movimiento circular uniforme </a:t>
            </a:r>
            <a:endParaRPr lang="es-CL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5838534"/>
            <a:ext cx="6858000" cy="990600"/>
          </a:xfrm>
        </p:spPr>
        <p:txBody>
          <a:bodyPr/>
          <a:lstStyle/>
          <a:p>
            <a:r>
              <a:rPr lang="es-CL" dirty="0" smtClean="0"/>
              <a:t>TEORÍA – CONCEPTOS BÁSICOS</a:t>
            </a:r>
            <a:endParaRPr lang="es-CL" dirty="0"/>
          </a:p>
        </p:txBody>
      </p:sp>
      <p:pic>
        <p:nvPicPr>
          <p:cNvPr id="1030" name="Picture 6" descr="Resultado de imagen de ejemplo mcu f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9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609600" y="2438400"/>
                <a:ext cx="4106416" cy="4230960"/>
              </a:xfrm>
            </p:spPr>
            <p:txBody>
              <a:bodyPr>
                <a:normAutofit/>
              </a:bodyPr>
              <a:lstStyle/>
              <a:p>
                <a:r>
                  <a:rPr lang="es-ES" sz="2200" dirty="0" smtClean="0"/>
                  <a:t>Magnitud vectorial</a:t>
                </a:r>
              </a:p>
              <a:p>
                <a:r>
                  <a:rPr lang="es-ES" sz="2200" dirty="0"/>
                  <a:t>D</a:t>
                </a:r>
                <a:r>
                  <a:rPr lang="es-ES" sz="2200" dirty="0" smtClean="0"/>
                  <a:t>escribe </a:t>
                </a:r>
                <a:r>
                  <a:rPr lang="es-ES" sz="2200" dirty="0"/>
                  <a:t>el </a:t>
                </a:r>
                <a:r>
                  <a:rPr lang="es-ES" sz="2200" b="1" dirty="0" smtClean="0"/>
                  <a:t>ángulo </a:t>
                </a:r>
                <a14:m>
                  <m:oMath xmlns:m="http://schemas.openxmlformats.org/officeDocument/2006/math">
                    <m:r>
                      <a:rPr lang="es-CL" sz="2200" b="1" i="1" smtClean="0">
                        <a:latin typeface="Cambria Math"/>
                      </a:rPr>
                      <m:t>(</m:t>
                    </m:r>
                    <m:r>
                      <a:rPr lang="es-CL" sz="2200" b="1" i="1" smtClean="0">
                        <a:latin typeface="Cambria Math"/>
                        <a:ea typeface="Cambria Math"/>
                      </a:rPr>
                      <m:t>𝝓</m:t>
                    </m:r>
                    <m:r>
                      <a:rPr lang="es-CL" sz="2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200" b="1" dirty="0" smtClean="0"/>
                  <a:t> </a:t>
                </a:r>
                <a:r>
                  <a:rPr lang="es-ES" sz="2200" b="1" dirty="0"/>
                  <a:t>abarcado que recorre el objeto en un intervalo de </a:t>
                </a:r>
                <a:r>
                  <a:rPr lang="es-ES" sz="2200" b="1" dirty="0" smtClean="0"/>
                  <a:t>tiempo </a:t>
                </a:r>
                <a14:m>
                  <m:oMath xmlns:m="http://schemas.openxmlformats.org/officeDocument/2006/math">
                    <m:r>
                      <a:rPr lang="es-CL" sz="2200" b="1" i="1" smtClean="0">
                        <a:latin typeface="Cambria Math"/>
                      </a:rPr>
                      <m:t>(</m:t>
                    </m:r>
                    <m:r>
                      <a:rPr lang="es-CL" sz="2200" b="1" i="1" smtClean="0">
                        <a:latin typeface="Cambria Math"/>
                        <a:ea typeface="Cambria Math"/>
                      </a:rPr>
                      <m:t>𝚫</m:t>
                    </m:r>
                    <m:r>
                      <a:rPr lang="es-CL" sz="22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s-CL" sz="2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200" b="1" dirty="0" smtClean="0"/>
                  <a:t> </a:t>
                </a:r>
              </a:p>
              <a:p>
                <a:r>
                  <a:rPr lang="es-ES" sz="2200" dirty="0" smtClean="0"/>
                  <a:t>Módulo velocidad angular:</a:t>
                </a:r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609600" y="2438400"/>
                <a:ext cx="4106416" cy="4230960"/>
              </a:xfrm>
              <a:blipFill rotWithShape="1">
                <a:blip r:embed="rId2"/>
                <a:stretch>
                  <a:fillRect t="-865" r="-23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CL" dirty="0" smtClean="0"/>
                  <a:t>VELOCIDAD ANGULAR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acc>
                    <m:r>
                      <a:rPr lang="es-CL" b="1" i="1" smtClean="0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5618"/>
            <a:ext cx="3733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012327" y="4336227"/>
                <a:ext cx="1039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L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27" y="4336227"/>
                <a:ext cx="103977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17006" y="5905566"/>
                <a:ext cx="956800" cy="615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06" y="5905566"/>
                <a:ext cx="956800" cy="6150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339752" y="5902343"/>
                <a:ext cx="1193212" cy="6127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360°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02343"/>
                <a:ext cx="1193212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4355976" y="5854349"/>
                <a:ext cx="1584665" cy="7087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854349"/>
                <a:ext cx="1584665" cy="7087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695406" y="4941168"/>
                <a:ext cx="1996078" cy="830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𝑈𝑛𝑎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𝑣𝑢𝑒𝑙𝑡𝑎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𝑐𝑜𝑚𝑝𝑙𝑒𝑡𝑎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L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s-CL" sz="1600" b="0" i="1" smtClean="0">
                          <a:latin typeface="Cambria Math"/>
                        </a:rPr>
                        <m:t>=360° </m:t>
                      </m:r>
                      <m:r>
                        <a:rPr lang="es-CL" sz="1600" b="0" i="1" smtClean="0">
                          <a:latin typeface="Cambria Math"/>
                        </a:rPr>
                        <m:t>𝑦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L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𝑝𝑒𝑟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𝑜𝑑𝑜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6" y="4941168"/>
                <a:ext cx="1996078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10 Conector recto de flecha"/>
          <p:cNvCxnSpPr>
            <a:stCxn id="7" idx="3"/>
            <a:endCxn id="14" idx="1"/>
          </p:cNvCxnSpPr>
          <p:nvPr/>
        </p:nvCxnSpPr>
        <p:spPr>
          <a:xfrm flipV="1">
            <a:off x="1173806" y="6208709"/>
            <a:ext cx="1165946" cy="4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4" idx="3"/>
            <a:endCxn id="16" idx="1"/>
          </p:cNvCxnSpPr>
          <p:nvPr/>
        </p:nvCxnSpPr>
        <p:spPr>
          <a:xfrm>
            <a:off x="3532964" y="6208709"/>
            <a:ext cx="8230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3059832" y="5243150"/>
                <a:ext cx="1996078" cy="3385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s-CL" sz="1600" b="0" i="1" smtClean="0">
                          <a:latin typeface="Cambria Math"/>
                        </a:rPr>
                        <m:t>=360°=2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243150"/>
                <a:ext cx="1996078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6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23096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 El vector es constante, es decir, módulo, dirección y sentido no varían.</a:t>
            </a:r>
          </a:p>
          <a:p>
            <a:r>
              <a:rPr lang="es-ES" sz="2400" dirty="0" smtClean="0"/>
              <a:t>La dirección del vector es siempre perpendicular al plano de giro.</a:t>
            </a:r>
          </a:p>
          <a:p>
            <a:r>
              <a:rPr lang="es-ES" sz="2400" dirty="0" smtClean="0"/>
              <a:t>El sentido del vector puede ser determinado por la regla de la mano derecha</a:t>
            </a:r>
            <a:endParaRPr lang="es-C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CL" dirty="0" smtClean="0"/>
                  <a:t>VELOCIDAD ANGULAR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acc>
                    <m:r>
                      <a:rPr lang="es-CL" b="1" i="1" smtClean="0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2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8196" name="Picture 4" descr="Resultado de imagen de velocidad angular en mc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01428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5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539552" y="1564784"/>
                <a:ext cx="7634808" cy="64008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s-CL" dirty="0" smtClean="0"/>
                  <a:t>VELOCIDAD ANGULAR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1" i="1" smtClean="0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acc>
                      </m:e>
                    </m:d>
                    <m:r>
                      <a:rPr lang="es-CL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s-CL" dirty="0" smtClean="0"/>
                  <a:t> REGLA MANO DERECHA</a:t>
                </a:r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539552" y="1564784"/>
                <a:ext cx="7634808" cy="64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Resultado de imagen de regla mano derecha vector velocidad angu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8223"/>
          <a:stretch/>
        </p:blipFill>
        <p:spPr bwMode="auto">
          <a:xfrm>
            <a:off x="395536" y="2410137"/>
            <a:ext cx="4738254" cy="40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46" y="4436275"/>
            <a:ext cx="2465310" cy="22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Resultado de imagen de REGLA MANO DERECHA SENTIDO ANTIHORARI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011" r="12043" b="27772"/>
          <a:stretch/>
        </p:blipFill>
        <p:spPr bwMode="auto">
          <a:xfrm>
            <a:off x="6012160" y="2387198"/>
            <a:ext cx="1891682" cy="18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8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539552" y="1564784"/>
                <a:ext cx="7634808" cy="64008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s-CL" dirty="0" smtClean="0"/>
                  <a:t>RELACIÓN </a:t>
                </a:r>
                <a:r>
                  <a:rPr lang="es-CL" dirty="0"/>
                  <a:t>VELOCIDAD TANGENCIAL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r>
                  <a:rPr lang="es-CL" dirty="0" smtClean="0"/>
                  <a:t> Y ANGULAR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b="1" i="1" smtClean="0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acc>
                      </m:e>
                    </m:d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539552" y="1564784"/>
                <a:ext cx="7634808" cy="64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678504" y="3207739"/>
                <a:ext cx="1584665" cy="7087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504" y="3207739"/>
                <a:ext cx="1584665" cy="708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5704614" y="2348880"/>
                <a:ext cx="1479187" cy="6109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14" y="2348880"/>
                <a:ext cx="1479187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2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6194648" cy="4230960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/>
              <a:t> El módulo de la velocidad tangencial es:</a:t>
            </a:r>
          </a:p>
          <a:p>
            <a:endParaRPr lang="es-ES" sz="2400" dirty="0" smtClean="0"/>
          </a:p>
          <a:p>
            <a:r>
              <a:rPr lang="es-ES" sz="2400" dirty="0" smtClean="0"/>
              <a:t>El módulo de la velocidad angular es:</a:t>
            </a:r>
          </a:p>
          <a:p>
            <a:endParaRPr lang="es-ES" sz="2400" dirty="0"/>
          </a:p>
          <a:p>
            <a:r>
              <a:rPr lang="es-ES" sz="2400" dirty="0" smtClean="0"/>
              <a:t>La velocidad tangencial incluye las variables de la velocidad angular</a:t>
            </a:r>
          </a:p>
          <a:p>
            <a:endParaRPr lang="es-ES" sz="2400" dirty="0" smtClean="0"/>
          </a:p>
          <a:p>
            <a:r>
              <a:rPr lang="es-ES" sz="2400" dirty="0" smtClean="0"/>
              <a:t>Por esta razón la relación entre ambas magnitudes es</a:t>
            </a:r>
          </a:p>
          <a:p>
            <a:endParaRPr lang="es-ES" sz="2400" dirty="0" smtClean="0"/>
          </a:p>
          <a:p>
            <a:r>
              <a:rPr lang="es-ES" sz="2400" dirty="0" smtClean="0"/>
              <a:t>Con unidades de medida</a:t>
            </a:r>
            <a:endParaRPr lang="es-C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7183321" y="4077072"/>
                <a:ext cx="1548886" cy="6127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CL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s-CL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s-CL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321" y="4077072"/>
                <a:ext cx="1548886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7183321" y="4963234"/>
                <a:ext cx="1140633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r>
                        <a:rPr lang="es-C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321" y="4963234"/>
                <a:ext cx="114063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156209" y="5949280"/>
                <a:ext cx="2287999" cy="708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, 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𝜔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09" y="5949280"/>
                <a:ext cx="2287999" cy="7087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82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23527" y="2438400"/>
                <a:ext cx="4903791" cy="4419600"/>
              </a:xfrm>
            </p:spPr>
            <p:txBody>
              <a:bodyPr>
                <a:noAutofit/>
              </a:bodyPr>
              <a:lstStyle/>
              <a:p>
                <a:r>
                  <a:rPr lang="es-ES" sz="2200" dirty="0" smtClean="0"/>
                  <a:t>En la responsable del cambio de dirección de la velocidad tangencial.</a:t>
                </a:r>
              </a:p>
              <a:p>
                <a:r>
                  <a:rPr lang="es-ES" sz="2200" dirty="0" smtClean="0"/>
                  <a:t>Tiene dirección radial (sobre el radio de la circunferencia)</a:t>
                </a:r>
              </a:p>
              <a:p>
                <a:r>
                  <a:rPr lang="es-ES" sz="2200" dirty="0" smtClean="0"/>
                  <a:t> Su sentido es hacia el centro de la circunferencia</a:t>
                </a:r>
              </a:p>
              <a:p>
                <a:r>
                  <a:rPr lang="es-ES" sz="2200" dirty="0" smtClean="0"/>
                  <a:t>Es perpendicular a la velocidad tangencial</a:t>
                </a:r>
              </a:p>
              <a:p>
                <a:r>
                  <a:rPr lang="es-ES" sz="2200" dirty="0" smtClean="0"/>
                  <a:t>Módulo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CL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s-CL" sz="2400" b="0" i="1" smtClean="0">
                            <a:latin typeface="Cambria Math"/>
                          </a:rPr>
                          <m:t>=</m:t>
                        </m:r>
                        <m:r>
                          <a:rPr lang="es-CL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2200" dirty="0" smtClean="0"/>
                  <a:t>  y se obtiene:</a:t>
                </a:r>
                <a:endParaRPr lang="es-CL" sz="22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23527" y="2438400"/>
                <a:ext cx="4903791" cy="4419600"/>
              </a:xfrm>
              <a:blipFill rotWithShape="1">
                <a:blip r:embed="rId2"/>
                <a:stretch>
                  <a:fillRect t="-8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s-CL" dirty="0" smtClean="0"/>
              </a:p>
              <a:p>
                <a:r>
                  <a:rPr lang="es-CL" sz="2400" dirty="0"/>
                  <a:t>ACELERACIÓN CENTRÍPETA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s-CL" b="1" i="1" smtClean="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13314" name="Picture 2" descr="Resultado de imagen de aceleracion centripeta en un m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9" y="2601563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2123728" y="6135451"/>
                <a:ext cx="1456874" cy="64819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135451"/>
                <a:ext cx="1456874" cy="6481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4355974" y="6131689"/>
                <a:ext cx="1524071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s-CL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4" y="6131689"/>
                <a:ext cx="152407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6627277" y="6165304"/>
                <a:ext cx="1764522" cy="5667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77" y="6165304"/>
                <a:ext cx="1764522" cy="566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10 Conector recto de flecha"/>
          <p:cNvCxnSpPr>
            <a:stCxn id="16" idx="3"/>
            <a:endCxn id="17" idx="1"/>
          </p:cNvCxnSpPr>
          <p:nvPr/>
        </p:nvCxnSpPr>
        <p:spPr>
          <a:xfrm flipV="1">
            <a:off x="3580602" y="6454855"/>
            <a:ext cx="775372" cy="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7" idx="3"/>
            <a:endCxn id="18" idx="1"/>
          </p:cNvCxnSpPr>
          <p:nvPr/>
        </p:nvCxnSpPr>
        <p:spPr>
          <a:xfrm flipV="1">
            <a:off x="5880045" y="6448683"/>
            <a:ext cx="747232" cy="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9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323527" y="2438400"/>
            <a:ext cx="4903791" cy="4419600"/>
          </a:xfrm>
        </p:spPr>
        <p:txBody>
          <a:bodyPr>
            <a:noAutofit/>
          </a:bodyPr>
          <a:lstStyle/>
          <a:p>
            <a:endParaRPr lang="es-ES" sz="2400" dirty="0" smtClean="0"/>
          </a:p>
          <a:p>
            <a:r>
              <a:rPr lang="es-ES" sz="2400" dirty="0" smtClean="0"/>
              <a:t>Cualquier </a:t>
            </a:r>
            <a:r>
              <a:rPr lang="es-ES" sz="2400" dirty="0"/>
              <a:t>movimiento sobre un camino curvo, representa un movimiento acelerado, y por tanto requiere una fuerza dirigida hacia el centro de la curvatura del camino. Esta fuerza se llama fuerza centrípeta, que significa fuerza buscando el centro</a:t>
            </a:r>
            <a:r>
              <a:rPr lang="es-ES" sz="2400" dirty="0" smtClean="0"/>
              <a:t>.</a:t>
            </a:r>
            <a:endParaRPr lang="es-ES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s-CL" dirty="0" smtClean="0"/>
              </a:p>
              <a:p>
                <a:r>
                  <a:rPr lang="es-CL" sz="2600" dirty="0"/>
                  <a:t>FUERZA CENTRÍPETA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s-CL" b="1" i="1" smtClean="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2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15364" name="Picture 4" descr="Resultado de imagen de fuerza centripeta en un m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8"/>
          <a:stretch/>
        </p:blipFill>
        <p:spPr bwMode="auto">
          <a:xfrm>
            <a:off x="5364088" y="2924944"/>
            <a:ext cx="3152775" cy="20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23527" y="2438400"/>
                <a:ext cx="4903791" cy="4419600"/>
              </a:xfrm>
            </p:spPr>
            <p:txBody>
              <a:bodyPr>
                <a:noAutofit/>
              </a:bodyPr>
              <a:lstStyle/>
              <a:p>
                <a:r>
                  <a:rPr lang="es-ES" sz="2200" dirty="0" smtClean="0"/>
                  <a:t>Tiene dirección radial y apunta hacia el centro de la trayectoria, al igual que la aceleración centrípeta.</a:t>
                </a:r>
              </a:p>
              <a:p>
                <a:r>
                  <a:rPr lang="es-ES" sz="2200" dirty="0" smtClean="0"/>
                  <a:t>Es perpendicular a la velocidad tangencial</a:t>
                </a:r>
              </a:p>
              <a:p>
                <a:r>
                  <a:rPr lang="es-ES" sz="2200" dirty="0" smtClean="0"/>
                  <a:t>Módulo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CL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s-CL" sz="2400" b="0" i="1" smtClean="0">
                            <a:latin typeface="Cambria Math"/>
                          </a:rPr>
                          <m:t>=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2200" dirty="0" smtClean="0"/>
                  <a:t>  y se obtiene:</a:t>
                </a:r>
                <a:endParaRPr lang="es-CL" sz="22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23527" y="2438400"/>
                <a:ext cx="4903791" cy="4419600"/>
              </a:xfrm>
              <a:blipFill rotWithShape="1">
                <a:blip r:embed="rId2"/>
                <a:stretch>
                  <a:fillRect t="-8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s-CL" dirty="0" smtClean="0"/>
              </a:p>
              <a:p>
                <a:r>
                  <a:rPr lang="es-CL" sz="2600" dirty="0"/>
                  <a:t>FUERZA CENTRÍPETA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s-CL" b="1" i="1" smtClean="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3519280" y="5439191"/>
                <a:ext cx="1768753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𝑚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80" y="5439191"/>
                <a:ext cx="176875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5820275" y="5577690"/>
                <a:ext cx="203087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75" y="5577690"/>
                <a:ext cx="203087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74" y="2636912"/>
            <a:ext cx="3050878" cy="222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1043608" y="5577691"/>
                <a:ext cx="1756763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/>
                            </a:rPr>
                            <m:t>=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77691"/>
                <a:ext cx="175676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 de flecha"/>
          <p:cNvCxnSpPr>
            <a:stCxn id="13" idx="3"/>
            <a:endCxn id="16" idx="1"/>
          </p:cNvCxnSpPr>
          <p:nvPr/>
        </p:nvCxnSpPr>
        <p:spPr>
          <a:xfrm>
            <a:off x="2800371" y="5762357"/>
            <a:ext cx="7189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16" idx="3"/>
            <a:endCxn id="18" idx="1"/>
          </p:cNvCxnSpPr>
          <p:nvPr/>
        </p:nvCxnSpPr>
        <p:spPr>
          <a:xfrm flipV="1">
            <a:off x="5288033" y="5762356"/>
            <a:ext cx="5322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7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COMPARACIÓN MOVIMIENTO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CL" sz="2700" dirty="0" smtClean="0"/>
              <a:t>Trayectoria: Rectilínea</a:t>
            </a:r>
          </a:p>
          <a:p>
            <a:r>
              <a:rPr lang="es-CL" sz="2700" dirty="0" smtClean="0"/>
              <a:t>Velocidad constante (magnitud- módulo, sentido y dirección)	</a:t>
            </a:r>
          </a:p>
          <a:p>
            <a:r>
              <a:rPr lang="es-CL" sz="2700" dirty="0" smtClean="0"/>
              <a:t>Aceleración nula </a:t>
            </a:r>
            <a:endParaRPr lang="es-CL" sz="27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947864" cy="3942928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Trayectoria: Circunferencial</a:t>
            </a:r>
          </a:p>
          <a:p>
            <a:r>
              <a:rPr lang="es-CL" dirty="0" smtClean="0"/>
              <a:t>Velocidad angular constante (magnitud, sentido y dirección no varían)</a:t>
            </a:r>
          </a:p>
          <a:p>
            <a:r>
              <a:rPr lang="es-CL" dirty="0" smtClean="0"/>
              <a:t>Módulo </a:t>
            </a:r>
            <a:r>
              <a:rPr lang="es-CL" dirty="0"/>
              <a:t>v</a:t>
            </a:r>
            <a:r>
              <a:rPr lang="es-CL" dirty="0" smtClean="0"/>
              <a:t>elocidad tangencial o lineal constante</a:t>
            </a:r>
          </a:p>
          <a:p>
            <a:r>
              <a:rPr lang="es-CL" dirty="0" smtClean="0"/>
              <a:t>Aceleración angular y tangencial nula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MOVIMIENTO RECTILINEO UNIFORME (MRU)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MOVIMIENTO CIRCULAR UNIFORME (MCU)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550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COMPARACIÓN MOVIMIENTO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827584" y="1772816"/>
            <a:ext cx="7274768" cy="64008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MOVIMIENTO RECTILINEO UNIFORME (MRU)</a:t>
            </a:r>
            <a:endParaRPr lang="es-CL" dirty="0"/>
          </a:p>
        </p:txBody>
      </p:sp>
      <p:sp>
        <p:nvSpPr>
          <p:cNvPr id="10" name="AutoShape 2" descr="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4" descr="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2" name="Picture 6" descr="x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17" y="2780928"/>
            <a:ext cx="5246588" cy="26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9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COMPARACIÓN MOVIMIENTO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1043608" y="1778991"/>
            <a:ext cx="7211144" cy="64008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MOVIMIENTO CIRCULAR UNIFORME (MCU)</a:t>
            </a:r>
            <a:endParaRPr lang="es-CL" dirty="0"/>
          </a:p>
        </p:txBody>
      </p:sp>
      <p:pic>
        <p:nvPicPr>
          <p:cNvPr id="3076" name="Picture 4" descr="Movimiento circular uniforme – Física 1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49297"/>
            <a:ext cx="59912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0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sz="2400" dirty="0" smtClean="0"/>
                  <a:t>Se define como el tiempo que un sistema físico demora en completar un ciclo. </a:t>
                </a:r>
              </a:p>
              <a:p>
                <a:r>
                  <a:rPr lang="es-ES" sz="2400" dirty="0" smtClean="0"/>
                  <a:t>En </a:t>
                </a:r>
                <a:r>
                  <a:rPr lang="es-ES" sz="2400" dirty="0"/>
                  <a:t>el MCU, podremos entenderlo como el tiempo que demora en dar </a:t>
                </a:r>
                <a:r>
                  <a:rPr lang="es-ES" sz="2400" b="1" dirty="0"/>
                  <a:t>UNA vuelta completa</a:t>
                </a:r>
                <a:r>
                  <a:rPr lang="es-ES" sz="2400" dirty="0"/>
                  <a:t> un cuerpo. </a:t>
                </a:r>
                <a:endParaRPr lang="es-ES" sz="2400" dirty="0" smtClean="0"/>
              </a:p>
              <a:p>
                <a:r>
                  <a:rPr lang="es-ES" sz="2400" dirty="0" smtClean="0"/>
                  <a:t>En el S.I se mide en segundos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s-CL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157" t="-2381" r="-3605" b="-323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/>
              <a:lstStyle/>
              <a:p>
                <a:r>
                  <a:rPr lang="es-CL" dirty="0" smtClean="0"/>
                  <a:t>PERÍODO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(</m:t>
                    </m:r>
                    <m:r>
                      <a:rPr lang="es-CL" b="1" i="1" smtClean="0">
                        <a:latin typeface="Cambria Math"/>
                      </a:rPr>
                      <m:t>𝑻</m:t>
                    </m:r>
                    <m:r>
                      <a:rPr lang="es-CL" b="1" i="1" smtClean="0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5124" name="Picture 4" descr="Resultado de imagen de gif mcu fisi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429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525650" y="5355280"/>
                <a:ext cx="2547358" cy="6091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𝑇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𝑡𝑖𝑒𝑚𝑝𝑜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°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𝑣𝑢𝑒𝑙𝑡𝑎𝑠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650" y="5355280"/>
                <a:ext cx="2547358" cy="6091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64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609600" y="2438400"/>
                <a:ext cx="3886200" cy="38709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ES" sz="2600" dirty="0" smtClean="0"/>
                  <a:t>Por lo general está asociada a las ondas como la cantidad de ciclos en cierto intervalo de tiempo.</a:t>
                </a:r>
              </a:p>
              <a:p>
                <a:r>
                  <a:rPr lang="es-ES" sz="2600" dirty="0"/>
                  <a:t>E</a:t>
                </a:r>
                <a:r>
                  <a:rPr lang="es-ES" sz="2600" dirty="0" smtClean="0"/>
                  <a:t>n otros casos (MCU) está asociada como una medida de revoluciones </a:t>
                </a:r>
                <a:r>
                  <a:rPr lang="es-ES" sz="2600" b="1" dirty="0" smtClean="0"/>
                  <a:t>(vueltas) que da en un determinado tiempo. </a:t>
                </a:r>
              </a:p>
              <a:p>
                <a:r>
                  <a:rPr lang="es-ES" sz="2600" dirty="0" smtClean="0"/>
                  <a:t>En el S.I se mide en Hertz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CL" sz="2600" b="0" i="1" smtClean="0">
                            <a:latin typeface="Cambria Math"/>
                          </a:rPr>
                          <m:t>𝐻𝑧</m:t>
                        </m:r>
                      </m:e>
                    </m:d>
                  </m:oMath>
                </a14:m>
                <a:endParaRPr lang="es-CL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609600" y="2438400"/>
                <a:ext cx="3886200" cy="3870920"/>
              </a:xfrm>
              <a:blipFill rotWithShape="1">
                <a:blip r:embed="rId2"/>
                <a:stretch>
                  <a:fillRect l="-157" t="-2992" r="-3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/>
              <a:lstStyle/>
              <a:p>
                <a:r>
                  <a:rPr lang="es-CL" dirty="0" smtClean="0"/>
                  <a:t>FRECUENCIA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(</m:t>
                    </m:r>
                    <m:r>
                      <a:rPr lang="es-CL" b="1" i="1" smtClean="0">
                        <a:latin typeface="Cambria Math"/>
                      </a:rPr>
                      <m:t>𝒇</m:t>
                    </m:r>
                    <m:r>
                      <a:rPr lang="es-CL" b="1" i="1" smtClean="0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6146" name="Picture 2" descr="Resultado de imagen de frecuencia mcu fi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932040" y="4797152"/>
                <a:ext cx="3886200" cy="17640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CL" sz="2000" b="0" i="1" smtClean="0">
                        <a:latin typeface="Cambria Math"/>
                      </a:rPr>
                      <m:t>𝑓</m:t>
                    </m:r>
                    <m:r>
                      <a:rPr lang="es-CL" sz="2000" b="0" i="1" smtClean="0">
                        <a:latin typeface="Cambria Math"/>
                      </a:rPr>
                      <m:t>=2 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CL" sz="2000" b="0" i="1" smtClean="0">
                            <a:latin typeface="Cambria Math"/>
                          </a:rPr>
                          <m:t>𝐻𝑧</m:t>
                        </m:r>
                      </m:e>
                    </m:d>
                  </m:oMath>
                </a14:m>
                <a:endParaRPr lang="es-CL" sz="2000" b="0" dirty="0" smtClean="0"/>
              </a:p>
              <a:p>
                <a14:m>
                  <m:oMath xmlns:m="http://schemas.openxmlformats.org/officeDocument/2006/math">
                    <m:r>
                      <a:rPr lang="es-CL" sz="2000" b="0" i="1" smtClean="0">
                        <a:latin typeface="Cambria Math"/>
                      </a:rPr>
                      <m:t>𝑓</m:t>
                    </m:r>
                    <m:r>
                      <a:rPr lang="es-CL" sz="2000" b="0" i="1" smtClean="0">
                        <a:latin typeface="Cambria Math"/>
                      </a:rPr>
                      <m:t>=0,5 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CL" sz="2000" b="0" i="1" smtClean="0">
                            <a:latin typeface="Cambria Math"/>
                          </a:rPr>
                          <m:t>𝐻𝑧</m:t>
                        </m:r>
                      </m:e>
                    </m:d>
                  </m:oMath>
                </a14:m>
                <a:endParaRPr lang="es-CL" sz="2200" dirty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932040" y="4797152"/>
                <a:ext cx="3886200" cy="176406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483506" y="5779744"/>
                <a:ext cx="2952328" cy="66492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𝑓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°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𝑣𝑢𝑒𝑙𝑡𝑎𝑠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𝑡𝑖𝑒𝑚𝑝𝑜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𝐻𝑧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506" y="5779744"/>
                <a:ext cx="2952328" cy="6649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12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5114528" cy="387092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Supongamos que en dar una vuelta completa demora 4 segundos.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86607" y="1700808"/>
                <a:ext cx="4834750" cy="64008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s-CL" dirty="0" smtClean="0"/>
                  <a:t>FRECUENCIA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(</m:t>
                    </m:r>
                    <m:r>
                      <a:rPr lang="es-CL" b="1" i="1" smtClean="0">
                        <a:latin typeface="Cambria Math"/>
                      </a:rPr>
                      <m:t>𝒇</m:t>
                    </m:r>
                    <m:r>
                      <a:rPr lang="es-CL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CL" dirty="0" smtClean="0"/>
                  <a:t> VS PERIODO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(</m:t>
                    </m:r>
                    <m:r>
                      <a:rPr lang="es-CL" b="1" i="1" smtClean="0">
                        <a:latin typeface="Cambria Math"/>
                      </a:rPr>
                      <m:t>𝑻</m:t>
                    </m:r>
                    <m:r>
                      <a:rPr lang="es-CL" b="1" i="1" smtClean="0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86607" y="1700808"/>
                <a:ext cx="4834750" cy="64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578480" y="4819498"/>
                <a:ext cx="2430883" cy="62023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𝑓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=0,25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𝐻𝑧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80" y="4819498"/>
                <a:ext cx="2430883" cy="6202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Resultado de imagen de gif mcu fisi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29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54005" y="3710223"/>
                <a:ext cx="2547358" cy="6091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𝑇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𝑡𝑖𝑒𝑚𝑝𝑜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°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𝑣𝑢𝑒𝑙𝑡𝑎𝑠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05" y="3710223"/>
                <a:ext cx="2547358" cy="6091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3342037" y="3710224"/>
                <a:ext cx="2102313" cy="6099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𝑇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=4</m:t>
                      </m:r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37" y="3710224"/>
                <a:ext cx="2102313" cy="609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251520" y="4797152"/>
                <a:ext cx="2952328" cy="6649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𝑓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°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𝑣𝑢𝑒𝑙𝑡𝑎𝑠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𝑡𝑖𝑒𝑚𝑝𝑜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𝐻𝑧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97152"/>
                <a:ext cx="2952328" cy="6649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 de flecha"/>
          <p:cNvCxnSpPr>
            <a:stCxn id="11" idx="3"/>
            <a:endCxn id="12" idx="1"/>
          </p:cNvCxnSpPr>
          <p:nvPr/>
        </p:nvCxnSpPr>
        <p:spPr>
          <a:xfrm>
            <a:off x="3001363" y="4014794"/>
            <a:ext cx="340674" cy="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214732" y="5129615"/>
            <a:ext cx="340674" cy="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Llamada rectangular redondeada"/>
          <p:cNvSpPr/>
          <p:nvPr/>
        </p:nvSpPr>
        <p:spPr>
          <a:xfrm rot="10800000">
            <a:off x="2016928" y="5805263"/>
            <a:ext cx="4752528" cy="879251"/>
          </a:xfrm>
          <a:prstGeom prst="wedgeRoundRectCallout">
            <a:avLst>
              <a:gd name="adj1" fmla="val -20333"/>
              <a:gd name="adj2" fmla="val 844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5022874" y="5926121"/>
                <a:ext cx="826444" cy="6109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n>
                            <a:noFill/>
                          </a:ln>
                          <a:latin typeface="Cambria Math"/>
                        </a:rPr>
                        <m:t>𝑓</m:t>
                      </m:r>
                      <m:r>
                        <a:rPr lang="es-CL" b="0" i="1" smtClean="0">
                          <a:ln>
                            <a:noFill/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n>
                                <a:noFill/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b="0" dirty="0" smtClean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74" y="5926121"/>
                <a:ext cx="826444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3165257" y="5914221"/>
                <a:ext cx="826445" cy="6613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n>
                            <a:noFill/>
                          </a:ln>
                          <a:latin typeface="Cambria Math"/>
                        </a:rPr>
                        <m:t>𝑇</m:t>
                      </m:r>
                      <m:r>
                        <a:rPr lang="es-CL" b="0" i="0" smtClean="0">
                          <a:ln>
                            <a:noFill/>
                          </a:ln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n>
                                <a:noFill/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L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s-CL" b="0" dirty="0" smtClean="0">
                  <a:ln>
                    <a:noFill/>
                  </a:ln>
                </a:endParaRPr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57" y="5914221"/>
                <a:ext cx="826445" cy="6613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56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609600" y="2438400"/>
                <a:ext cx="3886200" cy="4230960"/>
              </a:xfrm>
            </p:spPr>
            <p:txBody>
              <a:bodyPr>
                <a:normAutofit/>
              </a:bodyPr>
              <a:lstStyle/>
              <a:p>
                <a:r>
                  <a:rPr lang="es-ES" sz="2400" dirty="0" smtClean="0"/>
                  <a:t>La velocidad tangencial es una magnitud vectorial que </a:t>
                </a:r>
                <a:r>
                  <a:rPr lang="es-ES" sz="2400" b="1" dirty="0" smtClean="0"/>
                  <a:t>describe el arco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CL" sz="2400" b="1" i="1" smtClean="0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s-CL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sz="2400" b="1" dirty="0" smtClean="0"/>
                  <a:t>que </a:t>
                </a:r>
                <a:r>
                  <a:rPr lang="es-ES" sz="2400" b="1" dirty="0"/>
                  <a:t>recorre el objeto en un intervalo de </a:t>
                </a:r>
                <a:r>
                  <a:rPr lang="es-ES" sz="2400" b="1" dirty="0" smtClean="0"/>
                  <a:t>tiempo </a:t>
                </a:r>
                <a14:m>
                  <m:oMath xmlns:m="http://schemas.openxmlformats.org/officeDocument/2006/math">
                    <m:r>
                      <a:rPr lang="es-CL" sz="2400" b="1" i="1" smtClean="0">
                        <a:latin typeface="Cambria Math"/>
                      </a:rPr>
                      <m:t>(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ES" sz="2400" b="1" dirty="0" smtClean="0"/>
              </a:p>
              <a:p>
                <a:r>
                  <a:rPr lang="es-ES" sz="2400" dirty="0" smtClean="0"/>
                  <a:t>Módulo velocidad tangencial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609600" y="2438400"/>
                <a:ext cx="3886200" cy="4230960"/>
              </a:xfrm>
              <a:blipFill rotWithShape="1">
                <a:blip r:embed="rId2"/>
                <a:stretch>
                  <a:fillRect l="-157" t="-1153" r="-23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CL" dirty="0" smtClean="0"/>
                  <a:t>VELOCIDAD TANGENCIAL/LINEAL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CL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s-CL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411" t="-11429"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5618"/>
            <a:ext cx="3733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5652120" y="2564904"/>
            <a:ext cx="792087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741280" y="4235883"/>
            <a:ext cx="1" cy="86409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444207" y="5934143"/>
            <a:ext cx="936102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339752" y="4734436"/>
                <a:ext cx="959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L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734436"/>
                <a:ext cx="9597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253048" y="5978385"/>
                <a:ext cx="1335494" cy="5666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8" y="5978385"/>
                <a:ext cx="1335494" cy="5666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4172933" y="5934143"/>
                <a:ext cx="1479187" cy="61093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33" y="5934143"/>
                <a:ext cx="1479187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18 Conector recto de flecha"/>
          <p:cNvCxnSpPr>
            <a:stCxn id="16" idx="3"/>
            <a:endCxn id="17" idx="1"/>
          </p:cNvCxnSpPr>
          <p:nvPr/>
        </p:nvCxnSpPr>
        <p:spPr>
          <a:xfrm flipV="1">
            <a:off x="1588542" y="6239611"/>
            <a:ext cx="2584391" cy="22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783834" y="5301208"/>
                <a:ext cx="2193806" cy="830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𝑈𝑛𝑎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𝑣𝑢𝑒𝑙𝑡𝑎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𝑐𝑜𝑚𝑝𝑙𝑒𝑡𝑎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L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</a:rPr>
                        <m:t>𝑠</m:t>
                      </m:r>
                      <m:r>
                        <a:rPr lang="es-CL" sz="1600" b="0" i="1" smtClean="0">
                          <a:latin typeface="Cambria Math"/>
                        </a:rPr>
                        <m:t>=</m:t>
                      </m:r>
                      <m:r>
                        <a:rPr lang="es-CL" sz="1600" b="0" i="1" smtClean="0">
                          <a:latin typeface="Cambria Math"/>
                        </a:rPr>
                        <m:t>𝑝𝑒𝑟</m:t>
                      </m:r>
                      <m:r>
                        <a:rPr lang="es-CL" sz="1600" b="0" i="1" smtClean="0">
                          <a:latin typeface="Cambria Math"/>
                        </a:rPr>
                        <m:t>í</m:t>
                      </m:r>
                      <m:r>
                        <a:rPr lang="es-CL" sz="1600" b="0" i="1" smtClean="0">
                          <a:latin typeface="Cambria Math"/>
                        </a:rPr>
                        <m:t>𝑚𝑒𝑡𝑟𝑜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  <m:r>
                        <a:rPr lang="es-CL" sz="1600" b="0" i="1" smtClean="0">
                          <a:latin typeface="Cambria Math"/>
                        </a:rPr>
                        <m:t>𝑦</m:t>
                      </m:r>
                      <m:r>
                        <a:rPr lang="es-CL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L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𝑝𝑒𝑟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es-CL" sz="1600" b="0" i="1" smtClean="0">
                          <a:latin typeface="Cambria Math"/>
                          <a:ea typeface="Cambria Math"/>
                        </a:rPr>
                        <m:t>𝑜𝑑𝑜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34" y="5301208"/>
                <a:ext cx="2193806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7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Magnitudes físicas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23528" y="2438400"/>
                <a:ext cx="4172272" cy="4419600"/>
              </a:xfrm>
            </p:spPr>
            <p:txBody>
              <a:bodyPr>
                <a:noAutofit/>
              </a:bodyPr>
              <a:lstStyle/>
              <a:p>
                <a:r>
                  <a:rPr lang="es-ES" sz="2200" dirty="0" smtClean="0"/>
                  <a:t>En un MCU su módulo se mantiene constante, pero su dirección varía. </a:t>
                </a:r>
              </a:p>
              <a:p>
                <a:r>
                  <a:rPr lang="es-ES" sz="2200" dirty="0" smtClean="0"/>
                  <a:t>Es </a:t>
                </a:r>
                <a:r>
                  <a:rPr lang="es-ES" sz="2200" dirty="0"/>
                  <a:t>tangente a un punto de la circunferencia y depende del radio de esta</a:t>
                </a:r>
                <a:r>
                  <a:rPr lang="es-ES" sz="2200" dirty="0" smtClean="0"/>
                  <a:t>.</a:t>
                </a:r>
              </a:p>
              <a:p>
                <a:endParaRPr lang="es-ES" sz="2200" dirty="0"/>
              </a:p>
              <a:p>
                <a:endParaRPr lang="es-ES" sz="2200" dirty="0" smtClean="0"/>
              </a:p>
              <a:p>
                <a:r>
                  <a:rPr lang="es-ES" sz="2200" dirty="0" smtClean="0"/>
                  <a:t>En el S.I se mide en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200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s-CL" sz="22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s-CL" sz="2200" dirty="0" smtClean="0"/>
              </a:p>
              <a:p>
                <a:r>
                  <a:rPr lang="es-CL" sz="2200" dirty="0" smtClean="0"/>
                  <a:t>Perpendicular al radio de la circunferencia</a:t>
                </a:r>
                <a:endParaRPr lang="es-CL" sz="22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23528" y="2438400"/>
                <a:ext cx="4172272" cy="4419600"/>
              </a:xfrm>
              <a:blipFill rotWithShape="1">
                <a:blip r:embed="rId2"/>
                <a:stretch>
                  <a:fillRect t="-828" b="-20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texto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s-CL" dirty="0" smtClean="0"/>
              </a:p>
              <a:p>
                <a:r>
                  <a:rPr lang="es-CL" sz="2400" dirty="0"/>
                  <a:t>VELOCIDAD TANGENCIAL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CL" i="1">
                            <a:latin typeface="Cambria Math"/>
                          </a:rPr>
                        </m:ctrlPr>
                      </m:accPr>
                      <m:e>
                        <m:r>
                          <a:rPr lang="es-CL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Marcador de text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3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 smtClean="0"/>
              <a:t>DESCRIPCIÓN GRÁFICA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5618"/>
            <a:ext cx="3733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5652120" y="2564904"/>
            <a:ext cx="792087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741280" y="4235883"/>
            <a:ext cx="1" cy="86409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444207" y="5934143"/>
            <a:ext cx="936102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683568" y="4793581"/>
                <a:ext cx="3486211" cy="6127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s-CL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CL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𝑐𝑜𝑛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𝑇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𝑐𝑡𝑒</m:t>
                      </m:r>
                      <m:r>
                        <a:rPr lang="es-CL" b="0" i="1" smtClean="0">
                          <a:latin typeface="Cambria Math"/>
                        </a:rPr>
                        <m:t>. </m:t>
                      </m:r>
                      <m:r>
                        <a:rPr lang="es-CL" b="0" i="1" smtClean="0">
                          <a:latin typeface="Cambria Math"/>
                        </a:rPr>
                        <m:t>𝑆𝑖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𝑟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↑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93581"/>
                <a:ext cx="3486211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"/>
          <p:cNvSpPr/>
          <p:nvPr/>
        </p:nvSpPr>
        <p:spPr>
          <a:xfrm>
            <a:off x="6228184" y="2564904"/>
            <a:ext cx="216023" cy="2160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4741281" y="4235883"/>
            <a:ext cx="216023" cy="2160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444207" y="5718119"/>
            <a:ext cx="216023" cy="2160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2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472</TotalTime>
  <Words>988</Words>
  <Application>Microsoft Office PowerPoint</Application>
  <PresentationFormat>Presentación en pantalla (4:3)</PresentationFormat>
  <Paragraphs>133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Intermedio</vt:lpstr>
      <vt:lpstr>Movimiento circular uniforme </vt:lpstr>
      <vt:lpstr>COMPARACIÓN MOVIMIENTO</vt:lpstr>
      <vt:lpstr>COMPARACIÓN MOVIMIENTO</vt:lpstr>
      <vt:lpstr>COMPARACIÓN MOVIMIENTO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  <vt:lpstr>Magnitudes físicas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circular uniforme</dc:title>
  <dc:creator>Elizabeth Zavala P.</dc:creator>
  <cp:lastModifiedBy>Elizabeth Zavala P.</cp:lastModifiedBy>
  <cp:revision>22</cp:revision>
  <dcterms:created xsi:type="dcterms:W3CDTF">2020-03-24T13:39:47Z</dcterms:created>
  <dcterms:modified xsi:type="dcterms:W3CDTF">2020-03-25T20:11:53Z</dcterms:modified>
</cp:coreProperties>
</file>