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79" r:id="rId6"/>
    <p:sldId id="281" r:id="rId7"/>
    <p:sldId id="282" r:id="rId8"/>
    <p:sldId id="283" r:id="rId9"/>
    <p:sldId id="284" r:id="rId10"/>
    <p:sldId id="280" r:id="rId11"/>
    <p:sldId id="289" r:id="rId12"/>
    <p:sldId id="285" r:id="rId13"/>
    <p:sldId id="286" r:id="rId14"/>
    <p:sldId id="287" r:id="rId15"/>
    <p:sldId id="288" r:id="rId16"/>
    <p:sldId id="260" r:id="rId17"/>
    <p:sldId id="263" r:id="rId18"/>
    <p:sldId id="264" r:id="rId19"/>
    <p:sldId id="265" r:id="rId20"/>
    <p:sldId id="291" r:id="rId21"/>
    <p:sldId id="292" r:id="rId22"/>
    <p:sldId id="266" r:id="rId23"/>
    <p:sldId id="267" r:id="rId24"/>
    <p:sldId id="268" r:id="rId25"/>
    <p:sldId id="269" r:id="rId26"/>
    <p:sldId id="270" r:id="rId27"/>
    <p:sldId id="271" r:id="rId28"/>
    <p:sldId id="272" r:id="rId29"/>
    <p:sldId id="273" r:id="rId30"/>
    <p:sldId id="274" r:id="rId31"/>
    <p:sldId id="275" r:id="rId32"/>
    <p:sldId id="276" r:id="rId33"/>
    <p:sldId id="277" r:id="rId34"/>
    <p:sldId id="278" r:id="rId35"/>
    <p:sldId id="290"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13" autoAdjust="0"/>
    <p:restoredTop sz="94660"/>
  </p:normalViewPr>
  <p:slideViewPr>
    <p:cSldViewPr>
      <p:cViewPr varScale="1">
        <p:scale>
          <a:sx n="64" d="100"/>
          <a:sy n="64" d="100"/>
        </p:scale>
        <p:origin x="1698"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3326CE6-2BC3-4BB1-A9EC-E57647C5F919}" type="datetimeFigureOut">
              <a:rPr lang="es-CL" smtClean="0"/>
              <a:pPr/>
              <a:t>19-03-2020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CF3C4A5-2134-4212-AA02-4DAB923A81CA}" type="slidenum">
              <a:rPr lang="es-CL" smtClean="0"/>
              <a:pPr/>
              <a:t>‹Nº›</a:t>
            </a:fld>
            <a:endParaRPr lang="es-CL"/>
          </a:p>
        </p:txBody>
      </p:sp>
    </p:spTree>
    <p:extLst>
      <p:ext uri="{BB962C8B-B14F-4D97-AF65-F5344CB8AC3E}">
        <p14:creationId xmlns:p14="http://schemas.microsoft.com/office/powerpoint/2010/main" val="3967074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326CE6-2BC3-4BB1-A9EC-E57647C5F919}" type="datetimeFigureOut">
              <a:rPr lang="es-CL" smtClean="0"/>
              <a:pPr/>
              <a:t>19-03-2020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CF3C4A5-2134-4212-AA02-4DAB923A81CA}" type="slidenum">
              <a:rPr lang="es-CL" smtClean="0"/>
              <a:pPr/>
              <a:t>‹Nº›</a:t>
            </a:fld>
            <a:endParaRPr lang="es-CL"/>
          </a:p>
        </p:txBody>
      </p:sp>
    </p:spTree>
    <p:extLst>
      <p:ext uri="{BB962C8B-B14F-4D97-AF65-F5344CB8AC3E}">
        <p14:creationId xmlns:p14="http://schemas.microsoft.com/office/powerpoint/2010/main" val="3845689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326CE6-2BC3-4BB1-A9EC-E57647C5F919}" type="datetimeFigureOut">
              <a:rPr lang="es-CL" smtClean="0"/>
              <a:pPr/>
              <a:t>19-03-2020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CF3C4A5-2134-4212-AA02-4DAB923A81CA}" type="slidenum">
              <a:rPr lang="es-CL" smtClean="0"/>
              <a:pPr/>
              <a:t>‹Nº›</a:t>
            </a:fld>
            <a:endParaRPr lang="es-C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9337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326CE6-2BC3-4BB1-A9EC-E57647C5F919}" type="datetimeFigureOut">
              <a:rPr lang="es-CL" smtClean="0"/>
              <a:pPr/>
              <a:t>19-03-2020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CF3C4A5-2134-4212-AA02-4DAB923A81CA}" type="slidenum">
              <a:rPr lang="es-CL" smtClean="0"/>
              <a:pPr/>
              <a:t>‹Nº›</a:t>
            </a:fld>
            <a:endParaRPr lang="es-CL"/>
          </a:p>
        </p:txBody>
      </p:sp>
    </p:spTree>
    <p:extLst>
      <p:ext uri="{BB962C8B-B14F-4D97-AF65-F5344CB8AC3E}">
        <p14:creationId xmlns:p14="http://schemas.microsoft.com/office/powerpoint/2010/main" val="1948487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326CE6-2BC3-4BB1-A9EC-E57647C5F919}" type="datetimeFigureOut">
              <a:rPr lang="es-CL" smtClean="0"/>
              <a:pPr/>
              <a:t>19-03-2020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CF3C4A5-2134-4212-AA02-4DAB923A81CA}" type="slidenum">
              <a:rPr lang="es-CL" smtClean="0"/>
              <a:pPr/>
              <a:t>‹Nº›</a:t>
            </a:fld>
            <a:endParaRPr lang="es-C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80639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326CE6-2BC3-4BB1-A9EC-E57647C5F919}" type="datetimeFigureOut">
              <a:rPr lang="es-CL" smtClean="0"/>
              <a:pPr/>
              <a:t>19-03-2020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CF3C4A5-2134-4212-AA02-4DAB923A81CA}" type="slidenum">
              <a:rPr lang="es-CL" smtClean="0"/>
              <a:pPr/>
              <a:t>‹Nº›</a:t>
            </a:fld>
            <a:endParaRPr lang="es-CL"/>
          </a:p>
        </p:txBody>
      </p:sp>
    </p:spTree>
    <p:extLst>
      <p:ext uri="{BB962C8B-B14F-4D97-AF65-F5344CB8AC3E}">
        <p14:creationId xmlns:p14="http://schemas.microsoft.com/office/powerpoint/2010/main" val="22681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3326CE6-2BC3-4BB1-A9EC-E57647C5F919}" type="datetimeFigureOut">
              <a:rPr lang="es-CL" smtClean="0"/>
              <a:pPr/>
              <a:t>19-03-2020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CF3C4A5-2134-4212-AA02-4DAB923A81CA}" type="slidenum">
              <a:rPr lang="es-CL" smtClean="0"/>
              <a:pPr/>
              <a:t>‹Nº›</a:t>
            </a:fld>
            <a:endParaRPr lang="es-CL"/>
          </a:p>
        </p:txBody>
      </p:sp>
    </p:spTree>
    <p:extLst>
      <p:ext uri="{BB962C8B-B14F-4D97-AF65-F5344CB8AC3E}">
        <p14:creationId xmlns:p14="http://schemas.microsoft.com/office/powerpoint/2010/main" val="42315579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3326CE6-2BC3-4BB1-A9EC-E57647C5F919}" type="datetimeFigureOut">
              <a:rPr lang="es-CL" smtClean="0"/>
              <a:pPr/>
              <a:t>19-03-2020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CF3C4A5-2134-4212-AA02-4DAB923A81CA}" type="slidenum">
              <a:rPr lang="es-CL" smtClean="0"/>
              <a:pPr/>
              <a:t>‹Nº›</a:t>
            </a:fld>
            <a:endParaRPr lang="es-CL"/>
          </a:p>
        </p:txBody>
      </p:sp>
    </p:spTree>
    <p:extLst>
      <p:ext uri="{BB962C8B-B14F-4D97-AF65-F5344CB8AC3E}">
        <p14:creationId xmlns:p14="http://schemas.microsoft.com/office/powerpoint/2010/main" val="3246097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3326CE6-2BC3-4BB1-A9EC-E57647C5F919}" type="datetimeFigureOut">
              <a:rPr lang="es-CL" smtClean="0"/>
              <a:pPr/>
              <a:t>19-03-2020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CF3C4A5-2134-4212-AA02-4DAB923A81CA}" type="slidenum">
              <a:rPr lang="es-CL" smtClean="0"/>
              <a:pPr/>
              <a:t>‹Nº›</a:t>
            </a:fld>
            <a:endParaRPr lang="es-CL"/>
          </a:p>
        </p:txBody>
      </p:sp>
    </p:spTree>
    <p:extLst>
      <p:ext uri="{BB962C8B-B14F-4D97-AF65-F5344CB8AC3E}">
        <p14:creationId xmlns:p14="http://schemas.microsoft.com/office/powerpoint/2010/main" val="52034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326CE6-2BC3-4BB1-A9EC-E57647C5F919}" type="datetimeFigureOut">
              <a:rPr lang="es-CL" smtClean="0"/>
              <a:pPr/>
              <a:t>19-03-2020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CF3C4A5-2134-4212-AA02-4DAB923A81CA}" type="slidenum">
              <a:rPr lang="es-CL" smtClean="0"/>
              <a:pPr/>
              <a:t>‹Nº›</a:t>
            </a:fld>
            <a:endParaRPr lang="es-CL"/>
          </a:p>
        </p:txBody>
      </p:sp>
    </p:spTree>
    <p:extLst>
      <p:ext uri="{BB962C8B-B14F-4D97-AF65-F5344CB8AC3E}">
        <p14:creationId xmlns:p14="http://schemas.microsoft.com/office/powerpoint/2010/main" val="1760285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3326CE6-2BC3-4BB1-A9EC-E57647C5F919}" type="datetimeFigureOut">
              <a:rPr lang="es-CL" smtClean="0"/>
              <a:pPr/>
              <a:t>19-03-2020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5CF3C4A5-2134-4212-AA02-4DAB923A81CA}" type="slidenum">
              <a:rPr lang="es-CL" smtClean="0"/>
              <a:pPr/>
              <a:t>‹Nº›</a:t>
            </a:fld>
            <a:endParaRPr lang="es-CL"/>
          </a:p>
        </p:txBody>
      </p:sp>
    </p:spTree>
    <p:extLst>
      <p:ext uri="{BB962C8B-B14F-4D97-AF65-F5344CB8AC3E}">
        <p14:creationId xmlns:p14="http://schemas.microsoft.com/office/powerpoint/2010/main" val="3686154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3326CE6-2BC3-4BB1-A9EC-E57647C5F919}" type="datetimeFigureOut">
              <a:rPr lang="es-CL" smtClean="0"/>
              <a:pPr/>
              <a:t>19-03-2020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5CF3C4A5-2134-4212-AA02-4DAB923A81CA}" type="slidenum">
              <a:rPr lang="es-CL" smtClean="0"/>
              <a:pPr/>
              <a:t>‹Nº›</a:t>
            </a:fld>
            <a:endParaRPr lang="es-CL"/>
          </a:p>
        </p:txBody>
      </p:sp>
    </p:spTree>
    <p:extLst>
      <p:ext uri="{BB962C8B-B14F-4D97-AF65-F5344CB8AC3E}">
        <p14:creationId xmlns:p14="http://schemas.microsoft.com/office/powerpoint/2010/main" val="1819654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3326CE6-2BC3-4BB1-A9EC-E57647C5F919}" type="datetimeFigureOut">
              <a:rPr lang="es-CL" smtClean="0"/>
              <a:pPr/>
              <a:t>19-03-2020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5CF3C4A5-2134-4212-AA02-4DAB923A81CA}" type="slidenum">
              <a:rPr lang="es-CL" smtClean="0"/>
              <a:pPr/>
              <a:t>‹Nº›</a:t>
            </a:fld>
            <a:endParaRPr lang="es-CL"/>
          </a:p>
        </p:txBody>
      </p:sp>
    </p:spTree>
    <p:extLst>
      <p:ext uri="{BB962C8B-B14F-4D97-AF65-F5344CB8AC3E}">
        <p14:creationId xmlns:p14="http://schemas.microsoft.com/office/powerpoint/2010/main" val="1546496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26CE6-2BC3-4BB1-A9EC-E57647C5F919}" type="datetimeFigureOut">
              <a:rPr lang="es-CL" smtClean="0"/>
              <a:pPr/>
              <a:t>19-03-2020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5CF3C4A5-2134-4212-AA02-4DAB923A81CA}" type="slidenum">
              <a:rPr lang="es-CL" smtClean="0"/>
              <a:pPr/>
              <a:t>‹Nº›</a:t>
            </a:fld>
            <a:endParaRPr lang="es-CL"/>
          </a:p>
        </p:txBody>
      </p:sp>
    </p:spTree>
    <p:extLst>
      <p:ext uri="{BB962C8B-B14F-4D97-AF65-F5344CB8AC3E}">
        <p14:creationId xmlns:p14="http://schemas.microsoft.com/office/powerpoint/2010/main" val="2610958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3326CE6-2BC3-4BB1-A9EC-E57647C5F919}" type="datetimeFigureOut">
              <a:rPr lang="es-CL" smtClean="0"/>
              <a:pPr/>
              <a:t>19-03-2020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5CF3C4A5-2134-4212-AA02-4DAB923A81CA}" type="slidenum">
              <a:rPr lang="es-CL" smtClean="0"/>
              <a:pPr/>
              <a:t>‹Nº›</a:t>
            </a:fld>
            <a:endParaRPr lang="es-CL"/>
          </a:p>
        </p:txBody>
      </p:sp>
    </p:spTree>
    <p:extLst>
      <p:ext uri="{BB962C8B-B14F-4D97-AF65-F5344CB8AC3E}">
        <p14:creationId xmlns:p14="http://schemas.microsoft.com/office/powerpoint/2010/main" val="3491504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3326CE6-2BC3-4BB1-A9EC-E57647C5F919}" type="datetimeFigureOut">
              <a:rPr lang="es-CL" smtClean="0"/>
              <a:pPr/>
              <a:t>19-03-2020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5CF3C4A5-2134-4212-AA02-4DAB923A81CA}" type="slidenum">
              <a:rPr lang="es-CL" smtClean="0"/>
              <a:pPr/>
              <a:t>‹Nº›</a:t>
            </a:fld>
            <a:endParaRPr lang="es-CL"/>
          </a:p>
        </p:txBody>
      </p:sp>
    </p:spTree>
    <p:extLst>
      <p:ext uri="{BB962C8B-B14F-4D97-AF65-F5344CB8AC3E}">
        <p14:creationId xmlns:p14="http://schemas.microsoft.com/office/powerpoint/2010/main" val="2246757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3326CE6-2BC3-4BB1-A9EC-E57647C5F919}" type="datetimeFigureOut">
              <a:rPr lang="es-CL" smtClean="0"/>
              <a:pPr/>
              <a:t>19-03-2020</a:t>
            </a:fld>
            <a:endParaRPr lang="es-CL"/>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5CF3C4A5-2134-4212-AA02-4DAB923A81CA}" type="slidenum">
              <a:rPr lang="es-CL" smtClean="0"/>
              <a:pPr/>
              <a:t>‹Nº›</a:t>
            </a:fld>
            <a:endParaRPr lang="es-CL"/>
          </a:p>
        </p:txBody>
      </p:sp>
    </p:spTree>
    <p:extLst>
      <p:ext uri="{BB962C8B-B14F-4D97-AF65-F5344CB8AC3E}">
        <p14:creationId xmlns:p14="http://schemas.microsoft.com/office/powerpoint/2010/main" val="349180056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225"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0381" y="3681413"/>
            <a:ext cx="357266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4073" y="-8467"/>
            <a:ext cx="225551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05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215" y="3048000"/>
            <a:ext cx="24447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8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36715"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Shape 23">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62215" y="-8467"/>
            <a:ext cx="6881785"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ctrTitle"/>
          </p:nvPr>
        </p:nvSpPr>
        <p:spPr>
          <a:xfrm>
            <a:off x="3314352" y="1020871"/>
            <a:ext cx="5220569" cy="2849671"/>
          </a:xfrm>
        </p:spPr>
        <p:txBody>
          <a:bodyPr>
            <a:normAutofit/>
          </a:bodyPr>
          <a:lstStyle/>
          <a:p>
            <a:pPr algn="l"/>
            <a:r>
              <a:rPr lang="es-CL" sz="5200">
                <a:solidFill>
                  <a:srgbClr val="FFFFFF"/>
                </a:solidFill>
              </a:rPr>
              <a:t>Desarrollando la primera unidad</a:t>
            </a:r>
            <a:br>
              <a:rPr lang="es-CL" sz="5200">
                <a:solidFill>
                  <a:srgbClr val="FFFFFF"/>
                </a:solidFill>
              </a:rPr>
            </a:br>
            <a:r>
              <a:rPr lang="es-CL" sz="5200">
                <a:solidFill>
                  <a:srgbClr val="FFFFFF"/>
                </a:solidFill>
              </a:rPr>
              <a:t>Séptimos Básicos </a:t>
            </a:r>
          </a:p>
        </p:txBody>
      </p:sp>
      <p:sp>
        <p:nvSpPr>
          <p:cNvPr id="3" name="2 Subtítulo"/>
          <p:cNvSpPr>
            <a:spLocks noGrp="1"/>
          </p:cNvSpPr>
          <p:nvPr>
            <p:ph type="subTitle" idx="1"/>
          </p:nvPr>
        </p:nvSpPr>
        <p:spPr>
          <a:xfrm>
            <a:off x="3411078" y="3962088"/>
            <a:ext cx="4584057" cy="1186108"/>
          </a:xfrm>
        </p:spPr>
        <p:txBody>
          <a:bodyPr>
            <a:normAutofit/>
          </a:bodyPr>
          <a:lstStyle/>
          <a:p>
            <a:pPr algn="l"/>
            <a:r>
              <a:rPr lang="es-CL" b="1">
                <a:solidFill>
                  <a:srgbClr val="FFFFFF">
                    <a:alpha val="70000"/>
                  </a:srgbClr>
                </a:solidFill>
              </a:rPr>
              <a:t>Docente encargada María Ester Michaud </a:t>
            </a:r>
          </a:p>
        </p:txBody>
      </p:sp>
      <p:sp>
        <p:nvSpPr>
          <p:cNvPr id="26" name="Isosceles Triangle 25">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019339" y="3294792"/>
            <a:ext cx="220660" cy="13982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2 Título"/>
          <p:cNvSpPr>
            <a:spLocks noGrp="1"/>
          </p:cNvSpPr>
          <p:nvPr>
            <p:ph type="title"/>
          </p:nvPr>
        </p:nvSpPr>
        <p:spPr>
          <a:xfrm>
            <a:off x="508000" y="609600"/>
            <a:ext cx="6447501" cy="1320800"/>
          </a:xfrm>
        </p:spPr>
        <p:txBody>
          <a:bodyPr>
            <a:normAutofit/>
          </a:bodyPr>
          <a:lstStyle/>
          <a:p>
            <a:r>
              <a:rPr lang="es-CL" dirty="0"/>
              <a:t>¿Qué se entiende por problema</a:t>
            </a:r>
          </a:p>
        </p:txBody>
      </p:sp>
      <p:sp>
        <p:nvSpPr>
          <p:cNvPr id="2" name="1 Marcador de contenido"/>
          <p:cNvSpPr>
            <a:spLocks noGrp="1"/>
          </p:cNvSpPr>
          <p:nvPr>
            <p:ph idx="1"/>
          </p:nvPr>
        </p:nvSpPr>
        <p:spPr>
          <a:xfrm>
            <a:off x="508000" y="2160589"/>
            <a:ext cx="6447501" cy="3880773"/>
          </a:xfrm>
        </p:spPr>
        <p:txBody>
          <a:bodyPr>
            <a:normAutofit/>
          </a:bodyPr>
          <a:lstStyle/>
          <a:p>
            <a:r>
              <a:rPr lang="es-CL" dirty="0"/>
              <a:t>Problema: es una situación de conflicto entre dos o más personas</a:t>
            </a:r>
          </a:p>
          <a:p>
            <a:r>
              <a:rPr lang="es-CL" dirty="0"/>
              <a:t>Ejemplo</a:t>
            </a:r>
          </a:p>
          <a:p>
            <a:r>
              <a:rPr lang="es-CL" dirty="0"/>
              <a:t>Un grupo de estudiantes al momento de realizar su proyecto, tienen divergencia en los   procedimientos a realizar para construir el mecanismo de un molino de agua    </a:t>
            </a:r>
          </a:p>
        </p:txBody>
      </p:sp>
    </p:spTree>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2 Título"/>
          <p:cNvSpPr>
            <a:spLocks noGrp="1"/>
          </p:cNvSpPr>
          <p:nvPr>
            <p:ph type="title"/>
          </p:nvPr>
        </p:nvSpPr>
        <p:spPr>
          <a:xfrm>
            <a:off x="508000" y="609600"/>
            <a:ext cx="6447501" cy="1320800"/>
          </a:xfrm>
        </p:spPr>
        <p:txBody>
          <a:bodyPr>
            <a:normAutofit/>
          </a:bodyPr>
          <a:lstStyle/>
          <a:p>
            <a:r>
              <a:rPr lang="es-CL" dirty="0"/>
              <a:t>Solución de adaptación </a:t>
            </a:r>
          </a:p>
        </p:txBody>
      </p:sp>
      <p:sp>
        <p:nvSpPr>
          <p:cNvPr id="2" name="1 Marcador de contenido"/>
          <p:cNvSpPr>
            <a:spLocks noGrp="1"/>
          </p:cNvSpPr>
          <p:nvPr>
            <p:ph idx="1"/>
          </p:nvPr>
        </p:nvSpPr>
        <p:spPr>
          <a:xfrm>
            <a:off x="508000" y="2160589"/>
            <a:ext cx="6447501" cy="3880773"/>
          </a:xfrm>
        </p:spPr>
        <p:txBody>
          <a:bodyPr>
            <a:normAutofit/>
          </a:bodyPr>
          <a:lstStyle/>
          <a:p>
            <a:r>
              <a:rPr lang="es-CL" dirty="0"/>
              <a:t>Solución tecnología que se lleva a cabo a partir de la adaptación de una o varias piezas. Elemento de un producto tecnológico.</a:t>
            </a:r>
          </a:p>
          <a:p>
            <a:r>
              <a:rPr lang="es-CL" dirty="0"/>
              <a:t>Por ejemplo acortar las patas de un muebles para modificar su tamaño   </a:t>
            </a:r>
          </a:p>
        </p:txBody>
      </p:sp>
    </p:spTree>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2 Título"/>
          <p:cNvSpPr>
            <a:spLocks noGrp="1"/>
          </p:cNvSpPr>
          <p:nvPr>
            <p:ph type="title"/>
          </p:nvPr>
        </p:nvSpPr>
        <p:spPr>
          <a:xfrm>
            <a:off x="508000" y="609600"/>
            <a:ext cx="6447501" cy="1320800"/>
          </a:xfrm>
        </p:spPr>
        <p:txBody>
          <a:bodyPr>
            <a:normAutofit/>
          </a:bodyPr>
          <a:lstStyle/>
          <a:p>
            <a:r>
              <a:rPr lang="es-CL" dirty="0"/>
              <a:t>Problema causa y solución </a:t>
            </a:r>
          </a:p>
        </p:txBody>
      </p:sp>
      <p:sp>
        <p:nvSpPr>
          <p:cNvPr id="2" name="1 Marcador de contenido"/>
          <p:cNvSpPr>
            <a:spLocks noGrp="1"/>
          </p:cNvSpPr>
          <p:nvPr>
            <p:ph idx="1"/>
          </p:nvPr>
        </p:nvSpPr>
        <p:spPr>
          <a:xfrm>
            <a:off x="508000" y="2160589"/>
            <a:ext cx="6447501" cy="3880773"/>
          </a:xfrm>
        </p:spPr>
        <p:txBody>
          <a:bodyPr>
            <a:normAutofit/>
          </a:bodyPr>
          <a:lstStyle/>
          <a:p>
            <a:r>
              <a:rPr lang="es-CL" dirty="0"/>
              <a:t>Todos los problemas tienen una raíz que son las generadoras del conflicto, al visualizarlas y desmembrarlas se llega múltiples soluciones.</a:t>
            </a:r>
          </a:p>
          <a:p>
            <a:r>
              <a:rPr lang="es-CL" dirty="0"/>
              <a:t>Por lo tanto podemos afirmar que un problema tiene varios pasos o canales de solución </a:t>
            </a:r>
          </a:p>
        </p:txBody>
      </p:sp>
    </p:spTree>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2 Título"/>
          <p:cNvSpPr>
            <a:spLocks noGrp="1"/>
          </p:cNvSpPr>
          <p:nvPr>
            <p:ph type="title"/>
          </p:nvPr>
        </p:nvSpPr>
        <p:spPr>
          <a:xfrm>
            <a:off x="508000" y="609600"/>
            <a:ext cx="6447501" cy="1320800"/>
          </a:xfrm>
        </p:spPr>
        <p:txBody>
          <a:bodyPr>
            <a:normAutofit/>
          </a:bodyPr>
          <a:lstStyle/>
          <a:p>
            <a:r>
              <a:rPr lang="es-CL" dirty="0"/>
              <a:t>  Solución </a:t>
            </a:r>
          </a:p>
        </p:txBody>
      </p:sp>
      <p:sp>
        <p:nvSpPr>
          <p:cNvPr id="2" name="1 Marcador de contenido"/>
          <p:cNvSpPr>
            <a:spLocks noGrp="1"/>
          </p:cNvSpPr>
          <p:nvPr>
            <p:ph idx="1"/>
          </p:nvPr>
        </p:nvSpPr>
        <p:spPr>
          <a:xfrm>
            <a:off x="508000" y="2160589"/>
            <a:ext cx="6447501" cy="3880773"/>
          </a:xfrm>
        </p:spPr>
        <p:txBody>
          <a:bodyPr>
            <a:normAutofit/>
          </a:bodyPr>
          <a:lstStyle/>
          <a:p>
            <a:pPr>
              <a:buNone/>
            </a:pPr>
            <a:endParaRPr lang="es-CL" dirty="0"/>
          </a:p>
          <a:p>
            <a:r>
              <a:rPr lang="es-CL" dirty="0"/>
              <a:t>Respuesta eficaz a un problema, duda o cuestión.</a:t>
            </a:r>
          </a:p>
          <a:p>
            <a:r>
              <a:rPr lang="es-CL" dirty="0"/>
              <a:t>"el gobierno busca una solución para el problema de la crisis económica"</a:t>
            </a:r>
          </a:p>
          <a:p>
            <a:r>
              <a:rPr lang="es-CL" dirty="0"/>
              <a:t>Fin o resultado positivo de un proceso o acción.</a:t>
            </a:r>
          </a:p>
          <a:p>
            <a:r>
              <a:rPr lang="es-CL" dirty="0"/>
              <a:t>"estamos llegando a la solución de nuestro proyecto"</a:t>
            </a:r>
          </a:p>
          <a:p>
            <a:pPr>
              <a:buNone/>
            </a:pPr>
            <a:endParaRPr lang="es-CL" dirty="0"/>
          </a:p>
        </p:txBody>
      </p:sp>
    </p:spTree>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2 Título"/>
          <p:cNvSpPr>
            <a:spLocks noGrp="1"/>
          </p:cNvSpPr>
          <p:nvPr>
            <p:ph type="title"/>
          </p:nvPr>
        </p:nvSpPr>
        <p:spPr>
          <a:xfrm>
            <a:off x="508000" y="609600"/>
            <a:ext cx="2882531" cy="5175624"/>
          </a:xfrm>
        </p:spPr>
        <p:txBody>
          <a:bodyPr anchor="ctr">
            <a:normAutofit/>
          </a:bodyPr>
          <a:lstStyle/>
          <a:p>
            <a:r>
              <a:rPr lang="es-CL">
                <a:solidFill>
                  <a:schemeClr val="tx1">
                    <a:lumMod val="85000"/>
                    <a:lumOff val="15000"/>
                  </a:schemeClr>
                </a:solidFill>
              </a:rPr>
              <a:t>Solución de reparación </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1 Marcador de contenido"/>
          <p:cNvSpPr>
            <a:spLocks noGrp="1"/>
          </p:cNvSpPr>
          <p:nvPr>
            <p:ph idx="1"/>
          </p:nvPr>
        </p:nvSpPr>
        <p:spPr>
          <a:xfrm>
            <a:off x="4587063" y="609601"/>
            <a:ext cx="4133472" cy="5175624"/>
          </a:xfrm>
        </p:spPr>
        <p:txBody>
          <a:bodyPr anchor="ctr">
            <a:normAutofit/>
          </a:bodyPr>
          <a:lstStyle/>
          <a:p>
            <a:r>
              <a:rPr lang="es-CL">
                <a:solidFill>
                  <a:srgbClr val="FFFFFF"/>
                </a:solidFill>
              </a:rPr>
              <a:t>Soluciones tecnologías que se lleva a cabo a partir de la reparación de una o varias partes de un producto tecnológico.</a:t>
            </a:r>
          </a:p>
          <a:p>
            <a:r>
              <a:rPr lang="es-CL">
                <a:solidFill>
                  <a:srgbClr val="FFFFFF"/>
                </a:solidFill>
              </a:rPr>
              <a:t>Por Ejemplo:</a:t>
            </a:r>
          </a:p>
          <a:p>
            <a:r>
              <a:rPr lang="es-CL">
                <a:solidFill>
                  <a:srgbClr val="FFFFFF"/>
                </a:solidFill>
              </a:rPr>
              <a:t>Reparar  la patas de una silla. </a:t>
            </a:r>
          </a:p>
        </p:txBody>
      </p:sp>
    </p:spTree>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2 Título"/>
          <p:cNvSpPr>
            <a:spLocks noGrp="1"/>
          </p:cNvSpPr>
          <p:nvPr>
            <p:ph type="title"/>
          </p:nvPr>
        </p:nvSpPr>
        <p:spPr>
          <a:xfrm>
            <a:off x="508000" y="609600"/>
            <a:ext cx="6447501" cy="1320800"/>
          </a:xfrm>
        </p:spPr>
        <p:txBody>
          <a:bodyPr>
            <a:normAutofit/>
          </a:bodyPr>
          <a:lstStyle/>
          <a:p>
            <a:r>
              <a:rPr lang="es-CL" dirty="0"/>
              <a:t>Solución de Mejora</a:t>
            </a:r>
          </a:p>
        </p:txBody>
      </p:sp>
      <p:sp>
        <p:nvSpPr>
          <p:cNvPr id="2" name="1 Marcador de contenido"/>
          <p:cNvSpPr>
            <a:spLocks noGrp="1"/>
          </p:cNvSpPr>
          <p:nvPr>
            <p:ph idx="1"/>
          </p:nvPr>
        </p:nvSpPr>
        <p:spPr>
          <a:xfrm>
            <a:off x="508000" y="2160589"/>
            <a:ext cx="6447501" cy="3880773"/>
          </a:xfrm>
        </p:spPr>
        <p:txBody>
          <a:bodyPr>
            <a:normAutofit/>
          </a:bodyPr>
          <a:lstStyle/>
          <a:p>
            <a:r>
              <a:rPr lang="es-CL" dirty="0"/>
              <a:t>Solución Tecnología que se lleva a cabo a partir del mejoramiento de una o varios elementos de un producto tecnológico.</a:t>
            </a:r>
          </a:p>
          <a:p>
            <a:pPr>
              <a:buNone/>
            </a:pPr>
            <a:r>
              <a:rPr lang="es-CL"/>
              <a:t>Por ejemplo </a:t>
            </a:r>
            <a:endParaRPr lang="es-CL" dirty="0"/>
          </a:p>
        </p:txBody>
      </p:sp>
    </p:spTree>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1 Título"/>
          <p:cNvSpPr>
            <a:spLocks noGrp="1"/>
          </p:cNvSpPr>
          <p:nvPr>
            <p:ph type="title"/>
          </p:nvPr>
        </p:nvSpPr>
        <p:spPr>
          <a:xfrm>
            <a:off x="508000" y="609600"/>
            <a:ext cx="6447501" cy="1320800"/>
          </a:xfrm>
        </p:spPr>
        <p:txBody>
          <a:bodyPr>
            <a:normAutofit/>
          </a:bodyPr>
          <a:lstStyle/>
          <a:p>
            <a:r>
              <a:rPr lang="es-CL" sz="3300"/>
              <a:t>B. EN RELACIÓN AL TEXTO: “CONSUMO Y MEDIO AMBIENTE”</a:t>
            </a:r>
          </a:p>
        </p:txBody>
      </p:sp>
      <p:sp>
        <p:nvSpPr>
          <p:cNvPr id="3" name="2 Marcador de contenido"/>
          <p:cNvSpPr>
            <a:spLocks noGrp="1"/>
          </p:cNvSpPr>
          <p:nvPr>
            <p:ph idx="1"/>
          </p:nvPr>
        </p:nvSpPr>
        <p:spPr>
          <a:xfrm>
            <a:off x="508000" y="2160589"/>
            <a:ext cx="6447501" cy="3880773"/>
          </a:xfrm>
        </p:spPr>
        <p:txBody>
          <a:bodyPr>
            <a:normAutofit/>
          </a:bodyPr>
          <a:lstStyle/>
          <a:p>
            <a:pPr>
              <a:lnSpc>
                <a:spcPct val="90000"/>
              </a:lnSpc>
            </a:pPr>
            <a:r>
              <a:rPr lang="es-CL" dirty="0"/>
              <a:t>1.- • ¿Qué experiencias solucionan el problema de los residuos por medio de adaptación, reparación o mejora?</a:t>
            </a:r>
            <a:endParaRPr lang="es-CL"/>
          </a:p>
          <a:p>
            <a:pPr>
              <a:lnSpc>
                <a:spcPct val="90000"/>
              </a:lnSpc>
            </a:pPr>
            <a:r>
              <a:rPr lang="es-CL" dirty="0"/>
              <a:t>2.- • ¿Cómo se relaciona lo anterior con el bajo porcentaje de reciclaje en Chile? •</a:t>
            </a:r>
            <a:endParaRPr lang="es-CL"/>
          </a:p>
          <a:p>
            <a:pPr>
              <a:lnSpc>
                <a:spcPct val="90000"/>
              </a:lnSpc>
            </a:pPr>
            <a:r>
              <a:rPr lang="es-CL" dirty="0"/>
              <a:t>3.-  ¿Cuál es la relación entre el impacto medioambiental y el impacto social de la mitigación de los residuos? •</a:t>
            </a:r>
            <a:endParaRPr lang="es-CL"/>
          </a:p>
          <a:p>
            <a:pPr>
              <a:lnSpc>
                <a:spcPct val="90000"/>
              </a:lnSpc>
            </a:pPr>
            <a:r>
              <a:rPr lang="es-CL" dirty="0"/>
              <a:t>4.- ¿Cuáles son las implicancias de esta relación para la vida de las personas? •</a:t>
            </a:r>
            <a:endParaRPr lang="es-CL"/>
          </a:p>
          <a:p>
            <a:pPr>
              <a:lnSpc>
                <a:spcPct val="90000"/>
              </a:lnSpc>
            </a:pPr>
            <a:r>
              <a:rPr lang="es-CL" dirty="0"/>
              <a:t>5.-  ¿Por qué debemos considerar que esto nos afecta a todos? •</a:t>
            </a:r>
            <a:endParaRPr lang="es-CL"/>
          </a:p>
          <a:p>
            <a:pPr>
              <a:lnSpc>
                <a:spcPct val="90000"/>
              </a:lnSpc>
            </a:pPr>
            <a:r>
              <a:rPr lang="es-CL" dirty="0"/>
              <a:t>6.-  ¿Cómo sensibilizamos a la población respecto de este problema?</a:t>
            </a:r>
            <a:endParaRPr lang="es-CL"/>
          </a:p>
        </p:txBody>
      </p:sp>
    </p:spTree>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939916"/>
          </a:xfrm>
        </p:spPr>
        <p:txBody>
          <a:bodyPr>
            <a:normAutofit/>
          </a:bodyPr>
          <a:lstStyle/>
          <a:p>
            <a:r>
              <a:rPr lang="es-CL" dirty="0"/>
              <a:t>IMPACTO: HUELLA O EFECTO PROVOCADO POR UNA INTERVENCIÓN</a:t>
            </a:r>
            <a:br>
              <a:rPr lang="es-CL" dirty="0"/>
            </a:br>
            <a:endParaRPr lang="es-CL" dirty="0"/>
          </a:p>
        </p:txBody>
      </p:sp>
      <p:sp>
        <p:nvSpPr>
          <p:cNvPr id="3" name="2 Marcador de contenido"/>
          <p:cNvSpPr>
            <a:spLocks noGrp="1"/>
          </p:cNvSpPr>
          <p:nvPr>
            <p:ph sz="half" idx="1"/>
          </p:nvPr>
        </p:nvSpPr>
        <p:spPr/>
        <p:txBody>
          <a:bodyPr/>
          <a:lstStyle/>
          <a:p>
            <a:endParaRPr lang="es-CL" dirty="0"/>
          </a:p>
          <a:p>
            <a:endParaRPr lang="es-CL" dirty="0"/>
          </a:p>
          <a:p>
            <a:r>
              <a:rPr lang="es-CL" dirty="0"/>
              <a:t>Efecto que produce la actividad humana sobre el medioambiente. Impacto social:</a:t>
            </a:r>
          </a:p>
        </p:txBody>
      </p:sp>
      <p:sp>
        <p:nvSpPr>
          <p:cNvPr id="4" name="3 Marcador de contenido"/>
          <p:cNvSpPr>
            <a:spLocks noGrp="1"/>
          </p:cNvSpPr>
          <p:nvPr>
            <p:ph sz="half" idx="2"/>
          </p:nvPr>
        </p:nvSpPr>
        <p:spPr/>
        <p:txBody>
          <a:bodyPr/>
          <a:lstStyle/>
          <a:p>
            <a:endParaRPr lang="es-CL" dirty="0"/>
          </a:p>
          <a:p>
            <a:endParaRPr lang="es-CL" dirty="0"/>
          </a:p>
          <a:p>
            <a:pPr>
              <a:buNone/>
            </a:pPr>
            <a:r>
              <a:rPr lang="es-CL" dirty="0"/>
              <a:t>Impacto social: Efecto que produce una intervención en la comunidad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6" name="Rectangle 15">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7 Título"/>
          <p:cNvSpPr>
            <a:spLocks noGrp="1"/>
          </p:cNvSpPr>
          <p:nvPr>
            <p:ph type="title"/>
          </p:nvPr>
        </p:nvSpPr>
        <p:spPr>
          <a:xfrm>
            <a:off x="508000" y="609600"/>
            <a:ext cx="2882531" cy="5175624"/>
          </a:xfrm>
        </p:spPr>
        <p:txBody>
          <a:bodyPr anchor="ctr">
            <a:normAutofit/>
          </a:bodyPr>
          <a:lstStyle/>
          <a:p>
            <a:r>
              <a:rPr lang="es-CL" sz="2500">
                <a:solidFill>
                  <a:schemeClr val="tx1">
                    <a:lumMod val="85000"/>
                    <a:lumOff val="15000"/>
                  </a:schemeClr>
                </a:solidFill>
              </a:rPr>
              <a:t>SUSTENTABILIDAD</a:t>
            </a:r>
          </a:p>
        </p:txBody>
      </p:sp>
      <p:sp>
        <p:nvSpPr>
          <p:cNvPr id="32" name="Freeform: Shape 31">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8 Marcador de contenido"/>
          <p:cNvSpPr>
            <a:spLocks noGrp="1"/>
          </p:cNvSpPr>
          <p:nvPr>
            <p:ph idx="1"/>
          </p:nvPr>
        </p:nvSpPr>
        <p:spPr>
          <a:xfrm>
            <a:off x="4587063" y="609601"/>
            <a:ext cx="4133472" cy="5175624"/>
          </a:xfrm>
        </p:spPr>
        <p:txBody>
          <a:bodyPr anchor="ctr">
            <a:normAutofit/>
          </a:bodyPr>
          <a:lstStyle/>
          <a:p>
            <a:r>
              <a:rPr lang="es-CL">
                <a:solidFill>
                  <a:srgbClr val="FFFFFF"/>
                </a:solidFill>
              </a:rPr>
              <a:t>Capacidad de satisfacer necesidades de la generación humana actual sin que esto suponga la anulación de que las generaciones futuras también puedan satisfacer sus necesidades propias. Comisión Mundial para el Medio Ambiente y el Desarrollo</a:t>
            </a:r>
          </a:p>
        </p:txBody>
      </p:sp>
    </p:spTree>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1 Título"/>
          <p:cNvSpPr>
            <a:spLocks noGrp="1"/>
          </p:cNvSpPr>
          <p:nvPr>
            <p:ph type="title"/>
          </p:nvPr>
        </p:nvSpPr>
        <p:spPr>
          <a:xfrm>
            <a:off x="482600" y="816638"/>
            <a:ext cx="2525519" cy="5224724"/>
          </a:xfrm>
        </p:spPr>
        <p:txBody>
          <a:bodyPr anchor="ctr">
            <a:normAutofit/>
          </a:bodyPr>
          <a:lstStyle/>
          <a:p>
            <a:r>
              <a:rPr lang="es-CL" sz="3300"/>
              <a:t>Desarrollo sustentable </a:t>
            </a:r>
          </a:p>
        </p:txBody>
      </p:sp>
      <p:sp>
        <p:nvSpPr>
          <p:cNvPr id="3" name="2 Marcador de contenido"/>
          <p:cNvSpPr>
            <a:spLocks noGrp="1"/>
          </p:cNvSpPr>
          <p:nvPr>
            <p:ph idx="1"/>
          </p:nvPr>
        </p:nvSpPr>
        <p:spPr>
          <a:xfrm>
            <a:off x="3490721" y="816638"/>
            <a:ext cx="3464779" cy="5224724"/>
          </a:xfrm>
        </p:spPr>
        <p:txBody>
          <a:bodyPr anchor="ctr">
            <a:normAutofit/>
          </a:bodyPr>
          <a:lstStyle/>
          <a:p>
            <a:r>
              <a:rPr lang="es-CL"/>
              <a:t>El desarrollo sustentable, para serlo y diferenciarse del simple crecimiento, tecnificación, industrialización, urbanización, o aceleración de los ritmos, debe satisfacer ciertas condiciones, además de ser endógeno, es decir nacido y adecuado a la especificidad local, y autogestionado, es decir, planificado ejecutado y administrado por los propios sujetos del desarrollo:</a:t>
            </a:r>
            <a:endParaRPr lang="es-C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0"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1 Título"/>
          <p:cNvSpPr>
            <a:spLocks noGrp="1"/>
          </p:cNvSpPr>
          <p:nvPr>
            <p:ph type="title"/>
          </p:nvPr>
        </p:nvSpPr>
        <p:spPr>
          <a:xfrm>
            <a:off x="508000" y="609600"/>
            <a:ext cx="6447501" cy="1320800"/>
          </a:xfrm>
        </p:spPr>
        <p:txBody>
          <a:bodyPr>
            <a:normAutofit/>
          </a:bodyPr>
          <a:lstStyle/>
          <a:p>
            <a:pPr>
              <a:lnSpc>
                <a:spcPct val="90000"/>
              </a:lnSpc>
            </a:pPr>
            <a:r>
              <a:rPr lang="es-CL" sz="2800"/>
              <a:t>Unidad 1: Planteamiento del problema e identificación de necesidades</a:t>
            </a:r>
          </a:p>
        </p:txBody>
      </p:sp>
      <p:sp>
        <p:nvSpPr>
          <p:cNvPr id="3" name="2 Marcador de contenido"/>
          <p:cNvSpPr>
            <a:spLocks noGrp="1"/>
          </p:cNvSpPr>
          <p:nvPr>
            <p:ph idx="1"/>
          </p:nvPr>
        </p:nvSpPr>
        <p:spPr>
          <a:xfrm>
            <a:off x="508000" y="2160589"/>
            <a:ext cx="6447501" cy="3880773"/>
          </a:xfrm>
        </p:spPr>
        <p:txBody>
          <a:bodyPr>
            <a:normAutofit/>
          </a:bodyPr>
          <a:lstStyle/>
          <a:p>
            <a:endParaRPr lang="es-CL"/>
          </a:p>
          <a:p>
            <a:endParaRPr lang="es-CL"/>
          </a:p>
          <a:p>
            <a:r>
              <a:rPr lang="es-CL"/>
              <a:t>QUE VAMOS A VER</a:t>
            </a:r>
          </a:p>
          <a:p>
            <a:r>
              <a:rPr lang="es-CL"/>
              <a:t>a. Identificación de necesidades </a:t>
            </a:r>
          </a:p>
          <a:p>
            <a:pPr>
              <a:buNone/>
            </a:pPr>
            <a:r>
              <a:rPr lang="es-CL"/>
              <a:t>    b. Recopilación de la información •</a:t>
            </a:r>
          </a:p>
          <a:p>
            <a:pPr>
              <a:buNone/>
            </a:pPr>
            <a:r>
              <a:rPr lang="es-CL"/>
              <a:t>    c. Análisis de la información</a:t>
            </a:r>
            <a:endParaRPr lang="es-CL" dirty="0"/>
          </a:p>
        </p:txBody>
      </p:sp>
    </p:spTree>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2 Título"/>
          <p:cNvSpPr>
            <a:spLocks noGrp="1"/>
          </p:cNvSpPr>
          <p:nvPr>
            <p:ph type="title"/>
          </p:nvPr>
        </p:nvSpPr>
        <p:spPr>
          <a:xfrm>
            <a:off x="508000" y="609600"/>
            <a:ext cx="2882531" cy="5175624"/>
          </a:xfrm>
        </p:spPr>
        <p:txBody>
          <a:bodyPr anchor="ctr">
            <a:normAutofit/>
          </a:bodyPr>
          <a:lstStyle/>
          <a:p>
            <a:r>
              <a:rPr lang="es-CL">
                <a:solidFill>
                  <a:schemeClr val="tx1">
                    <a:lumMod val="85000"/>
                    <a:lumOff val="15000"/>
                  </a:schemeClr>
                </a:solidFill>
              </a:rPr>
              <a:t>Impacto </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1 Marcador de contenido"/>
          <p:cNvSpPr>
            <a:spLocks noGrp="1"/>
          </p:cNvSpPr>
          <p:nvPr>
            <p:ph idx="1"/>
          </p:nvPr>
        </p:nvSpPr>
        <p:spPr>
          <a:xfrm>
            <a:off x="4587063" y="609601"/>
            <a:ext cx="4133472" cy="5175624"/>
          </a:xfrm>
        </p:spPr>
        <p:txBody>
          <a:bodyPr anchor="ctr">
            <a:normAutofit/>
          </a:bodyPr>
          <a:lstStyle/>
          <a:p>
            <a:r>
              <a:rPr lang="es-CL">
                <a:solidFill>
                  <a:srgbClr val="FFFFFF"/>
                </a:solidFill>
              </a:rPr>
              <a:t>Huella o efecto provocado por una intervención.</a:t>
            </a:r>
          </a:p>
          <a:p>
            <a:r>
              <a:rPr lang="es-CL" b="1">
                <a:solidFill>
                  <a:srgbClr val="FFFFFF"/>
                </a:solidFill>
              </a:rPr>
              <a:t>Ejemplos de impactos ambientales negativos</a:t>
            </a:r>
            <a:endParaRPr lang="es-CL">
              <a:solidFill>
                <a:srgbClr val="FFFFFF"/>
              </a:solidFill>
            </a:endParaRPr>
          </a:p>
          <a:p>
            <a:r>
              <a:rPr lang="es-CL">
                <a:solidFill>
                  <a:srgbClr val="FFFFFF"/>
                </a:solidFill>
              </a:rPr>
              <a:t>Contaminación y vertidos. ...</a:t>
            </a:r>
          </a:p>
          <a:p>
            <a:r>
              <a:rPr lang="es-CL">
                <a:solidFill>
                  <a:srgbClr val="FFFFFF"/>
                </a:solidFill>
              </a:rPr>
              <a:t>Explotación de recursos naturales. ...</a:t>
            </a:r>
          </a:p>
          <a:p>
            <a:r>
              <a:rPr lang="es-CL">
                <a:solidFill>
                  <a:srgbClr val="FFFFFF"/>
                </a:solidFill>
              </a:rPr>
              <a:t>Guerras. ...</a:t>
            </a:r>
          </a:p>
          <a:p>
            <a:r>
              <a:rPr lang="es-CL">
                <a:solidFill>
                  <a:srgbClr val="FFFFFF"/>
                </a:solidFill>
              </a:rPr>
              <a:t>Caza furtiva y pérdida de biodiversidad. ...</a:t>
            </a:r>
          </a:p>
          <a:p>
            <a:r>
              <a:rPr lang="es-CL">
                <a:solidFill>
                  <a:srgbClr val="FFFFFF"/>
                </a:solidFill>
              </a:rPr>
              <a:t>Deforestación. ...</a:t>
            </a:r>
          </a:p>
          <a:p>
            <a:r>
              <a:rPr lang="es-CL">
                <a:solidFill>
                  <a:srgbClr val="FFFFFF"/>
                </a:solidFill>
              </a:rPr>
              <a:t>Desarrollo urbano. ...</a:t>
            </a:r>
          </a:p>
          <a:p>
            <a:r>
              <a:rPr lang="es-CL">
                <a:solidFill>
                  <a:srgbClr val="FFFFFF"/>
                </a:solidFill>
              </a:rPr>
              <a:t>Ruido y malos olores.</a:t>
            </a:r>
          </a:p>
        </p:txBody>
      </p:sp>
    </p:spTree>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2 Título"/>
          <p:cNvSpPr>
            <a:spLocks noGrp="1"/>
          </p:cNvSpPr>
          <p:nvPr>
            <p:ph type="title"/>
          </p:nvPr>
        </p:nvSpPr>
        <p:spPr>
          <a:xfrm>
            <a:off x="508000" y="609600"/>
            <a:ext cx="6447501" cy="1320800"/>
          </a:xfrm>
        </p:spPr>
        <p:txBody>
          <a:bodyPr>
            <a:normAutofit/>
          </a:bodyPr>
          <a:lstStyle/>
          <a:p>
            <a:r>
              <a:rPr lang="es-CL" dirty="0"/>
              <a:t>Impacto ambiental </a:t>
            </a:r>
          </a:p>
        </p:txBody>
      </p:sp>
      <p:sp>
        <p:nvSpPr>
          <p:cNvPr id="2" name="1 Marcador de contenido"/>
          <p:cNvSpPr>
            <a:spLocks noGrp="1"/>
          </p:cNvSpPr>
          <p:nvPr>
            <p:ph idx="1"/>
          </p:nvPr>
        </p:nvSpPr>
        <p:spPr>
          <a:xfrm>
            <a:off x="508000" y="2160589"/>
            <a:ext cx="6447501" cy="3880773"/>
          </a:xfrm>
        </p:spPr>
        <p:txBody>
          <a:bodyPr>
            <a:normAutofit/>
          </a:bodyPr>
          <a:lstStyle/>
          <a:p>
            <a:r>
              <a:rPr lang="es-CL" b="1" dirty="0"/>
              <a:t>Es el efecto que produce la actividad humana sobre el medio ambiente.</a:t>
            </a:r>
          </a:p>
          <a:p>
            <a:r>
              <a:rPr lang="es-CL" b="1" dirty="0"/>
              <a:t>Ejemplos</a:t>
            </a:r>
            <a:r>
              <a:rPr lang="es-CL" dirty="0"/>
              <a:t> de </a:t>
            </a:r>
            <a:r>
              <a:rPr lang="es-CL" b="1" dirty="0"/>
              <a:t>impactos:</a:t>
            </a:r>
            <a:r>
              <a:rPr lang="es-CL" dirty="0"/>
              <a:t> los desechos que producen las fabricas con los residuos de sus productos tirándolos al río o alguna parte ecológica.</a:t>
            </a:r>
          </a:p>
        </p:txBody>
      </p:sp>
    </p:spTree>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fontScale="90000"/>
          </a:bodyPr>
          <a:lstStyle/>
          <a:p>
            <a:r>
              <a:rPr lang="es-CL" dirty="0"/>
              <a:t>  1.- sustentabilidad económica </a:t>
            </a:r>
            <a:br>
              <a:rPr lang="es-CL" dirty="0"/>
            </a:br>
            <a:r>
              <a:rPr lang="es-CL" dirty="0"/>
              <a:t>2.- sustentabilidad ecológica </a:t>
            </a:r>
          </a:p>
        </p:txBody>
      </p:sp>
      <p:sp>
        <p:nvSpPr>
          <p:cNvPr id="5" name="4 Marcador de contenido"/>
          <p:cNvSpPr>
            <a:spLocks noGrp="1"/>
          </p:cNvSpPr>
          <p:nvPr>
            <p:ph sz="half" idx="1"/>
          </p:nvPr>
        </p:nvSpPr>
        <p:spPr/>
        <p:txBody>
          <a:bodyPr>
            <a:normAutofit fontScale="92500" lnSpcReduction="20000"/>
          </a:bodyPr>
          <a:lstStyle/>
          <a:p>
            <a:r>
              <a:rPr lang="es-CL" dirty="0"/>
              <a:t>1.- El desarrollo sustentable, para serlo y diferenciarse del simple crecimiento, tecnificación, industrialización, urbanización, o aceleración de los ritmos, debe satisfacer ciertas condiciones, además de ser endógeno, es decir nacido y adecuado a la especificidad local, y auto gestionado, es decir, planificado ejecutado y administrado por los propios sujetos del desarrollo:</a:t>
            </a:r>
          </a:p>
        </p:txBody>
      </p:sp>
      <p:sp>
        <p:nvSpPr>
          <p:cNvPr id="6" name="5 Marcador de contenido"/>
          <p:cNvSpPr>
            <a:spLocks noGrp="1"/>
          </p:cNvSpPr>
          <p:nvPr>
            <p:ph sz="half" idx="2"/>
          </p:nvPr>
        </p:nvSpPr>
        <p:spPr/>
        <p:txBody>
          <a:bodyPr>
            <a:normAutofit fontScale="92500" lnSpcReduction="20000"/>
          </a:bodyPr>
          <a:lstStyle/>
          <a:p>
            <a:r>
              <a:rPr lang="es-CL" dirty="0"/>
              <a:t>2.- • para proteger la base de recursos naturales mirando hacia el futuro y cautelando, sin dejar de utilizarlos, los recursos genéticos, (humanos, forestales, pesqueros, microbiológicos) agua y suelo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72" name="Straight Connector 71">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3" name="Rectangle 82">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349509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7" name="Isosceles Triangle 86">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495095" y="-3"/>
            <a:ext cx="792559"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1 Título"/>
          <p:cNvSpPr>
            <a:spLocks noGrp="1"/>
          </p:cNvSpPr>
          <p:nvPr>
            <p:ph type="title"/>
          </p:nvPr>
        </p:nvSpPr>
        <p:spPr>
          <a:xfrm>
            <a:off x="505315" y="643467"/>
            <a:ext cx="3152284" cy="1375608"/>
          </a:xfrm>
        </p:spPr>
        <p:txBody>
          <a:bodyPr vert="horz" lIns="91440" tIns="45720" rIns="91440" bIns="45720" rtlCol="0" anchor="ctr">
            <a:normAutofit/>
          </a:bodyPr>
          <a:lstStyle/>
          <a:p>
            <a:r>
              <a:rPr lang="en-US" sz="3300">
                <a:solidFill>
                  <a:schemeClr val="bg1"/>
                </a:solidFill>
              </a:rPr>
              <a:t>Sustentabilidad autogestionada </a:t>
            </a:r>
          </a:p>
        </p:txBody>
      </p:sp>
      <p:sp>
        <p:nvSpPr>
          <p:cNvPr id="3" name="2 Marcador de contenido"/>
          <p:cNvSpPr>
            <a:spLocks noGrp="1"/>
          </p:cNvSpPr>
          <p:nvPr>
            <p:ph sz="half" idx="1"/>
          </p:nvPr>
        </p:nvSpPr>
        <p:spPr>
          <a:xfrm>
            <a:off x="505315" y="2160590"/>
            <a:ext cx="2980457" cy="3440110"/>
          </a:xfrm>
        </p:spPr>
        <p:txBody>
          <a:bodyPr vert="horz" lIns="91440" tIns="45720" rIns="91440" bIns="45720" rtlCol="0">
            <a:normAutofit/>
          </a:bodyPr>
          <a:lstStyle/>
          <a:p>
            <a:r>
              <a:rPr lang="en-US">
                <a:solidFill>
                  <a:schemeClr val="bg1"/>
                </a:solidFill>
              </a:rPr>
              <a:t>• Investigando, diseñando y utilizando tecnologías que consuman igual o menos energía que la que producen, fundamentales en el caso del desarrollo rural y que, además, no agredan mediante su uso a los demás elementos del sistema</a:t>
            </a:r>
          </a:p>
        </p:txBody>
      </p:sp>
      <p:pic>
        <p:nvPicPr>
          <p:cNvPr id="2050" name="Picture 2" descr="C:\Users\ALUMNAS JAVIERINAS\Desktop\Matrícula\coleccion-dibujos-animados-situaciones-voluntariado_1284-18826.jpg"/>
          <p:cNvPicPr>
            <a:picLocks noGrp="1" noChangeAspect="1" noChangeArrowheads="1"/>
          </p:cNvPicPr>
          <p:nvPr>
            <p:ph sz="half" idx="2"/>
          </p:nvPr>
        </p:nvPicPr>
        <p:blipFill>
          <a:blip r:embed="rId2"/>
          <a:stretch>
            <a:fillRect/>
          </a:stretch>
        </p:blipFill>
        <p:spPr bwMode="auto">
          <a:xfrm>
            <a:off x="4572000" y="1976133"/>
            <a:ext cx="3857625" cy="2893218"/>
          </a:xfrm>
          <a:prstGeom prst="rect">
            <a:avLst/>
          </a:prstGeom>
          <a:noFill/>
        </p:spPr>
      </p:pic>
      <p:sp>
        <p:nvSpPr>
          <p:cNvPr id="89" name="Isosceles Triangle 88">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16772" y="401320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72" name="Straight Connector 71">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3" name="Rectangle 82">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349509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7" name="Isosceles Triangle 86">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495095" y="-3"/>
            <a:ext cx="792559"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1 Título"/>
          <p:cNvSpPr>
            <a:spLocks noGrp="1"/>
          </p:cNvSpPr>
          <p:nvPr>
            <p:ph type="title"/>
          </p:nvPr>
        </p:nvSpPr>
        <p:spPr>
          <a:xfrm>
            <a:off x="505315" y="643467"/>
            <a:ext cx="3152284" cy="1375608"/>
          </a:xfrm>
        </p:spPr>
        <p:txBody>
          <a:bodyPr vert="horz" lIns="91440" tIns="45720" rIns="91440" bIns="45720" rtlCol="0" anchor="ctr">
            <a:normAutofit/>
          </a:bodyPr>
          <a:lstStyle/>
          <a:p>
            <a:r>
              <a:rPr lang="en-US" sz="3300">
                <a:solidFill>
                  <a:schemeClr val="bg1"/>
                </a:solidFill>
              </a:rPr>
              <a:t>Sustentabilidad social </a:t>
            </a:r>
          </a:p>
        </p:txBody>
      </p:sp>
      <p:sp>
        <p:nvSpPr>
          <p:cNvPr id="3" name="2 Marcador de contenido"/>
          <p:cNvSpPr>
            <a:spLocks noGrp="1"/>
          </p:cNvSpPr>
          <p:nvPr>
            <p:ph sz="half" idx="1"/>
          </p:nvPr>
        </p:nvSpPr>
        <p:spPr>
          <a:xfrm>
            <a:off x="505315" y="2160590"/>
            <a:ext cx="2980457" cy="3440110"/>
          </a:xfrm>
        </p:spPr>
        <p:txBody>
          <a:bodyPr vert="horz" lIns="91440" tIns="45720" rIns="91440" bIns="45720" rtlCol="0">
            <a:normAutofit/>
          </a:bodyPr>
          <a:lstStyle/>
          <a:p>
            <a:r>
              <a:rPr lang="en-US">
                <a:solidFill>
                  <a:schemeClr val="bg1"/>
                </a:solidFill>
              </a:rPr>
              <a:t>• para que los modelos de desarrollo y los recursos derivados del mismo beneficien por igual a toda la humanidad, es decir, equidad</a:t>
            </a:r>
          </a:p>
        </p:txBody>
      </p:sp>
      <p:pic>
        <p:nvPicPr>
          <p:cNvPr id="5122" name="Picture 2" descr="C:\Users\ALUMNAS JAVIERINAS\Desktop\Matrícula\ilustracion-miembros-familia-personajes-mascotas_24877-58107.jpg"/>
          <p:cNvPicPr>
            <a:picLocks noGrp="1" noChangeAspect="1" noChangeArrowheads="1"/>
          </p:cNvPicPr>
          <p:nvPr>
            <p:ph sz="half" idx="2"/>
          </p:nvPr>
        </p:nvPicPr>
        <p:blipFill>
          <a:blip r:embed="rId2"/>
          <a:stretch>
            <a:fillRect/>
          </a:stretch>
        </p:blipFill>
        <p:spPr bwMode="auto">
          <a:xfrm>
            <a:off x="4572000" y="1493930"/>
            <a:ext cx="3857625" cy="3857625"/>
          </a:xfrm>
          <a:prstGeom prst="rect">
            <a:avLst/>
          </a:prstGeom>
          <a:noFill/>
        </p:spPr>
      </p:pic>
      <p:sp>
        <p:nvSpPr>
          <p:cNvPr id="89" name="Isosceles Triangle 88">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16772" y="401320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72" name="Straight Connector 71">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3" name="Rectangle 82">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5" name="Rectangle 84">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7" name="Straight Connector 86">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33484"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468234" y="3681413"/>
            <a:ext cx="357266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91"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61926" y="-8467"/>
            <a:ext cx="225551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8400"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Isosceles Triangle 94">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068" y="3048000"/>
            <a:ext cx="24447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6694"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9" name="Isosceles Triangle 98">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4568"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1" name="Freeform: Shape 100">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8223" y="-8467"/>
            <a:ext cx="4495777"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1 Título"/>
          <p:cNvSpPr>
            <a:spLocks noGrp="1"/>
          </p:cNvSpPr>
          <p:nvPr>
            <p:ph type="title"/>
          </p:nvPr>
        </p:nvSpPr>
        <p:spPr>
          <a:xfrm>
            <a:off x="5386292" y="609600"/>
            <a:ext cx="3384742" cy="2227730"/>
          </a:xfrm>
        </p:spPr>
        <p:txBody>
          <a:bodyPr vert="horz" lIns="91440" tIns="45720" rIns="91440" bIns="45720" rtlCol="0" anchor="ctr">
            <a:normAutofit/>
          </a:bodyPr>
          <a:lstStyle/>
          <a:p>
            <a:r>
              <a:rPr lang="en-US">
                <a:solidFill>
                  <a:srgbClr val="FFFFFF"/>
                </a:solidFill>
              </a:rPr>
              <a:t>Sustentabilidad cultural </a:t>
            </a:r>
          </a:p>
        </p:txBody>
      </p:sp>
      <p:pic>
        <p:nvPicPr>
          <p:cNvPr id="3074" name="Picture 2" descr="C:\Users\ALUMNAS JAVIERINAS\Desktop\Matrícula\nino-feliz-lee-libros-sobre-globo-terraqueo_97632-822.jpg"/>
          <p:cNvPicPr>
            <a:picLocks noGrp="1" noChangeAspect="1" noChangeArrowheads="1"/>
          </p:cNvPicPr>
          <p:nvPr>
            <p:ph sz="half" idx="2"/>
          </p:nvPr>
        </p:nvPicPr>
        <p:blipFill>
          <a:blip r:embed="rId2"/>
          <a:stretch>
            <a:fillRect/>
          </a:stretch>
        </p:blipFill>
        <p:spPr bwMode="auto">
          <a:xfrm>
            <a:off x="567938" y="2027159"/>
            <a:ext cx="2892580" cy="2892580"/>
          </a:xfrm>
          <a:prstGeom prst="rect">
            <a:avLst/>
          </a:prstGeom>
          <a:noFill/>
        </p:spPr>
      </p:pic>
      <p:sp>
        <p:nvSpPr>
          <p:cNvPr id="3" name="2 Marcador de contenido"/>
          <p:cNvSpPr>
            <a:spLocks noGrp="1"/>
          </p:cNvSpPr>
          <p:nvPr>
            <p:ph sz="half" idx="1"/>
          </p:nvPr>
        </p:nvSpPr>
        <p:spPr>
          <a:xfrm>
            <a:off x="5386293" y="2837329"/>
            <a:ext cx="3384741" cy="3317938"/>
          </a:xfrm>
        </p:spPr>
        <p:txBody>
          <a:bodyPr vert="horz" lIns="91440" tIns="45720" rIns="91440" bIns="45720" rtlCol="0" anchor="t">
            <a:normAutofit/>
          </a:bodyPr>
          <a:lstStyle/>
          <a:p>
            <a:r>
              <a:rPr lang="en-US">
                <a:solidFill>
                  <a:srgbClr val="FFFFFF"/>
                </a:solidFill>
              </a:rPr>
              <a:t>favoreciendo la diversidad y especificidad de las manifestaciones locales, regionales, nacionales e internacionales, sin restringir la cultura a un nivel particular de actividades, sino incluyendo en ella la mayor variedad de actividades humanas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72" name="Straight Connector 71">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4098" name="Picture 2" descr="C:\Users\ALUMNAS JAVIERINAS\Desktop\Matrícula\cientifico-haciendo-experimento-laboratorio-ciencias_1308-35133.jpg"/>
          <p:cNvPicPr>
            <a:picLocks noGrp="1" noChangeAspect="1" noChangeArrowheads="1"/>
          </p:cNvPicPr>
          <p:nvPr>
            <p:ph sz="half" idx="2"/>
          </p:nvPr>
        </p:nvPicPr>
        <p:blipFill rotWithShape="1">
          <a:blip r:embed="rId2"/>
          <a:srcRect l="9088" r="8390"/>
          <a:stretch/>
        </p:blipFill>
        <p:spPr bwMode="auto">
          <a:xfrm>
            <a:off x="3202390" y="-1"/>
            <a:ext cx="5941610"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a:noFill/>
        </p:spPr>
      </p:pic>
      <p:sp>
        <p:nvSpPr>
          <p:cNvPr id="2" name="1 Título"/>
          <p:cNvSpPr>
            <a:spLocks noGrp="1"/>
          </p:cNvSpPr>
          <p:nvPr>
            <p:ph type="title"/>
          </p:nvPr>
        </p:nvSpPr>
        <p:spPr>
          <a:xfrm>
            <a:off x="507999" y="609600"/>
            <a:ext cx="2888343" cy="1320800"/>
          </a:xfrm>
        </p:spPr>
        <p:txBody>
          <a:bodyPr vert="horz" lIns="91440" tIns="45720" rIns="91440" bIns="45720" rtlCol="0" anchor="t">
            <a:normAutofit/>
          </a:bodyPr>
          <a:lstStyle/>
          <a:p>
            <a:r>
              <a:rPr lang="en-US" sz="2800"/>
              <a:t>Sustentabilidad científica </a:t>
            </a:r>
          </a:p>
        </p:txBody>
      </p:sp>
      <p:sp>
        <p:nvSpPr>
          <p:cNvPr id="3" name="2 Marcador de contenido"/>
          <p:cNvSpPr>
            <a:spLocks noGrp="1"/>
          </p:cNvSpPr>
          <p:nvPr>
            <p:ph sz="half" idx="1"/>
          </p:nvPr>
        </p:nvSpPr>
        <p:spPr>
          <a:xfrm>
            <a:off x="508000" y="2160589"/>
            <a:ext cx="2888342" cy="3880773"/>
          </a:xfrm>
        </p:spPr>
        <p:txBody>
          <a:bodyPr vert="horz" lIns="91440" tIns="45720" rIns="91440" bIns="45720" rtlCol="0">
            <a:normAutofit/>
          </a:bodyPr>
          <a:lstStyle/>
          <a:p>
            <a:r>
              <a:rPr lang="en-US"/>
              <a:t>• mediante el apoyo irrestricto a la investigación en ciencia pura tanto como en la aplicada y tecnológica, sin permitir que la primera se vea orientada exclusivamente por criterios de rentabilidad inmediata y cortoplacista</a:t>
            </a:r>
          </a:p>
        </p:txBody>
      </p:sp>
      <p:cxnSp>
        <p:nvCxnSpPr>
          <p:cNvPr id="83" name="Straight Connector 82">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028259" y="0"/>
            <a:ext cx="9144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68950" y="3681413"/>
            <a:ext cx="357266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87"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107" y="-8467"/>
            <a:ext cx="225551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9"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2581"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9249" y="3048000"/>
            <a:ext cx="24447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00875"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74047" y="-8467"/>
            <a:ext cx="967571"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7"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4249" y="-8467"/>
            <a:ext cx="937369"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9"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8749"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EB0D40EF-BA14-42F1-9492-D38C59DCAB6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72" name="Straight Connector 71">
              <a:extLst>
                <a:ext uri="{FF2B5EF4-FFF2-40B4-BE49-F238E27FC236}">
                  <a16:creationId xmlns:a16="http://schemas.microsoft.com/office/drawing/2014/main" id="{B2C3A70F-581F-48B1-AD94-04AF9A38D25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13EABD0F-494E-4C0C-8A0C-139AFC4283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a16="http://schemas.microsoft.com/office/drawing/2014/main" id="{739811F7-2462-4463-BE69-32CEBED039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5">
              <a:extLst>
                <a:ext uri="{FF2B5EF4-FFF2-40B4-BE49-F238E27FC236}">
                  <a16:creationId xmlns:a16="http://schemas.microsoft.com/office/drawing/2014/main" id="{D91A6F9F-54F1-461A-A043-E97203A85F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id="{28681C3A-B98D-44BE-8120-45C3F3BA0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7">
              <a:extLst>
                <a:ext uri="{FF2B5EF4-FFF2-40B4-BE49-F238E27FC236}">
                  <a16:creationId xmlns:a16="http://schemas.microsoft.com/office/drawing/2014/main" id="{37478156-05FD-4D8F-AE53-B3D40AF29F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8">
              <a:extLst>
                <a:ext uri="{FF2B5EF4-FFF2-40B4-BE49-F238E27FC236}">
                  <a16:creationId xmlns:a16="http://schemas.microsoft.com/office/drawing/2014/main" id="{A81F9C83-B446-4703-8B99-C01F0E403E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9">
              <a:extLst>
                <a:ext uri="{FF2B5EF4-FFF2-40B4-BE49-F238E27FC236}">
                  <a16:creationId xmlns:a16="http://schemas.microsoft.com/office/drawing/2014/main" id="{C2F5F0B6-D807-4AAE-852B-7BECE0CF45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0945AE7B-1E9E-491F-976F-1552730887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A38028DA-F87E-4372-9295-BC98DB4007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83" name="Rectangle 82">
            <a:extLst>
              <a:ext uri="{FF2B5EF4-FFF2-40B4-BE49-F238E27FC236}">
                <a16:creationId xmlns:a16="http://schemas.microsoft.com/office/drawing/2014/main" id="{46E2C1D0-2072-4664-9C67-3B12866F5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87" y="-1"/>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pic>
        <p:nvPicPr>
          <p:cNvPr id="1026" name="Picture 2" descr="C:\Users\ALUMNAS JAVIERINAS\Desktop\Matrícula\lindo-nino-sonriente-feliz-aislado-blanco_1308-32366.jpg"/>
          <p:cNvPicPr>
            <a:picLocks noGrp="1" noChangeAspect="1" noChangeArrowheads="1"/>
          </p:cNvPicPr>
          <p:nvPr>
            <p:ph sz="half" idx="2"/>
          </p:nvPr>
        </p:nvPicPr>
        <p:blipFill rotWithShape="1">
          <a:blip r:embed="rId2" cstate="print"/>
          <a:srcRect t="10542" r="-1" b="13989"/>
          <a:stretch/>
        </p:blipFill>
        <p:spPr bwMode="auto">
          <a:xfrm>
            <a:off x="4645776" y="10"/>
            <a:ext cx="4498224" cy="6857990"/>
          </a:xfrm>
          <a:custGeom>
            <a:avLst/>
            <a:gdLst/>
            <a:ahLst/>
            <a:cxnLst/>
            <a:rect l="l" t="t" r="r" b="b"/>
            <a:pathLst>
              <a:path w="5997632" h="6858000">
                <a:moveTo>
                  <a:pt x="0" y="0"/>
                </a:moveTo>
                <a:lnTo>
                  <a:pt x="5997632" y="0"/>
                </a:lnTo>
                <a:lnTo>
                  <a:pt x="5997632" y="6858000"/>
                </a:lnTo>
                <a:lnTo>
                  <a:pt x="3178693" y="6858000"/>
                </a:lnTo>
                <a:close/>
              </a:path>
            </a:pathLst>
          </a:custGeom>
          <a:noFill/>
        </p:spPr>
      </p:pic>
      <p:pic>
        <p:nvPicPr>
          <p:cNvPr id="5" name="Picture 2" descr="C:\Users\ALUMNAS JAVIERINAS\Desktop\Matrícula\lindo-nino-sonriente-feliz-aislado-blanco_1308-32366.jpg"/>
          <p:cNvPicPr>
            <a:picLocks noChangeAspect="1" noChangeArrowheads="1"/>
          </p:cNvPicPr>
          <p:nvPr/>
        </p:nvPicPr>
        <p:blipFill rotWithShape="1">
          <a:blip r:embed="rId2" cstate="print"/>
          <a:srcRect t="23520" r="1" b="26969"/>
          <a:stretch/>
        </p:blipFill>
        <p:spPr bwMode="auto">
          <a:xfrm>
            <a:off x="20" y="10"/>
            <a:ext cx="6856287" cy="6857990"/>
          </a:xfrm>
          <a:custGeom>
            <a:avLst/>
            <a:gdLst/>
            <a:ahLst/>
            <a:cxnLst/>
            <a:rect l="l" t="t" r="r" b="b"/>
            <a:pathLst>
              <a:path w="9141744" h="6863485">
                <a:moveTo>
                  <a:pt x="0" y="0"/>
                </a:moveTo>
                <a:lnTo>
                  <a:pt x="5963051" y="0"/>
                </a:lnTo>
                <a:lnTo>
                  <a:pt x="9141744" y="6863485"/>
                </a:lnTo>
                <a:lnTo>
                  <a:pt x="0" y="6863485"/>
                </a:lnTo>
                <a:lnTo>
                  <a:pt x="0" y="0"/>
                </a:lnTo>
                <a:close/>
              </a:path>
            </a:pathLst>
          </a:custGeom>
          <a:noFill/>
        </p:spPr>
      </p:pic>
      <p:sp>
        <p:nvSpPr>
          <p:cNvPr id="85" name="Freeform: Shape 84">
            <a:extLst>
              <a:ext uri="{FF2B5EF4-FFF2-40B4-BE49-F238E27FC236}">
                <a16:creationId xmlns:a16="http://schemas.microsoft.com/office/drawing/2014/main" id="{37FEB674-D811-4FFE-A878-29D0C0ED1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73847"/>
            <a:ext cx="4826087" cy="3310306"/>
          </a:xfrm>
          <a:custGeom>
            <a:avLst/>
            <a:gdLst>
              <a:gd name="connsiteX0" fmla="*/ 0 w 6434783"/>
              <a:gd name="connsiteY0" fmla="*/ 0 h 3310306"/>
              <a:gd name="connsiteX1" fmla="*/ 3829872 w 6434783"/>
              <a:gd name="connsiteY1" fmla="*/ 0 h 3310306"/>
              <a:gd name="connsiteX2" fmla="*/ 4896100 w 6434783"/>
              <a:gd name="connsiteY2" fmla="*/ 0 h 3310306"/>
              <a:gd name="connsiteX3" fmla="*/ 4901677 w 6434783"/>
              <a:gd name="connsiteY3" fmla="*/ 0 h 3310306"/>
              <a:gd name="connsiteX4" fmla="*/ 6434783 w 6434783"/>
              <a:gd name="connsiteY4" fmla="*/ 3310306 h 3310306"/>
              <a:gd name="connsiteX5" fmla="*/ 0 w 6434783"/>
              <a:gd name="connsiteY5" fmla="*/ 3310306 h 3310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34783" h="3310306">
                <a:moveTo>
                  <a:pt x="0" y="0"/>
                </a:moveTo>
                <a:lnTo>
                  <a:pt x="3829872" y="0"/>
                </a:lnTo>
                <a:lnTo>
                  <a:pt x="4896100" y="0"/>
                </a:lnTo>
                <a:lnTo>
                  <a:pt x="4901677" y="0"/>
                </a:lnTo>
                <a:lnTo>
                  <a:pt x="6434783" y="3310306"/>
                </a:lnTo>
                <a:lnTo>
                  <a:pt x="0" y="3310306"/>
                </a:lnTo>
                <a:close/>
              </a:path>
            </a:pathLst>
          </a:custGeom>
          <a:solidFill>
            <a:schemeClr val="bg1">
              <a:lumMod val="85000"/>
              <a:lumOff val="1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Título"/>
          <p:cNvSpPr>
            <a:spLocks noGrp="1"/>
          </p:cNvSpPr>
          <p:nvPr>
            <p:ph type="title"/>
          </p:nvPr>
        </p:nvSpPr>
        <p:spPr>
          <a:xfrm>
            <a:off x="463548" y="2093887"/>
            <a:ext cx="3145357" cy="880985"/>
          </a:xfrm>
        </p:spPr>
        <p:txBody>
          <a:bodyPr vert="horz" lIns="91440" tIns="45720" rIns="91440" bIns="45720" rtlCol="0" anchor="ctr">
            <a:normAutofit/>
          </a:bodyPr>
          <a:lstStyle/>
          <a:p>
            <a:endParaRPr lang="en-US" sz="2400"/>
          </a:p>
        </p:txBody>
      </p:sp>
      <p:sp>
        <p:nvSpPr>
          <p:cNvPr id="3" name="2 Marcador de contenido"/>
          <p:cNvSpPr>
            <a:spLocks noGrp="1"/>
          </p:cNvSpPr>
          <p:nvPr>
            <p:ph sz="half" idx="1"/>
          </p:nvPr>
        </p:nvSpPr>
        <p:spPr>
          <a:xfrm>
            <a:off x="463548" y="2984423"/>
            <a:ext cx="3465408" cy="1873327"/>
          </a:xfrm>
        </p:spPr>
        <p:txBody>
          <a:bodyPr vert="horz" lIns="91440" tIns="45720" rIns="91440" bIns="45720" rtlCol="0">
            <a:normAutofit/>
          </a:bodyPr>
          <a:lstStyle/>
          <a:p>
            <a:r>
              <a:rPr lang="en-US" sz="1400"/>
              <a:t>EN GRUPOS: • Construir una definición de Sustentabilidad de acuerdo a lo visto en clases.</a:t>
            </a:r>
          </a:p>
          <a:p>
            <a:r>
              <a:rPr lang="en-US" sz="1400"/>
              <a:t> • Confeccionar un mapa conceptual.</a:t>
            </a:r>
          </a:p>
        </p:txBody>
      </p:sp>
    </p:spTree>
  </p:cSld>
  <p:clrMapOvr>
    <a:overrideClrMapping bg1="dk1" tx1="lt1" bg2="dk2" tx2="lt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1 Título"/>
          <p:cNvSpPr>
            <a:spLocks noGrp="1"/>
          </p:cNvSpPr>
          <p:nvPr>
            <p:ph type="title"/>
          </p:nvPr>
        </p:nvSpPr>
        <p:spPr>
          <a:xfrm>
            <a:off x="508000" y="609600"/>
            <a:ext cx="6447501" cy="1320800"/>
          </a:xfrm>
        </p:spPr>
        <p:txBody>
          <a:bodyPr>
            <a:normAutofit/>
          </a:bodyPr>
          <a:lstStyle/>
          <a:p>
            <a:r>
              <a:rPr lang="es-CL" dirty="0"/>
              <a:t>PROBLEMA: REDUCCIÓN DE RESIDUOS</a:t>
            </a:r>
          </a:p>
        </p:txBody>
      </p:sp>
      <p:sp>
        <p:nvSpPr>
          <p:cNvPr id="3" name="2 Marcador de contenido"/>
          <p:cNvSpPr>
            <a:spLocks noGrp="1"/>
          </p:cNvSpPr>
          <p:nvPr>
            <p:ph idx="1"/>
          </p:nvPr>
        </p:nvSpPr>
        <p:spPr>
          <a:xfrm>
            <a:off x="508000" y="2160589"/>
            <a:ext cx="6447501" cy="3880773"/>
          </a:xfrm>
        </p:spPr>
        <p:txBody>
          <a:bodyPr>
            <a:normAutofit/>
          </a:bodyPr>
          <a:lstStyle/>
          <a:p>
            <a:r>
              <a:rPr lang="es-CL" dirty="0"/>
              <a:t>• Es el proceso y la política de reducir la cantidad de residuos producidos por una persona o una sociedad. • La minimización de residuos implica esfuerzos para minimizar recursos y el uso de energía durante la fabricación. Con el mismo volumen de producción comercial, generalmente una menor cantidad de material usado conlleva a una menor cantidad de residuos producidos. Usualmente la minimización de residuos requiere conocimientos en el proceso de producción, seguir los materiales desde su extracción hacia su vuelta a la tierra y conocer detalladamente la composición del residuo.</a:t>
            </a:r>
          </a:p>
        </p:txBody>
      </p:sp>
    </p:spTree>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1 Título"/>
          <p:cNvSpPr>
            <a:spLocks noGrp="1"/>
          </p:cNvSpPr>
          <p:nvPr>
            <p:ph type="title"/>
          </p:nvPr>
        </p:nvSpPr>
        <p:spPr>
          <a:xfrm>
            <a:off x="508000" y="609600"/>
            <a:ext cx="6447501" cy="1320800"/>
          </a:xfrm>
        </p:spPr>
        <p:txBody>
          <a:bodyPr>
            <a:normAutofit/>
          </a:bodyPr>
          <a:lstStyle/>
          <a:p>
            <a:r>
              <a:rPr lang="es-CL" dirty="0"/>
              <a:t>CONSIDERANDO LOS SIGUIENTES CONCEPTOS</a:t>
            </a:r>
          </a:p>
        </p:txBody>
      </p:sp>
      <p:sp>
        <p:nvSpPr>
          <p:cNvPr id="3" name="2 Marcador de contenido"/>
          <p:cNvSpPr>
            <a:spLocks noGrp="1"/>
          </p:cNvSpPr>
          <p:nvPr>
            <p:ph idx="1"/>
          </p:nvPr>
        </p:nvSpPr>
        <p:spPr>
          <a:xfrm>
            <a:off x="508000" y="2160589"/>
            <a:ext cx="6447501" cy="3880773"/>
          </a:xfrm>
        </p:spPr>
        <p:txBody>
          <a:bodyPr>
            <a:normAutofit/>
          </a:bodyPr>
          <a:lstStyle/>
          <a:p>
            <a:r>
              <a:rPr lang="es-CL" dirty="0"/>
              <a:t>: Impacto Ambiental – Recursos disponibles – Beneficios para los usuarios Funcionalidad – Sustentabilidad – Impacto para la comunidad o las personas Obsolescencia (percepción de obsolescencia de un objeto en comparación a otros que lo superan en funcionamiento u otros atributos)</a:t>
            </a:r>
          </a:p>
        </p:txBody>
      </p:sp>
    </p:spTree>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2D1CBBC-6E9F-4212-9806-7A638C828B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1"/>
            <a:ext cx="9144000" cy="228599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0" name="Group 9">
            <a:extLst>
              <a:ext uri="{FF2B5EF4-FFF2-40B4-BE49-F238E27FC236}">
                <a16:creationId xmlns:a16="http://schemas.microsoft.com/office/drawing/2014/main" id="{8EC26330-6D02-4C84-B89F-C5A8CF2B56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568955" y="-8467"/>
            <a:ext cx="3575053" cy="6866467"/>
            <a:chOff x="7425267" y="-8467"/>
            <a:chExt cx="4766733" cy="6866467"/>
          </a:xfrm>
        </p:grpSpPr>
        <p:cxnSp>
          <p:nvCxnSpPr>
            <p:cNvPr id="11" name="Straight Connector 10">
              <a:extLst>
                <a:ext uri="{FF2B5EF4-FFF2-40B4-BE49-F238E27FC236}">
                  <a16:creationId xmlns:a16="http://schemas.microsoft.com/office/drawing/2014/main" id="{5A5297F0-74D7-4E56-8C85-DD608539D4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96547" y="4572001"/>
              <a:ext cx="393665" cy="2285999"/>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26" name="Straight Connector 11">
              <a:extLst>
                <a:ext uri="{FF2B5EF4-FFF2-40B4-BE49-F238E27FC236}">
                  <a16:creationId xmlns:a16="http://schemas.microsoft.com/office/drawing/2014/main" id="{6E424313-B840-4A19-A378-B1D1774B509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7425267" y="4572001"/>
              <a:ext cx="3383073" cy="2285999"/>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872B411D-D18B-488A-B22A-9F139EED89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9519FBF2-9C9F-49B5-AE1A-AB5049D503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30DE6B7-51C9-49A9-9B80-91E1A8D603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a:extLst>
                <a:ext uri="{FF2B5EF4-FFF2-40B4-BE49-F238E27FC236}">
                  <a16:creationId xmlns:a16="http://schemas.microsoft.com/office/drawing/2014/main" id="{EDFE8946-BACE-4C56-9B6E-85E11C0995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90A658F-D524-467C-BDFC-D37A227BF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9">
              <a:extLst>
                <a:ext uri="{FF2B5EF4-FFF2-40B4-BE49-F238E27FC236}">
                  <a16:creationId xmlns:a16="http://schemas.microsoft.com/office/drawing/2014/main" id="{4F01FE87-3030-45CD-B330-DBA287297D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89C2E5F-7F20-475D-88BE-29D4128DDC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28EC6EDD-78EB-4A50-85CB-7C3CE363AF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508000" y="425470"/>
            <a:ext cx="6447501" cy="3880773"/>
          </a:xfrm>
        </p:spPr>
        <p:txBody>
          <a:bodyPr anchor="ctr">
            <a:normAutofit/>
          </a:bodyPr>
          <a:lstStyle/>
          <a:p>
            <a:pPr>
              <a:lnSpc>
                <a:spcPct val="90000"/>
              </a:lnSpc>
            </a:pPr>
            <a:r>
              <a:rPr lang="es-CL" sz="1500"/>
              <a:t>• OA 1: Identificar necesidades personales o grupales del entorno cercano que impliquen soluciones de reparación, adaptación o mejora, reflexionando acerca de sus posibles aportes. •</a:t>
            </a:r>
          </a:p>
          <a:p>
            <a:pPr>
              <a:lnSpc>
                <a:spcPct val="90000"/>
              </a:lnSpc>
            </a:pPr>
            <a:r>
              <a:rPr lang="es-CL" sz="1500"/>
              <a:t> OA 4: Comunicar el diseño, la planificación u otros procesos de la resolución de necesidades de reparación, adaptación o mejora de objetos o entornos, utilizando herramientas TIC</a:t>
            </a:r>
          </a:p>
          <a:p>
            <a:pPr>
              <a:lnSpc>
                <a:spcPct val="90000"/>
              </a:lnSpc>
            </a:pPr>
            <a:r>
              <a:rPr lang="es-CL" sz="1500"/>
              <a:t> considerando el objetivo, la audiencia y aspectos éticos.</a:t>
            </a:r>
          </a:p>
          <a:p>
            <a:pPr>
              <a:lnSpc>
                <a:spcPct val="90000"/>
              </a:lnSpc>
            </a:pPr>
            <a:r>
              <a:rPr lang="es-CL" sz="1500"/>
              <a:t> • OA 5: Contrastar soluciones tecnológicas existentes de reparación, adaptación o mejora identificando las necesidades a las que respondieron y el contexto en que fueron desarrolladas.</a:t>
            </a:r>
          </a:p>
          <a:p>
            <a:pPr>
              <a:lnSpc>
                <a:spcPct val="90000"/>
              </a:lnSpc>
            </a:pPr>
            <a:r>
              <a:rPr lang="es-CL" sz="1500"/>
              <a:t> • OA 6: Caracterizar algunos de los efectos que han tenido las soluciones tecnológicas existentes de reparación, adaptación o mejora, considerando aspectos sociales y ambientales.</a:t>
            </a:r>
          </a:p>
        </p:txBody>
      </p:sp>
      <p:sp>
        <p:nvSpPr>
          <p:cNvPr id="2" name="1 Título"/>
          <p:cNvSpPr>
            <a:spLocks noGrp="1"/>
          </p:cNvSpPr>
          <p:nvPr>
            <p:ph type="title"/>
          </p:nvPr>
        </p:nvSpPr>
        <p:spPr>
          <a:xfrm>
            <a:off x="508000" y="4765972"/>
            <a:ext cx="6447501" cy="1320800"/>
          </a:xfrm>
        </p:spPr>
        <p:txBody>
          <a:bodyPr anchor="ctr">
            <a:normAutofit/>
          </a:bodyPr>
          <a:lstStyle/>
          <a:p>
            <a:r>
              <a:rPr lang="es-CL" sz="3800">
                <a:solidFill>
                  <a:schemeClr val="bg1"/>
                </a:solidFill>
              </a:rPr>
              <a:t>Objetivos de aprendizajes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1 Título"/>
          <p:cNvSpPr>
            <a:spLocks noGrp="1"/>
          </p:cNvSpPr>
          <p:nvPr>
            <p:ph type="title"/>
          </p:nvPr>
        </p:nvSpPr>
        <p:spPr>
          <a:xfrm>
            <a:off x="508000" y="609600"/>
            <a:ext cx="2882531" cy="5175624"/>
          </a:xfrm>
        </p:spPr>
        <p:txBody>
          <a:bodyPr anchor="ctr">
            <a:normAutofit/>
          </a:bodyPr>
          <a:lstStyle/>
          <a:p>
            <a:r>
              <a:rPr lang="es-CL">
                <a:solidFill>
                  <a:schemeClr val="tx1">
                    <a:lumMod val="85000"/>
                    <a:lumOff val="15000"/>
                  </a:schemeClr>
                </a:solidFill>
              </a:rPr>
              <a:t>Solución de adaptación</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2 Marcador de contenido"/>
          <p:cNvSpPr>
            <a:spLocks noGrp="1"/>
          </p:cNvSpPr>
          <p:nvPr>
            <p:ph idx="1"/>
          </p:nvPr>
        </p:nvSpPr>
        <p:spPr>
          <a:xfrm>
            <a:off x="4587063" y="609601"/>
            <a:ext cx="4133472" cy="5175624"/>
          </a:xfrm>
        </p:spPr>
        <p:txBody>
          <a:bodyPr anchor="ctr">
            <a:normAutofit/>
          </a:bodyPr>
          <a:lstStyle/>
          <a:p>
            <a:r>
              <a:rPr lang="es-CL">
                <a:solidFill>
                  <a:srgbClr val="FFFFFF"/>
                </a:solidFill>
              </a:rPr>
              <a:t>: solución tecnológica que se lleva a cabo a partir de la adaptación de uno o varios elementos de un producto tecnológico. Por ejemplo, acortar las patas de un mueble para modificar su tamaño. • Solución de mejora: solución tecnológica que se lleva a cabo a partir del mejoramiento de uno o varios elementos de un producto tecnológico. Por ejemplo, retapizar un mueble. • Solución de reparación: solución tecnológica que se lleva a cabo a partir de la reparación de una o varias partes de un producto tecnológico. Por ejemplo, reparar la pata quebrada de una silla.</a:t>
            </a:r>
          </a:p>
        </p:txBody>
      </p:sp>
    </p:spTree>
  </p:cSld>
  <p:clrMapOvr>
    <a:overrideClrMapping bg1="dk1" tx1="lt1" bg2="dk2" tx2="lt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1 Título"/>
          <p:cNvSpPr>
            <a:spLocks noGrp="1"/>
          </p:cNvSpPr>
          <p:nvPr>
            <p:ph type="title"/>
          </p:nvPr>
        </p:nvSpPr>
        <p:spPr>
          <a:xfrm>
            <a:off x="508000" y="609600"/>
            <a:ext cx="6447501" cy="1320800"/>
          </a:xfrm>
        </p:spPr>
        <p:txBody>
          <a:bodyPr>
            <a:normAutofit/>
          </a:bodyPr>
          <a:lstStyle/>
          <a:p>
            <a:r>
              <a:rPr lang="es-CL" dirty="0"/>
              <a:t>Identifica soluciones</a:t>
            </a:r>
          </a:p>
        </p:txBody>
      </p:sp>
      <p:sp>
        <p:nvSpPr>
          <p:cNvPr id="3" name="2 Marcador de contenido"/>
          <p:cNvSpPr>
            <a:spLocks noGrp="1"/>
          </p:cNvSpPr>
          <p:nvPr>
            <p:ph idx="1"/>
          </p:nvPr>
        </p:nvSpPr>
        <p:spPr>
          <a:xfrm>
            <a:off x="508000" y="2160589"/>
            <a:ext cx="6447501" cy="3880773"/>
          </a:xfrm>
        </p:spPr>
        <p:txBody>
          <a:bodyPr>
            <a:normAutofit/>
          </a:bodyPr>
          <a:lstStyle/>
          <a:p>
            <a:r>
              <a:rPr lang="es-CL" dirty="0"/>
              <a:t>1.- frente a un problema de reducción de residuos  de reparación, adaptación o mejora</a:t>
            </a:r>
          </a:p>
          <a:p>
            <a:r>
              <a:rPr lang="es-CL" dirty="0"/>
              <a:t>2.- dependiendo de la naturaleza del problema/solución).</a:t>
            </a:r>
          </a:p>
          <a:p>
            <a:r>
              <a:rPr lang="es-CL" dirty="0"/>
              <a:t> Registra los resultados en una tabla, según los siguientes criterios para organizar la información</a:t>
            </a:r>
          </a:p>
        </p:txBody>
      </p:sp>
    </p:spTree>
  </p:cSld>
  <p:clrMapOvr>
    <a:overrideClrMapping bg1="dk1" tx1="lt1" bg2="dk2" tx2="lt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D11ECC6-8551-4768-8DFD-CD41AF420A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1"/>
            <a:ext cx="9144000" cy="228599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 name="Group 10">
            <a:extLst>
              <a:ext uri="{FF2B5EF4-FFF2-40B4-BE49-F238E27FC236}">
                <a16:creationId xmlns:a16="http://schemas.microsoft.com/office/drawing/2014/main" id="{93657592-CA60-4F45-B1A0-88AA7724208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568955" y="-8467"/>
            <a:ext cx="3575053" cy="6866467"/>
            <a:chOff x="7425267" y="-8467"/>
            <a:chExt cx="4766733" cy="6866467"/>
          </a:xfrm>
        </p:grpSpPr>
        <p:cxnSp>
          <p:nvCxnSpPr>
            <p:cNvPr id="12" name="Straight Connector 11">
              <a:extLst>
                <a:ext uri="{FF2B5EF4-FFF2-40B4-BE49-F238E27FC236}">
                  <a16:creationId xmlns:a16="http://schemas.microsoft.com/office/drawing/2014/main" id="{6F47E2B4-7DA9-4312-A1F0-C48388B236A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96547" y="4572001"/>
              <a:ext cx="393665" cy="2285999"/>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5B274F7-039F-4BFC-AA98-B51B1D6CB6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7425267" y="4572001"/>
              <a:ext cx="3383073" cy="2285999"/>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11A31103-C703-46C9-9D26-497A1ACD50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382F955F-FC22-44B8-BDCF-B77580323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1F567692-F087-479A-8931-BD2869C3E4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49B3E4CD-0738-4B9D-A14F-1E8694DDF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4753B851-AD90-4CCD-85D0-65AA6567DF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EBF14868-A190-4E21-9522-8977C474C9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BCBB4922-76EE-442B-A649-09873DCE79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1 Título"/>
          <p:cNvSpPr>
            <a:spLocks noGrp="1"/>
          </p:cNvSpPr>
          <p:nvPr>
            <p:ph type="title"/>
          </p:nvPr>
        </p:nvSpPr>
        <p:spPr>
          <a:xfrm>
            <a:off x="508000" y="4765972"/>
            <a:ext cx="6447501" cy="1320800"/>
          </a:xfrm>
        </p:spPr>
        <p:txBody>
          <a:bodyPr anchor="ctr">
            <a:normAutofit/>
          </a:bodyPr>
          <a:lstStyle/>
          <a:p>
            <a:r>
              <a:rPr lang="es-CL" sz="3800">
                <a:solidFill>
                  <a:schemeClr val="bg1"/>
                </a:solidFill>
              </a:rPr>
              <a:t>Problemas encontrados (reducción de reciduos)</a:t>
            </a:r>
          </a:p>
        </p:txBody>
      </p:sp>
      <p:sp useBgFill="1">
        <p:nvSpPr>
          <p:cNvPr id="22" name="Rectangle 21">
            <a:extLst>
              <a:ext uri="{FF2B5EF4-FFF2-40B4-BE49-F238E27FC236}">
                <a16:creationId xmlns:a16="http://schemas.microsoft.com/office/drawing/2014/main" id="{8E2EB503-A017-4457-A105-53638C97D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96837195"/>
              </p:ext>
            </p:extLst>
          </p:nvPr>
        </p:nvGraphicFramePr>
        <p:xfrm>
          <a:off x="482203" y="754036"/>
          <a:ext cx="8179597" cy="3063931"/>
        </p:xfrm>
        <a:graphic>
          <a:graphicData uri="http://schemas.openxmlformats.org/drawingml/2006/table">
            <a:tbl>
              <a:tblPr firstRow="1" bandRow="1">
                <a:tableStyleId>{5C22544A-7EE6-4342-B048-85BDC9FD1C3A}</a:tableStyleId>
              </a:tblPr>
              <a:tblGrid>
                <a:gridCol w="2763007">
                  <a:extLst>
                    <a:ext uri="{9D8B030D-6E8A-4147-A177-3AD203B41FA5}">
                      <a16:colId xmlns:a16="http://schemas.microsoft.com/office/drawing/2014/main" val="20000"/>
                    </a:ext>
                  </a:extLst>
                </a:gridCol>
                <a:gridCol w="1805530">
                  <a:extLst>
                    <a:ext uri="{9D8B030D-6E8A-4147-A177-3AD203B41FA5}">
                      <a16:colId xmlns:a16="http://schemas.microsoft.com/office/drawing/2014/main" val="20001"/>
                    </a:ext>
                  </a:extLst>
                </a:gridCol>
                <a:gridCol w="1805530">
                  <a:extLst>
                    <a:ext uri="{9D8B030D-6E8A-4147-A177-3AD203B41FA5}">
                      <a16:colId xmlns:a16="http://schemas.microsoft.com/office/drawing/2014/main" val="20002"/>
                    </a:ext>
                  </a:extLst>
                </a:gridCol>
                <a:gridCol w="1805530">
                  <a:extLst>
                    <a:ext uri="{9D8B030D-6E8A-4147-A177-3AD203B41FA5}">
                      <a16:colId xmlns:a16="http://schemas.microsoft.com/office/drawing/2014/main" val="20003"/>
                    </a:ext>
                  </a:extLst>
                </a:gridCol>
              </a:tblGrid>
              <a:tr h="809753">
                <a:tc>
                  <a:txBody>
                    <a:bodyPr/>
                    <a:lstStyle/>
                    <a:p>
                      <a:r>
                        <a:rPr lang="es-CL" sz="2200"/>
                        <a:t>Criterios de análisis</a:t>
                      </a:r>
                    </a:p>
                  </a:txBody>
                  <a:tcPr marL="109426" marR="109426" marT="54713" marB="54713"/>
                </a:tc>
                <a:tc>
                  <a:txBody>
                    <a:bodyPr/>
                    <a:lstStyle/>
                    <a:p>
                      <a:r>
                        <a:rPr lang="es-CL" sz="2200"/>
                        <a:t>Solución de reparación</a:t>
                      </a:r>
                      <a:r>
                        <a:rPr lang="es-CL" sz="2200" baseline="0"/>
                        <a:t> </a:t>
                      </a:r>
                      <a:endParaRPr lang="es-CL" sz="2200"/>
                    </a:p>
                  </a:txBody>
                  <a:tcPr marL="109426" marR="109426" marT="54713" marB="54713"/>
                </a:tc>
                <a:tc>
                  <a:txBody>
                    <a:bodyPr/>
                    <a:lstStyle/>
                    <a:p>
                      <a:r>
                        <a:rPr lang="es-CL" sz="2200"/>
                        <a:t>Solución de adaptación</a:t>
                      </a:r>
                      <a:r>
                        <a:rPr lang="es-CL" sz="2200" baseline="0"/>
                        <a:t> </a:t>
                      </a:r>
                      <a:endParaRPr lang="es-CL" sz="2200"/>
                    </a:p>
                  </a:txBody>
                  <a:tcPr marL="109426" marR="109426" marT="54713" marB="54713"/>
                </a:tc>
                <a:tc>
                  <a:txBody>
                    <a:bodyPr/>
                    <a:lstStyle/>
                    <a:p>
                      <a:r>
                        <a:rPr lang="es-CL" sz="2200"/>
                        <a:t>Solución de mejora </a:t>
                      </a:r>
                    </a:p>
                  </a:txBody>
                  <a:tcPr marL="109426" marR="109426" marT="54713" marB="54713"/>
                </a:tc>
                <a:extLst>
                  <a:ext uri="{0D108BD9-81ED-4DB2-BD59-A6C34878D82A}">
                    <a16:rowId xmlns:a16="http://schemas.microsoft.com/office/drawing/2014/main" val="10000"/>
                  </a:ext>
                </a:extLst>
              </a:tr>
              <a:tr h="481475">
                <a:tc>
                  <a:txBody>
                    <a:bodyPr/>
                    <a:lstStyle/>
                    <a:p>
                      <a:r>
                        <a:rPr lang="es-CL" sz="2200"/>
                        <a:t>Impacto ambiental </a:t>
                      </a:r>
                    </a:p>
                  </a:txBody>
                  <a:tcPr marL="109426" marR="109426" marT="54713" marB="54713"/>
                </a:tc>
                <a:tc>
                  <a:txBody>
                    <a:bodyPr/>
                    <a:lstStyle/>
                    <a:p>
                      <a:endParaRPr lang="es-CL" sz="2200"/>
                    </a:p>
                  </a:txBody>
                  <a:tcPr marL="109426" marR="109426" marT="54713" marB="54713"/>
                </a:tc>
                <a:tc>
                  <a:txBody>
                    <a:bodyPr/>
                    <a:lstStyle/>
                    <a:p>
                      <a:endParaRPr lang="es-CL" sz="2200"/>
                    </a:p>
                  </a:txBody>
                  <a:tcPr marL="109426" marR="109426" marT="54713" marB="54713"/>
                </a:tc>
                <a:tc>
                  <a:txBody>
                    <a:bodyPr/>
                    <a:lstStyle/>
                    <a:p>
                      <a:endParaRPr lang="es-CL" sz="2200"/>
                    </a:p>
                  </a:txBody>
                  <a:tcPr marL="109426" marR="109426" marT="54713" marB="54713"/>
                </a:tc>
                <a:extLst>
                  <a:ext uri="{0D108BD9-81ED-4DB2-BD59-A6C34878D82A}">
                    <a16:rowId xmlns:a16="http://schemas.microsoft.com/office/drawing/2014/main" val="10001"/>
                  </a:ext>
                </a:extLst>
              </a:tr>
              <a:tr h="481475">
                <a:tc>
                  <a:txBody>
                    <a:bodyPr/>
                    <a:lstStyle/>
                    <a:p>
                      <a:r>
                        <a:rPr lang="es-CL" sz="2200"/>
                        <a:t>Recursos</a:t>
                      </a:r>
                      <a:r>
                        <a:rPr lang="es-CL" sz="2200" baseline="0"/>
                        <a:t> utilizados</a:t>
                      </a:r>
                      <a:endParaRPr lang="es-CL" sz="2200"/>
                    </a:p>
                  </a:txBody>
                  <a:tcPr marL="109426" marR="109426" marT="54713" marB="54713"/>
                </a:tc>
                <a:tc>
                  <a:txBody>
                    <a:bodyPr/>
                    <a:lstStyle/>
                    <a:p>
                      <a:endParaRPr lang="es-CL" sz="2200"/>
                    </a:p>
                  </a:txBody>
                  <a:tcPr marL="109426" marR="109426" marT="54713" marB="54713"/>
                </a:tc>
                <a:tc>
                  <a:txBody>
                    <a:bodyPr/>
                    <a:lstStyle/>
                    <a:p>
                      <a:endParaRPr lang="es-CL" sz="2200"/>
                    </a:p>
                  </a:txBody>
                  <a:tcPr marL="109426" marR="109426" marT="54713" marB="54713"/>
                </a:tc>
                <a:tc>
                  <a:txBody>
                    <a:bodyPr/>
                    <a:lstStyle/>
                    <a:p>
                      <a:endParaRPr lang="es-CL" sz="2200"/>
                    </a:p>
                  </a:txBody>
                  <a:tcPr marL="109426" marR="109426" marT="54713" marB="54713"/>
                </a:tc>
                <a:extLst>
                  <a:ext uri="{0D108BD9-81ED-4DB2-BD59-A6C34878D82A}">
                    <a16:rowId xmlns:a16="http://schemas.microsoft.com/office/drawing/2014/main" val="10002"/>
                  </a:ext>
                </a:extLst>
              </a:tr>
              <a:tr h="809753">
                <a:tc>
                  <a:txBody>
                    <a:bodyPr/>
                    <a:lstStyle/>
                    <a:p>
                      <a:r>
                        <a:rPr lang="es-CL" sz="2200"/>
                        <a:t>Beneficios para el usuario </a:t>
                      </a:r>
                    </a:p>
                  </a:txBody>
                  <a:tcPr marL="109426" marR="109426" marT="54713" marB="54713"/>
                </a:tc>
                <a:tc>
                  <a:txBody>
                    <a:bodyPr/>
                    <a:lstStyle/>
                    <a:p>
                      <a:endParaRPr lang="es-CL" sz="2200"/>
                    </a:p>
                  </a:txBody>
                  <a:tcPr marL="109426" marR="109426" marT="54713" marB="54713"/>
                </a:tc>
                <a:tc>
                  <a:txBody>
                    <a:bodyPr/>
                    <a:lstStyle/>
                    <a:p>
                      <a:endParaRPr lang="es-CL" sz="2200"/>
                    </a:p>
                  </a:txBody>
                  <a:tcPr marL="109426" marR="109426" marT="54713" marB="54713"/>
                </a:tc>
                <a:tc>
                  <a:txBody>
                    <a:bodyPr/>
                    <a:lstStyle/>
                    <a:p>
                      <a:endParaRPr lang="es-CL" sz="2200"/>
                    </a:p>
                  </a:txBody>
                  <a:tcPr marL="109426" marR="109426" marT="54713" marB="54713"/>
                </a:tc>
                <a:extLst>
                  <a:ext uri="{0D108BD9-81ED-4DB2-BD59-A6C34878D82A}">
                    <a16:rowId xmlns:a16="http://schemas.microsoft.com/office/drawing/2014/main" val="10003"/>
                  </a:ext>
                </a:extLst>
              </a:tr>
              <a:tr h="481475">
                <a:tc>
                  <a:txBody>
                    <a:bodyPr/>
                    <a:lstStyle/>
                    <a:p>
                      <a:r>
                        <a:rPr lang="es-CL" sz="2200"/>
                        <a:t>funcionalidad</a:t>
                      </a:r>
                    </a:p>
                  </a:txBody>
                  <a:tcPr marL="109426" marR="109426" marT="54713" marB="54713"/>
                </a:tc>
                <a:tc>
                  <a:txBody>
                    <a:bodyPr/>
                    <a:lstStyle/>
                    <a:p>
                      <a:endParaRPr lang="es-CL" sz="2200"/>
                    </a:p>
                  </a:txBody>
                  <a:tcPr marL="109426" marR="109426" marT="54713" marB="54713"/>
                </a:tc>
                <a:tc>
                  <a:txBody>
                    <a:bodyPr/>
                    <a:lstStyle/>
                    <a:p>
                      <a:endParaRPr lang="es-CL" sz="2200"/>
                    </a:p>
                  </a:txBody>
                  <a:tcPr marL="109426" marR="109426" marT="54713" marB="54713"/>
                </a:tc>
                <a:tc>
                  <a:txBody>
                    <a:bodyPr/>
                    <a:lstStyle/>
                    <a:p>
                      <a:endParaRPr lang="es-CL" sz="2200"/>
                    </a:p>
                  </a:txBody>
                  <a:tcPr marL="109426" marR="109426" marT="54713" marB="54713"/>
                </a:tc>
                <a:extLst>
                  <a:ext uri="{0D108BD9-81ED-4DB2-BD59-A6C34878D82A}">
                    <a16:rowId xmlns:a16="http://schemas.microsoft.com/office/drawing/2014/main" val="10004"/>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Completar el siguiente cuadro en tu </a:t>
            </a:r>
            <a:r>
              <a:rPr lang="es-CL" dirty="0" err="1"/>
              <a:t>cuadersno</a:t>
            </a:r>
            <a:endParaRPr lang="es-CL" dirty="0"/>
          </a:p>
        </p:txBody>
      </p:sp>
      <p:graphicFrame>
        <p:nvGraphicFramePr>
          <p:cNvPr id="4" name="3 Marcador de contenido"/>
          <p:cNvGraphicFramePr>
            <a:graphicFrameLocks noGrp="1"/>
          </p:cNvGraphicFramePr>
          <p:nvPr>
            <p:ph idx="1"/>
          </p:nvPr>
        </p:nvGraphicFramePr>
        <p:xfrm>
          <a:off x="609600" y="2160588"/>
          <a:ext cx="6348412" cy="2291080"/>
        </p:xfrm>
        <a:graphic>
          <a:graphicData uri="http://schemas.openxmlformats.org/drawingml/2006/table">
            <a:tbl>
              <a:tblPr firstRow="1" bandRow="1">
                <a:tableStyleId>{5C22544A-7EE6-4342-B048-85BDC9FD1C3A}</a:tableStyleId>
              </a:tblPr>
              <a:tblGrid>
                <a:gridCol w="1587103">
                  <a:extLst>
                    <a:ext uri="{9D8B030D-6E8A-4147-A177-3AD203B41FA5}">
                      <a16:colId xmlns:a16="http://schemas.microsoft.com/office/drawing/2014/main" val="20000"/>
                    </a:ext>
                  </a:extLst>
                </a:gridCol>
                <a:gridCol w="1587103">
                  <a:extLst>
                    <a:ext uri="{9D8B030D-6E8A-4147-A177-3AD203B41FA5}">
                      <a16:colId xmlns:a16="http://schemas.microsoft.com/office/drawing/2014/main" val="20001"/>
                    </a:ext>
                  </a:extLst>
                </a:gridCol>
                <a:gridCol w="1587103">
                  <a:extLst>
                    <a:ext uri="{9D8B030D-6E8A-4147-A177-3AD203B41FA5}">
                      <a16:colId xmlns:a16="http://schemas.microsoft.com/office/drawing/2014/main" val="20002"/>
                    </a:ext>
                  </a:extLst>
                </a:gridCol>
                <a:gridCol w="1587103">
                  <a:extLst>
                    <a:ext uri="{9D8B030D-6E8A-4147-A177-3AD203B41FA5}">
                      <a16:colId xmlns:a16="http://schemas.microsoft.com/office/drawing/2014/main" val="20003"/>
                    </a:ext>
                  </a:extLst>
                </a:gridCol>
              </a:tblGrid>
              <a:tr h="370840">
                <a:tc>
                  <a:txBody>
                    <a:bodyPr/>
                    <a:lstStyle/>
                    <a:p>
                      <a:r>
                        <a:rPr lang="es-CL" dirty="0"/>
                        <a:t>Criterios de análisis </a:t>
                      </a:r>
                    </a:p>
                  </a:txBody>
                  <a:tcPr marL="70538" marR="70538"/>
                </a:tc>
                <a:tc>
                  <a:txBody>
                    <a:bodyPr/>
                    <a:lstStyle/>
                    <a:p>
                      <a:r>
                        <a:rPr lang="es-CL" dirty="0"/>
                        <a:t>Solución de reparación </a:t>
                      </a:r>
                    </a:p>
                  </a:txBody>
                  <a:tcPr marL="70538" marR="70538"/>
                </a:tc>
                <a:tc>
                  <a:txBody>
                    <a:bodyPr/>
                    <a:lstStyle/>
                    <a:p>
                      <a:r>
                        <a:rPr lang="es-CL" dirty="0"/>
                        <a:t>Solución de adaptación </a:t>
                      </a:r>
                    </a:p>
                  </a:txBody>
                  <a:tcPr marL="70538" marR="70538"/>
                </a:tc>
                <a:tc>
                  <a:txBody>
                    <a:bodyPr/>
                    <a:lstStyle/>
                    <a:p>
                      <a:r>
                        <a:rPr lang="es-CL" dirty="0"/>
                        <a:t>Solución de mejora </a:t>
                      </a:r>
                    </a:p>
                  </a:txBody>
                  <a:tcPr marL="70538" marR="70538"/>
                </a:tc>
                <a:extLst>
                  <a:ext uri="{0D108BD9-81ED-4DB2-BD59-A6C34878D82A}">
                    <a16:rowId xmlns:a16="http://schemas.microsoft.com/office/drawing/2014/main" val="10000"/>
                  </a:ext>
                </a:extLst>
              </a:tr>
              <a:tr h="370840">
                <a:tc>
                  <a:txBody>
                    <a:bodyPr/>
                    <a:lstStyle/>
                    <a:p>
                      <a:r>
                        <a:rPr lang="es-CL" dirty="0"/>
                        <a:t>Sustentabilidad </a:t>
                      </a:r>
                    </a:p>
                  </a:txBody>
                  <a:tcPr marL="70538" marR="70538"/>
                </a:tc>
                <a:tc>
                  <a:txBody>
                    <a:bodyPr/>
                    <a:lstStyle/>
                    <a:p>
                      <a:endParaRPr lang="es-CL"/>
                    </a:p>
                  </a:txBody>
                  <a:tcPr marL="70538" marR="70538"/>
                </a:tc>
                <a:tc>
                  <a:txBody>
                    <a:bodyPr/>
                    <a:lstStyle/>
                    <a:p>
                      <a:endParaRPr lang="es-CL"/>
                    </a:p>
                  </a:txBody>
                  <a:tcPr marL="70538" marR="70538"/>
                </a:tc>
                <a:tc>
                  <a:txBody>
                    <a:bodyPr/>
                    <a:lstStyle/>
                    <a:p>
                      <a:endParaRPr lang="es-CL"/>
                    </a:p>
                  </a:txBody>
                  <a:tcPr marL="70538" marR="70538"/>
                </a:tc>
                <a:extLst>
                  <a:ext uri="{0D108BD9-81ED-4DB2-BD59-A6C34878D82A}">
                    <a16:rowId xmlns:a16="http://schemas.microsoft.com/office/drawing/2014/main" val="10001"/>
                  </a:ext>
                </a:extLst>
              </a:tr>
              <a:tr h="370840">
                <a:tc>
                  <a:txBody>
                    <a:bodyPr/>
                    <a:lstStyle/>
                    <a:p>
                      <a:r>
                        <a:rPr lang="es-CL" dirty="0"/>
                        <a:t>Impacto en las personas </a:t>
                      </a:r>
                    </a:p>
                  </a:txBody>
                  <a:tcPr marL="70538" marR="70538"/>
                </a:tc>
                <a:tc>
                  <a:txBody>
                    <a:bodyPr/>
                    <a:lstStyle/>
                    <a:p>
                      <a:endParaRPr lang="es-CL"/>
                    </a:p>
                  </a:txBody>
                  <a:tcPr marL="70538" marR="70538"/>
                </a:tc>
                <a:tc>
                  <a:txBody>
                    <a:bodyPr/>
                    <a:lstStyle/>
                    <a:p>
                      <a:endParaRPr lang="es-CL"/>
                    </a:p>
                  </a:txBody>
                  <a:tcPr marL="70538" marR="70538"/>
                </a:tc>
                <a:tc>
                  <a:txBody>
                    <a:bodyPr/>
                    <a:lstStyle/>
                    <a:p>
                      <a:endParaRPr lang="es-CL"/>
                    </a:p>
                  </a:txBody>
                  <a:tcPr marL="70538" marR="70538"/>
                </a:tc>
                <a:extLst>
                  <a:ext uri="{0D108BD9-81ED-4DB2-BD59-A6C34878D82A}">
                    <a16:rowId xmlns:a16="http://schemas.microsoft.com/office/drawing/2014/main" val="10002"/>
                  </a:ext>
                </a:extLst>
              </a:tr>
              <a:tr h="370840">
                <a:tc>
                  <a:txBody>
                    <a:bodyPr/>
                    <a:lstStyle/>
                    <a:p>
                      <a:r>
                        <a:rPr lang="es-CL" dirty="0"/>
                        <a:t>Obsolescencia </a:t>
                      </a:r>
                    </a:p>
                  </a:txBody>
                  <a:tcPr marL="70538" marR="70538"/>
                </a:tc>
                <a:tc>
                  <a:txBody>
                    <a:bodyPr/>
                    <a:lstStyle/>
                    <a:p>
                      <a:endParaRPr lang="es-CL"/>
                    </a:p>
                  </a:txBody>
                  <a:tcPr marL="70538" marR="70538"/>
                </a:tc>
                <a:tc>
                  <a:txBody>
                    <a:bodyPr/>
                    <a:lstStyle/>
                    <a:p>
                      <a:endParaRPr lang="es-CL"/>
                    </a:p>
                  </a:txBody>
                  <a:tcPr marL="70538" marR="70538"/>
                </a:tc>
                <a:tc>
                  <a:txBody>
                    <a:bodyPr/>
                    <a:lstStyle/>
                    <a:p>
                      <a:endParaRPr lang="es-CL"/>
                    </a:p>
                  </a:txBody>
                  <a:tcPr marL="70538" marR="70538"/>
                </a:tc>
                <a:extLst>
                  <a:ext uri="{0D108BD9-81ED-4DB2-BD59-A6C34878D82A}">
                    <a16:rowId xmlns:a16="http://schemas.microsoft.com/office/drawing/2014/main" val="10003"/>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3"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5"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1 Título"/>
          <p:cNvSpPr>
            <a:spLocks noGrp="1"/>
          </p:cNvSpPr>
          <p:nvPr>
            <p:ph type="title"/>
          </p:nvPr>
        </p:nvSpPr>
        <p:spPr>
          <a:xfrm>
            <a:off x="508000" y="609600"/>
            <a:ext cx="2882531" cy="5175624"/>
          </a:xfrm>
        </p:spPr>
        <p:txBody>
          <a:bodyPr anchor="ctr">
            <a:normAutofit/>
          </a:bodyPr>
          <a:lstStyle/>
          <a:p>
            <a:r>
              <a:rPr lang="es-CL">
                <a:solidFill>
                  <a:schemeClr val="tx1">
                    <a:lumMod val="85000"/>
                    <a:lumOff val="15000"/>
                  </a:schemeClr>
                </a:solidFill>
              </a:rPr>
              <a:t>Una ves completado el cuadro anterior responde </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2 Marcador de contenido"/>
          <p:cNvSpPr>
            <a:spLocks noGrp="1"/>
          </p:cNvSpPr>
          <p:nvPr>
            <p:ph idx="1"/>
          </p:nvPr>
        </p:nvSpPr>
        <p:spPr>
          <a:xfrm>
            <a:off x="4587063" y="609601"/>
            <a:ext cx="4133472" cy="5175624"/>
          </a:xfrm>
        </p:spPr>
        <p:txBody>
          <a:bodyPr anchor="ctr">
            <a:normAutofit/>
          </a:bodyPr>
          <a:lstStyle/>
          <a:p>
            <a:r>
              <a:rPr lang="es-CL">
                <a:solidFill>
                  <a:srgbClr val="FFFFFF"/>
                </a:solidFill>
              </a:rPr>
              <a:t>¿En qué contexto histórico se creó este objeto tecnológico? ¿Por qué fue importante para las personas de esa época?</a:t>
            </a:r>
          </a:p>
          <a:p>
            <a:r>
              <a:rPr lang="es-CL">
                <a:solidFill>
                  <a:srgbClr val="FFFFFF"/>
                </a:solidFill>
              </a:rPr>
              <a:t> ¿Cuáles fueron las ventajas y desventajas que presentó? •</a:t>
            </a:r>
          </a:p>
          <a:p>
            <a:r>
              <a:rPr lang="es-CL">
                <a:solidFill>
                  <a:srgbClr val="FFFFFF"/>
                </a:solidFill>
              </a:rPr>
              <a:t> ¿Cómo afectó este objeto tecnológico al medioambiente? ¿Experimentó cambios en el material con el cual se elaboró en un principio? ¿Por qué ocurrió esto?</a:t>
            </a:r>
          </a:p>
        </p:txBody>
      </p:sp>
    </p:spTree>
  </p:cSld>
  <p:clrMapOvr>
    <a:overrideClrMapping bg1="dk1" tx1="lt1" bg2="dk2" tx2="lt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endParaRPr lang="es-CL"/>
          </a:p>
        </p:txBody>
      </p:sp>
      <p:sp>
        <p:nvSpPr>
          <p:cNvPr id="2" name="1 Marcador de contenido"/>
          <p:cNvSpPr>
            <a:spLocks noGrp="1"/>
          </p:cNvSpPr>
          <p:nvPr>
            <p:ph idx="1"/>
          </p:nvPr>
        </p:nvSpPr>
        <p:spPr/>
        <p:txBody>
          <a:bodyPr/>
          <a:lstStyle/>
          <a:p>
            <a:endParaRPr lang="es-C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A. DEFINE LOS SIGUIENTES CONCEPTOS</a:t>
            </a:r>
          </a:p>
        </p:txBody>
      </p:sp>
      <p:sp>
        <p:nvSpPr>
          <p:cNvPr id="3" name="2 Marcador de contenido"/>
          <p:cNvSpPr>
            <a:spLocks noGrp="1"/>
          </p:cNvSpPr>
          <p:nvPr>
            <p:ph idx="1"/>
          </p:nvPr>
        </p:nvSpPr>
        <p:spPr/>
        <p:txBody>
          <a:bodyPr>
            <a:normAutofit/>
          </a:bodyPr>
          <a:lstStyle/>
          <a:p>
            <a:r>
              <a:rPr lang="es-CL" dirty="0"/>
              <a:t> 1. Problema. </a:t>
            </a:r>
          </a:p>
          <a:p>
            <a:r>
              <a:rPr lang="es-CL" dirty="0"/>
              <a:t>2. Necesidad. </a:t>
            </a:r>
          </a:p>
          <a:p>
            <a:r>
              <a:rPr lang="es-CL" dirty="0"/>
              <a:t>3. Solución. </a:t>
            </a:r>
          </a:p>
          <a:p>
            <a:r>
              <a:rPr lang="es-CL" dirty="0"/>
              <a:t>4. Reparación. </a:t>
            </a:r>
          </a:p>
          <a:p>
            <a:r>
              <a:rPr lang="es-CL" dirty="0"/>
              <a:t>5. Adaptación. </a:t>
            </a:r>
          </a:p>
          <a:p>
            <a:r>
              <a:rPr lang="es-CL" dirty="0"/>
              <a:t>6. Mejora. </a:t>
            </a:r>
          </a:p>
          <a:p>
            <a:r>
              <a:rPr lang="es-CL" dirty="0"/>
              <a:t>7. Sustentabilidad.</a:t>
            </a:r>
          </a:p>
          <a:p>
            <a:r>
              <a:rPr lang="es-CL" dirty="0"/>
              <a:t> 8. Impacto.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6"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2 Título"/>
          <p:cNvSpPr>
            <a:spLocks noGrp="1"/>
          </p:cNvSpPr>
          <p:nvPr>
            <p:ph type="title"/>
          </p:nvPr>
        </p:nvSpPr>
        <p:spPr>
          <a:xfrm>
            <a:off x="508000" y="609600"/>
            <a:ext cx="6447501" cy="1320800"/>
          </a:xfrm>
        </p:spPr>
        <p:txBody>
          <a:bodyPr>
            <a:normAutofit/>
          </a:bodyPr>
          <a:lstStyle/>
          <a:p>
            <a:r>
              <a:rPr lang="es-CL"/>
              <a:t>Vocabulario técnico de la unidad</a:t>
            </a:r>
            <a:endParaRPr lang="es-CL" dirty="0"/>
          </a:p>
        </p:txBody>
      </p:sp>
      <p:sp>
        <p:nvSpPr>
          <p:cNvPr id="2" name="1 Marcador de contenido"/>
          <p:cNvSpPr>
            <a:spLocks noGrp="1"/>
          </p:cNvSpPr>
          <p:nvPr>
            <p:ph idx="1"/>
          </p:nvPr>
        </p:nvSpPr>
        <p:spPr>
          <a:xfrm>
            <a:off x="508000" y="2160589"/>
            <a:ext cx="6447501" cy="3880773"/>
          </a:xfrm>
        </p:spPr>
        <p:txBody>
          <a:bodyPr>
            <a:normAutofit/>
          </a:bodyPr>
          <a:lstStyle/>
          <a:p>
            <a:r>
              <a:rPr lang="es-CL" dirty="0"/>
              <a:t>Necesidad Es la falta o carencia de un objeto o un servicio </a:t>
            </a:r>
          </a:p>
          <a:p>
            <a:r>
              <a:rPr lang="es-CL" dirty="0"/>
              <a:t>Ejemplo </a:t>
            </a:r>
          </a:p>
          <a:p>
            <a:r>
              <a:rPr lang="es-CL" dirty="0"/>
              <a:t>1.- Alexia necesita de un nuevo computador </a:t>
            </a:r>
          </a:p>
          <a:p>
            <a:r>
              <a:rPr lang="es-CL" dirty="0"/>
              <a:t>2.- Joaquín necesita de una nueva Bicicleta</a:t>
            </a:r>
          </a:p>
          <a:p>
            <a:r>
              <a:rPr lang="es-CL" dirty="0"/>
              <a:t>3.- Margarita debe asistir al programa de control de peso en su consultorio  </a:t>
            </a:r>
          </a:p>
        </p:txBody>
      </p:sp>
    </p:spTree>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2 Título"/>
          <p:cNvSpPr>
            <a:spLocks noGrp="1"/>
          </p:cNvSpPr>
          <p:nvPr>
            <p:ph type="title"/>
          </p:nvPr>
        </p:nvSpPr>
        <p:spPr>
          <a:xfrm>
            <a:off x="508000" y="609600"/>
            <a:ext cx="6447501" cy="1320800"/>
          </a:xfrm>
        </p:spPr>
        <p:txBody>
          <a:bodyPr>
            <a:normAutofit/>
          </a:bodyPr>
          <a:lstStyle/>
          <a:p>
            <a:r>
              <a:rPr lang="es-CL" dirty="0"/>
              <a:t>Clasificación de las necesidades</a:t>
            </a:r>
          </a:p>
        </p:txBody>
      </p:sp>
      <p:sp>
        <p:nvSpPr>
          <p:cNvPr id="2" name="1 Marcador de contenido"/>
          <p:cNvSpPr>
            <a:spLocks noGrp="1"/>
          </p:cNvSpPr>
          <p:nvPr>
            <p:ph idx="1"/>
          </p:nvPr>
        </p:nvSpPr>
        <p:spPr>
          <a:xfrm>
            <a:off x="508000" y="2160589"/>
            <a:ext cx="6447501" cy="3880773"/>
          </a:xfrm>
        </p:spPr>
        <p:txBody>
          <a:bodyPr>
            <a:normAutofit/>
          </a:bodyPr>
          <a:lstStyle/>
          <a:p>
            <a:r>
              <a:rPr lang="es-CL" dirty="0"/>
              <a:t>Necesidades individuales: son aquellas que afectan en forma particular a los seres vivos </a:t>
            </a:r>
          </a:p>
          <a:p>
            <a:r>
              <a:rPr lang="es-CL" dirty="0"/>
              <a:t>Ejemplo </a:t>
            </a:r>
          </a:p>
          <a:p>
            <a:r>
              <a:rPr lang="es-CL" dirty="0"/>
              <a:t>El gato de Camila necesita comida de acuerdo a su edad, para mantener su pelaje en buen estados </a:t>
            </a:r>
          </a:p>
        </p:txBody>
      </p:sp>
    </p:spTree>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3A6A76-AE5D-49AE-9D49-90C0F15482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9A5CCB5-EF7C-48C3-B6DF-ADC1771CCD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94CCC9E2-3000-4D65-A607-D2D2A37CAD3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3250D6C2-D9D4-4A9F-87A3-8EBB72794B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9A621299-817D-46DA-9048-2E0A16D4C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9F8D7E4E-4190-4BB5-A1AA-20610B2C5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3FB6299-378D-4A25-91E6-9C6E0A3096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AECD26A0-ED75-4BE4-BFEC-885CBEDB5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B459E0DD-85B6-45C6-8D5E-8E494E9472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8" name="Straight Connector 17">
              <a:extLst>
                <a:ext uri="{FF2B5EF4-FFF2-40B4-BE49-F238E27FC236}">
                  <a16:creationId xmlns:a16="http://schemas.microsoft.com/office/drawing/2014/main" id="{664D381D-8077-4635-82B6-CA7E6160D1C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58017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9" name="Isosceles Triangle 18">
              <a:extLst>
                <a:ext uri="{FF2B5EF4-FFF2-40B4-BE49-F238E27FC236}">
                  <a16:creationId xmlns:a16="http://schemas.microsoft.com/office/drawing/2014/main" id="{B3F8D64C-15FA-42D6-AB21-7FB17F8316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9C8DDD52-FBB2-4634-B9F8-A341CDE106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2 Título"/>
          <p:cNvSpPr>
            <a:spLocks noGrp="1"/>
          </p:cNvSpPr>
          <p:nvPr>
            <p:ph type="title"/>
          </p:nvPr>
        </p:nvSpPr>
        <p:spPr>
          <a:xfrm>
            <a:off x="508000" y="609600"/>
            <a:ext cx="6447501" cy="1320800"/>
          </a:xfrm>
        </p:spPr>
        <p:txBody>
          <a:bodyPr>
            <a:normAutofit/>
          </a:bodyPr>
          <a:lstStyle/>
          <a:p>
            <a:r>
              <a:rPr lang="es-CL">
                <a:solidFill>
                  <a:srgbClr val="FFFFFF"/>
                </a:solidFill>
              </a:rPr>
              <a:t>Actividad 1 </a:t>
            </a:r>
          </a:p>
        </p:txBody>
      </p:sp>
      <p:sp>
        <p:nvSpPr>
          <p:cNvPr id="2" name="1 Marcador de contenido"/>
          <p:cNvSpPr>
            <a:spLocks noGrp="1"/>
          </p:cNvSpPr>
          <p:nvPr>
            <p:ph idx="1"/>
          </p:nvPr>
        </p:nvSpPr>
        <p:spPr>
          <a:xfrm>
            <a:off x="508000" y="2160589"/>
            <a:ext cx="6447501" cy="3880773"/>
          </a:xfrm>
        </p:spPr>
        <p:txBody>
          <a:bodyPr>
            <a:normAutofit/>
          </a:bodyPr>
          <a:lstStyle/>
          <a:p>
            <a:r>
              <a:rPr lang="es-CL">
                <a:solidFill>
                  <a:srgbClr val="FFFFFF"/>
                </a:solidFill>
              </a:rPr>
              <a:t>Escribe en tu cuaderno 3 ejemplos de necesidades individuales que afecten a distintos tipos de seres vivos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3"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5"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2 Título"/>
          <p:cNvSpPr>
            <a:spLocks noGrp="1"/>
          </p:cNvSpPr>
          <p:nvPr>
            <p:ph type="title"/>
          </p:nvPr>
        </p:nvSpPr>
        <p:spPr>
          <a:xfrm>
            <a:off x="508000" y="609600"/>
            <a:ext cx="2882531" cy="5175624"/>
          </a:xfrm>
        </p:spPr>
        <p:txBody>
          <a:bodyPr anchor="ctr">
            <a:normAutofit/>
          </a:bodyPr>
          <a:lstStyle/>
          <a:p>
            <a:r>
              <a:rPr lang="es-CL">
                <a:solidFill>
                  <a:schemeClr val="tx1">
                    <a:lumMod val="85000"/>
                    <a:lumOff val="15000"/>
                  </a:schemeClr>
                </a:solidFill>
              </a:rPr>
              <a:t>Necesidades grupales o sociales </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1 Marcador de contenido"/>
          <p:cNvSpPr>
            <a:spLocks noGrp="1"/>
          </p:cNvSpPr>
          <p:nvPr>
            <p:ph idx="1"/>
          </p:nvPr>
        </p:nvSpPr>
        <p:spPr>
          <a:xfrm>
            <a:off x="4587063" y="609601"/>
            <a:ext cx="4133472" cy="5175624"/>
          </a:xfrm>
        </p:spPr>
        <p:txBody>
          <a:bodyPr anchor="ctr">
            <a:normAutofit/>
          </a:bodyPr>
          <a:lstStyle/>
          <a:p>
            <a:r>
              <a:rPr lang="es-CL">
                <a:solidFill>
                  <a:srgbClr val="FFFFFF"/>
                </a:solidFill>
              </a:rPr>
              <a:t>Son aquellas que afectan a un grupo de individuo de una institución  localidad o región, país etc.</a:t>
            </a:r>
          </a:p>
          <a:p>
            <a:r>
              <a:rPr lang="es-CL">
                <a:solidFill>
                  <a:srgbClr val="FFFFFF"/>
                </a:solidFill>
              </a:rPr>
              <a:t>Ejemplo</a:t>
            </a:r>
          </a:p>
          <a:p>
            <a:r>
              <a:rPr lang="es-CL">
                <a:solidFill>
                  <a:srgbClr val="FFFFFF"/>
                </a:solidFill>
              </a:rPr>
              <a:t>Los miembros de un liceo de Santiago tienen carencias en el laboratorio de Química, por lo tanto el instrumental no se puede ocupar, y esto tiene como consecuencia que  los estudiantes están impedido de realizar experimentos  </a:t>
            </a:r>
          </a:p>
        </p:txBody>
      </p:sp>
    </p:spTree>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2 Título"/>
          <p:cNvSpPr>
            <a:spLocks noGrp="1"/>
          </p:cNvSpPr>
          <p:nvPr>
            <p:ph type="title"/>
          </p:nvPr>
        </p:nvSpPr>
        <p:spPr>
          <a:xfrm>
            <a:off x="508000" y="609600"/>
            <a:ext cx="6447501" cy="1320800"/>
          </a:xfrm>
        </p:spPr>
        <p:txBody>
          <a:bodyPr>
            <a:normAutofit/>
          </a:bodyPr>
          <a:lstStyle/>
          <a:p>
            <a:r>
              <a:rPr lang="es-CL"/>
              <a:t>Actividad 2 </a:t>
            </a:r>
            <a:endParaRPr lang="es-CL" dirty="0"/>
          </a:p>
        </p:txBody>
      </p:sp>
      <p:sp>
        <p:nvSpPr>
          <p:cNvPr id="2" name="1 Marcador de contenido"/>
          <p:cNvSpPr>
            <a:spLocks noGrp="1"/>
          </p:cNvSpPr>
          <p:nvPr>
            <p:ph idx="1"/>
          </p:nvPr>
        </p:nvSpPr>
        <p:spPr>
          <a:xfrm>
            <a:off x="508000" y="2160589"/>
            <a:ext cx="6447501" cy="3880773"/>
          </a:xfrm>
        </p:spPr>
        <p:txBody>
          <a:bodyPr>
            <a:normAutofit/>
          </a:bodyPr>
          <a:lstStyle/>
          <a:p>
            <a:r>
              <a:rPr lang="es-CL"/>
              <a:t>Escribe tres ejemplos relacionados con los conflictos de un grupo de persona, una institución y una región. </a:t>
            </a:r>
            <a:endParaRPr lang="es-CL" dirty="0"/>
          </a:p>
        </p:txBody>
      </p:sp>
    </p:spTree>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0</TotalTime>
  <Words>1699</Words>
  <Application>Microsoft Office PowerPoint</Application>
  <PresentationFormat>Presentación en pantalla (4:3)</PresentationFormat>
  <Paragraphs>140</Paragraphs>
  <Slides>35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35</vt:i4>
      </vt:variant>
    </vt:vector>
  </HeadingPairs>
  <TitlesOfParts>
    <vt:vector size="40" baseType="lpstr">
      <vt:lpstr>Arial</vt:lpstr>
      <vt:lpstr>Calibri</vt:lpstr>
      <vt:lpstr>Trebuchet MS</vt:lpstr>
      <vt:lpstr>Wingdings 3</vt:lpstr>
      <vt:lpstr>Faceta</vt:lpstr>
      <vt:lpstr>Desarrollando la primera unidad Séptimos Básicos </vt:lpstr>
      <vt:lpstr>Unidad 1: Planteamiento del problema e identificación de necesidades</vt:lpstr>
      <vt:lpstr>Objetivos de aprendizajes </vt:lpstr>
      <vt:lpstr>A. DEFINE LOS SIGUIENTES CONCEPTOS</vt:lpstr>
      <vt:lpstr>Vocabulario técnico de la unidad</vt:lpstr>
      <vt:lpstr>Clasificación de las necesidades</vt:lpstr>
      <vt:lpstr>Actividad 1 </vt:lpstr>
      <vt:lpstr>Necesidades grupales o sociales </vt:lpstr>
      <vt:lpstr>Actividad 2 </vt:lpstr>
      <vt:lpstr>¿Qué se entiende por problema</vt:lpstr>
      <vt:lpstr>Solución de adaptación </vt:lpstr>
      <vt:lpstr>Problema causa y solución </vt:lpstr>
      <vt:lpstr>  Solución </vt:lpstr>
      <vt:lpstr>Solución de reparación </vt:lpstr>
      <vt:lpstr>Solución de Mejora</vt:lpstr>
      <vt:lpstr>B. EN RELACIÓN AL TEXTO: “CONSUMO Y MEDIO AMBIENTE”</vt:lpstr>
      <vt:lpstr>IMPACTO: HUELLA O EFECTO PROVOCADO POR UNA INTERVENCIÓN </vt:lpstr>
      <vt:lpstr>SUSTENTABILIDAD</vt:lpstr>
      <vt:lpstr>Desarrollo sustentable </vt:lpstr>
      <vt:lpstr>Impacto </vt:lpstr>
      <vt:lpstr>Impacto ambiental </vt:lpstr>
      <vt:lpstr>  1.- sustentabilidad económica  2.- sustentabilidad ecológica </vt:lpstr>
      <vt:lpstr>Sustentabilidad autogestionada </vt:lpstr>
      <vt:lpstr>Sustentabilidad social </vt:lpstr>
      <vt:lpstr>Sustentabilidad cultural </vt:lpstr>
      <vt:lpstr>Sustentabilidad científica </vt:lpstr>
      <vt:lpstr>Presentación de PowerPoint</vt:lpstr>
      <vt:lpstr>PROBLEMA: REDUCCIÓN DE RESIDUOS</vt:lpstr>
      <vt:lpstr>CONSIDERANDO LOS SIGUIENTES CONCEPTOS</vt:lpstr>
      <vt:lpstr>Solución de adaptación</vt:lpstr>
      <vt:lpstr>Identifica soluciones</vt:lpstr>
      <vt:lpstr>Problemas encontrados (reducción de reciduos)</vt:lpstr>
      <vt:lpstr>Completar el siguiente cuadro en tu cuadersno</vt:lpstr>
      <vt:lpstr>Una ves completado el cuadro anterior responde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Desarrollando la primera unidad Séptimos Básicos</dc:title>
  <dc:creator>Maria Ester Michaud Alfaro</dc:creator>
  <cp:lastModifiedBy>Barbara Cuevas M</cp:lastModifiedBy>
  <cp:revision>2</cp:revision>
  <dcterms:created xsi:type="dcterms:W3CDTF">2020-03-18T17:45:03Z</dcterms:created>
  <dcterms:modified xsi:type="dcterms:W3CDTF">2020-03-19T21:34:38Z</dcterms:modified>
</cp:coreProperties>
</file>