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29" r:id="rId3"/>
    <p:sldId id="257" r:id="rId4"/>
    <p:sldId id="309" r:id="rId5"/>
    <p:sldId id="321" r:id="rId6"/>
    <p:sldId id="286" r:id="rId7"/>
    <p:sldId id="322" r:id="rId8"/>
    <p:sldId id="311" r:id="rId9"/>
    <p:sldId id="323" r:id="rId10"/>
    <p:sldId id="319" r:id="rId11"/>
    <p:sldId id="312" r:id="rId12"/>
    <p:sldId id="324" r:id="rId13"/>
    <p:sldId id="318" r:id="rId14"/>
    <p:sldId id="325" r:id="rId15"/>
    <p:sldId id="320" r:id="rId16"/>
    <p:sldId id="307" r:id="rId17"/>
    <p:sldId id="326" r:id="rId18"/>
    <p:sldId id="302" r:id="rId19"/>
    <p:sldId id="279" r:id="rId20"/>
    <p:sldId id="281" r:id="rId21"/>
    <p:sldId id="297" r:id="rId22"/>
    <p:sldId id="277" r:id="rId23"/>
    <p:sldId id="262" r:id="rId24"/>
    <p:sldId id="304" r:id="rId25"/>
    <p:sldId id="306" r:id="rId26"/>
    <p:sldId id="315" r:id="rId27"/>
    <p:sldId id="316" r:id="rId28"/>
    <p:sldId id="305" r:id="rId29"/>
    <p:sldId id="317" r:id="rId30"/>
    <p:sldId id="272" r:id="rId31"/>
    <p:sldId id="301" r:id="rId32"/>
    <p:sldId id="264" r:id="rId33"/>
    <p:sldId id="314" r:id="rId34"/>
    <p:sldId id="275" r:id="rId35"/>
    <p:sldId id="273" r:id="rId36"/>
    <p:sldId id="299" r:id="rId37"/>
    <p:sldId id="300" r:id="rId38"/>
    <p:sldId id="265" r:id="rId39"/>
    <p:sldId id="313" r:id="rId40"/>
    <p:sldId id="327" r:id="rId41"/>
    <p:sldId id="331" r:id="rId4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fonso Moya Venegas" initials="AMV" lastIdx="2" clrIdx="0">
    <p:extLst>
      <p:ext uri="{19B8F6BF-5375-455C-9EA6-DF929625EA0E}">
        <p15:presenceInfo xmlns:p15="http://schemas.microsoft.com/office/powerpoint/2012/main" userId="af9593c12ecb38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8" autoAdjust="0"/>
    <p:restoredTop sz="94660"/>
  </p:normalViewPr>
  <p:slideViewPr>
    <p:cSldViewPr snapToGrid="0">
      <p:cViewPr varScale="1">
        <p:scale>
          <a:sx n="63" d="100"/>
          <a:sy n="63"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1T00:26:23.724" idx="1">
    <p:pos x="5283" y="2362"/>
    <p:text>Indicar si es obligatoria o no porque la primera queda claro que lo es mas no la segunda</p:text>
    <p:extLst>
      <p:ext uri="{C676402C-5697-4E1C-873F-D02D1690AC5C}">
        <p15:threadingInfo xmlns:p15="http://schemas.microsoft.com/office/powerpoint/2012/main" timeZoneBias="180"/>
      </p:ext>
    </p:extLst>
  </p:cm>
  <p:cm authorId="1" dt="2020-03-21T00:27:03.116" idx="2">
    <p:pos x="5194" y="2640"/>
    <p:text>indicar si esto también es obligatorio visitarlo</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58B2A8-8331-486E-9B5E-07FA09096C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CEB0C3C-D3DC-47AA-AD41-AE0FB7A95D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60FB4971-AD02-493D-870C-D4AAE0EB762F}"/>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5A5EBD33-5F0F-4AB9-934E-157D7B4345C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A4D26EF-C2D9-479F-B479-8DDBF54D9D57}"/>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406794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5BEA2-9555-41FF-8639-13E26F439D8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7CF39EC-AAF6-4709-B33B-9BDDEE014D8E}"/>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01F05FB-0D93-40CF-BDA1-C8C06EF49B6E}"/>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3D8CC354-C78F-4CD2-8208-A73DD4BD433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5B84961-38C0-4A00-926D-A4A3178EBC73}"/>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333842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966462-D3FE-49F0-A963-35121BE3F84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2242B09-8079-4305-A231-100A9BF2F75C}"/>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D7326D2-3574-4B59-8DCB-834F2FFC54A0}"/>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2C95AE65-9A30-4962-9B33-B6E33F1AD46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13ACADF-CBC8-4D67-9EC5-8B24405546C7}"/>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1017203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3C4E89-F06C-4EE5-96A5-41B77F9128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198DABC-CE3B-4878-B195-78A2D3A56A70}"/>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CC172EF-32AC-4BC4-A095-EB69A190B5A2}"/>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EF4BAFC4-D5CA-4997-998B-C61B7004DB2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2F7C0B0-D900-4D6D-9B80-8A046DCFC9EA}"/>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37789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A5ACC-7C18-42EC-88C9-B8CF0BB8FF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FCF9E5B-4682-40A2-84F7-3E8724AF4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202692E-0DAD-43C7-A13E-BF2B0B0FA37F}"/>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9A22140C-50A3-4CB5-AB2D-E93C51EA58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72CB26E-B5DA-4036-8106-B0957811FA21}"/>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241865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B72CA-E61D-4B79-AD76-A61263B6045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4489D6E-569B-4928-987A-972E0F86FF35}"/>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003A0C69-70C0-4DB2-8173-82772B7D9FF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782F94B-1B4A-468C-A09F-8C7BBB4FCA14}"/>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6" name="Marcador de pie de página 5">
            <a:extLst>
              <a:ext uri="{FF2B5EF4-FFF2-40B4-BE49-F238E27FC236}">
                <a16:creationId xmlns:a16="http://schemas.microsoft.com/office/drawing/2014/main" id="{D90FEBEC-03AD-498C-B8FB-97D4302938F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FE2C574-F968-4D78-9438-0EF9970894A8}"/>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2938260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022CE-CADC-4DB4-B8BD-9C0FA26D5A0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84F8726-4F9C-4BFA-9319-5FC45A13DC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46E02CF-564F-419C-976B-30845E06BDA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CAB59970-C0FB-4014-A100-EE353B12F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27A6C6D-2671-408B-8FB7-46A923F1F4A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8E80E3AA-5DFD-4096-979E-CD38F458B46F}"/>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8" name="Marcador de pie de página 7">
            <a:extLst>
              <a:ext uri="{FF2B5EF4-FFF2-40B4-BE49-F238E27FC236}">
                <a16:creationId xmlns:a16="http://schemas.microsoft.com/office/drawing/2014/main" id="{D7A64E42-A82C-4DA9-AFAA-30E98FEB744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C5245EE-411D-437F-BE66-0BDE80A84909}"/>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16035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37F9CB-CA35-44EF-9AFA-A0EDCE4B5DF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3F57EBD1-5722-4062-84F4-F10EE9B3537E}"/>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4" name="Marcador de pie de página 3">
            <a:extLst>
              <a:ext uri="{FF2B5EF4-FFF2-40B4-BE49-F238E27FC236}">
                <a16:creationId xmlns:a16="http://schemas.microsoft.com/office/drawing/2014/main" id="{6C5A4C30-A141-4F08-AD07-EFD4962DD1F5}"/>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400E048-83FA-4C0C-9689-10E3E54A9134}"/>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372888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7E48C74-2A44-4284-8830-0F1B25FA08C6}"/>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3" name="Marcador de pie de página 2">
            <a:extLst>
              <a:ext uri="{FF2B5EF4-FFF2-40B4-BE49-F238E27FC236}">
                <a16:creationId xmlns:a16="http://schemas.microsoft.com/office/drawing/2014/main" id="{440723E9-0BA6-4CE1-9A4F-63BE9A32AC7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C48D9CA-7C4D-4095-932F-734E9DAD5F9A}"/>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406493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157C5-6452-46AE-BC55-AD8AEC3387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DF706925-12BB-438E-8916-06E048A5D4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2F3F85F-7590-4F9A-B5C6-0C2E87037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D0C2A3F-1737-45E0-B6F5-A5828FD77120}"/>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6" name="Marcador de pie de página 5">
            <a:extLst>
              <a:ext uri="{FF2B5EF4-FFF2-40B4-BE49-F238E27FC236}">
                <a16:creationId xmlns:a16="http://schemas.microsoft.com/office/drawing/2014/main" id="{CC974BEB-8393-4366-B110-A8DEF3208A2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C63B5B7-EE01-4CF9-9A3F-A4518370D5D1}"/>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15624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A0D8-AB06-4907-9D8B-8271622225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C00246F5-ADFD-46AF-85BD-F6F135D067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8782DBB-3E1C-46CC-B5C6-175EDA120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1C61C62-6E16-4FF3-8B83-A730E70952D8}"/>
              </a:ext>
            </a:extLst>
          </p:cNvPr>
          <p:cNvSpPr>
            <a:spLocks noGrp="1"/>
          </p:cNvSpPr>
          <p:nvPr>
            <p:ph type="dt" sz="half" idx="10"/>
          </p:nvPr>
        </p:nvSpPr>
        <p:spPr/>
        <p:txBody>
          <a:bodyPr/>
          <a:lstStyle/>
          <a:p>
            <a:fld id="{789F0B0F-3253-4122-AD37-054151194278}" type="datetimeFigureOut">
              <a:rPr lang="es-CL" smtClean="0"/>
              <a:t>21-03-2020</a:t>
            </a:fld>
            <a:endParaRPr lang="es-CL"/>
          </a:p>
        </p:txBody>
      </p:sp>
      <p:sp>
        <p:nvSpPr>
          <p:cNvPr id="6" name="Marcador de pie de página 5">
            <a:extLst>
              <a:ext uri="{FF2B5EF4-FFF2-40B4-BE49-F238E27FC236}">
                <a16:creationId xmlns:a16="http://schemas.microsoft.com/office/drawing/2014/main" id="{39B7BFC0-87E6-44E7-8BC8-47EF767C95B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41E4953-B18E-4F3D-8BB3-438C718F30AC}"/>
              </a:ext>
            </a:extLst>
          </p:cNvPr>
          <p:cNvSpPr>
            <a:spLocks noGrp="1"/>
          </p:cNvSpPr>
          <p:nvPr>
            <p:ph type="sldNum" sz="quarter" idx="12"/>
          </p:nvPr>
        </p:nvSpPr>
        <p:spPr/>
        <p:txBody>
          <a:bodyPr/>
          <a:lstStyle/>
          <a:p>
            <a:fld id="{B623F4A6-BD35-4038-9E80-936621D6D706}" type="slidenum">
              <a:rPr lang="es-CL" smtClean="0"/>
              <a:t>‹Nº›</a:t>
            </a:fld>
            <a:endParaRPr lang="es-CL"/>
          </a:p>
        </p:txBody>
      </p:sp>
    </p:spTree>
    <p:extLst>
      <p:ext uri="{BB962C8B-B14F-4D97-AF65-F5344CB8AC3E}">
        <p14:creationId xmlns:p14="http://schemas.microsoft.com/office/powerpoint/2010/main" val="59603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DDDFC52-368A-427D-BE69-B9ABB79F6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A200700-7082-484D-A448-15F5506A8A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EA845C-716B-4E05-B53E-C5650105FE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F0B0F-3253-4122-AD37-054151194278}" type="datetimeFigureOut">
              <a:rPr lang="es-CL" smtClean="0"/>
              <a:t>21-03-2020</a:t>
            </a:fld>
            <a:endParaRPr lang="es-CL"/>
          </a:p>
        </p:txBody>
      </p:sp>
      <p:sp>
        <p:nvSpPr>
          <p:cNvPr id="5" name="Marcador de pie de página 4">
            <a:extLst>
              <a:ext uri="{FF2B5EF4-FFF2-40B4-BE49-F238E27FC236}">
                <a16:creationId xmlns:a16="http://schemas.microsoft.com/office/drawing/2014/main" id="{416AD3BA-CBAB-4E4D-A84E-3F971835E5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11D87B3-38E4-4CC5-9776-3DE8AA4C9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3F4A6-BD35-4038-9E80-936621D6D706}" type="slidenum">
              <a:rPr lang="es-CL" smtClean="0"/>
              <a:t>‹Nº›</a:t>
            </a:fld>
            <a:endParaRPr lang="es-CL"/>
          </a:p>
        </p:txBody>
      </p:sp>
    </p:spTree>
    <p:extLst>
      <p:ext uri="{BB962C8B-B14F-4D97-AF65-F5344CB8AC3E}">
        <p14:creationId xmlns:p14="http://schemas.microsoft.com/office/powerpoint/2010/main" val="1105399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6YyceB0ypVw&amp;t=2539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www.precolombino.cl/biblioteca/" TargetMode="External"/><Relationship Id="rId4" Type="http://schemas.openxmlformats.org/officeDocument/2006/relationships/hyperlink" Target="https://www.youtube.com/watch?v=9kmX27EaN44"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014523C2-01BD-40F4-ADBB-6E38DF53ED97}"/>
              </a:ext>
            </a:extLst>
          </p:cNvPr>
          <p:cNvSpPr>
            <a:spLocks noGrp="1"/>
          </p:cNvSpPr>
          <p:nvPr>
            <p:ph type="title"/>
          </p:nvPr>
        </p:nvSpPr>
        <p:spPr>
          <a:xfrm>
            <a:off x="1179226" y="826680"/>
            <a:ext cx="9833548" cy="1325563"/>
          </a:xfrm>
        </p:spPr>
        <p:txBody>
          <a:bodyPr>
            <a:normAutofit/>
          </a:bodyPr>
          <a:lstStyle/>
          <a:p>
            <a:pPr algn="ctr"/>
            <a:r>
              <a:rPr lang="es-CL" sz="3700">
                <a:solidFill>
                  <a:srgbClr val="FFFFFF"/>
                </a:solidFill>
              </a:rPr>
              <a:t>Esta presentación es la Introducción a la </a:t>
            </a:r>
            <a:br>
              <a:rPr lang="es-CL" sz="3700">
                <a:solidFill>
                  <a:srgbClr val="FFFFFF"/>
                </a:solidFill>
              </a:rPr>
            </a:br>
            <a:r>
              <a:rPr lang="es-CL" sz="3700">
                <a:solidFill>
                  <a:srgbClr val="FFFFFF"/>
                </a:solidFill>
              </a:rPr>
              <a:t>Unidad 1, por favor leer bien estas indicaciones.</a:t>
            </a:r>
          </a:p>
        </p:txBody>
      </p:sp>
      <p:sp>
        <p:nvSpPr>
          <p:cNvPr id="3" name="Marcador de contenido 2">
            <a:extLst>
              <a:ext uri="{FF2B5EF4-FFF2-40B4-BE49-F238E27FC236}">
                <a16:creationId xmlns:a16="http://schemas.microsoft.com/office/drawing/2014/main" id="{C635D9F1-72E8-457A-9866-31A8A7E9F4D8}"/>
              </a:ext>
            </a:extLst>
          </p:cNvPr>
          <p:cNvSpPr>
            <a:spLocks noGrp="1"/>
          </p:cNvSpPr>
          <p:nvPr>
            <p:ph idx="1"/>
          </p:nvPr>
        </p:nvSpPr>
        <p:spPr>
          <a:xfrm>
            <a:off x="1179226" y="2548647"/>
            <a:ext cx="9833548" cy="3482673"/>
          </a:xfrm>
        </p:spPr>
        <p:txBody>
          <a:bodyPr>
            <a:normAutofit/>
          </a:bodyPr>
          <a:lstStyle/>
          <a:p>
            <a:pPr lvl="0"/>
            <a:r>
              <a:rPr lang="es-CL" sz="2400" dirty="0">
                <a:solidFill>
                  <a:srgbClr val="000000"/>
                </a:solidFill>
              </a:rPr>
              <a:t>Debes ir viendo las viñetas del </a:t>
            </a:r>
            <a:r>
              <a:rPr lang="es-CL" sz="2400" dirty="0" err="1">
                <a:solidFill>
                  <a:srgbClr val="000000"/>
                </a:solidFill>
              </a:rPr>
              <a:t>ppt</a:t>
            </a:r>
            <a:r>
              <a:rPr lang="es-CL" sz="2400" dirty="0">
                <a:solidFill>
                  <a:srgbClr val="000000"/>
                </a:solidFill>
              </a:rPr>
              <a:t> de a una y leerlas calmadamente.</a:t>
            </a:r>
          </a:p>
          <a:p>
            <a:pPr lvl="0"/>
            <a:r>
              <a:rPr lang="es-CL" sz="2400" dirty="0">
                <a:solidFill>
                  <a:srgbClr val="000000"/>
                </a:solidFill>
              </a:rPr>
              <a:t>Debes ver este </a:t>
            </a:r>
            <a:r>
              <a:rPr lang="es-CL" sz="2400" dirty="0" err="1">
                <a:solidFill>
                  <a:srgbClr val="000000"/>
                </a:solidFill>
              </a:rPr>
              <a:t>ppt</a:t>
            </a:r>
            <a:r>
              <a:rPr lang="es-CL" sz="2400" dirty="0">
                <a:solidFill>
                  <a:srgbClr val="000000"/>
                </a:solidFill>
              </a:rPr>
              <a:t> con tu croquera al lado para realizar unas mini actividades que te ayudarán a comprender mejor el tema.</a:t>
            </a:r>
          </a:p>
          <a:p>
            <a:pPr lvl="0"/>
            <a:r>
              <a:rPr lang="es-CL" sz="2400" dirty="0">
                <a:solidFill>
                  <a:srgbClr val="000000"/>
                </a:solidFill>
              </a:rPr>
              <a:t>Al final del </a:t>
            </a:r>
            <a:r>
              <a:rPr lang="es-CL" sz="2400" dirty="0" err="1">
                <a:solidFill>
                  <a:srgbClr val="000000"/>
                </a:solidFill>
              </a:rPr>
              <a:t>ppt</a:t>
            </a:r>
            <a:r>
              <a:rPr lang="es-CL" sz="2400" dirty="0">
                <a:solidFill>
                  <a:srgbClr val="000000"/>
                </a:solidFill>
              </a:rPr>
              <a:t> vienen unos links de videos y películas que te ayudarán a realizar de mejor manera los trabajos siguientes, son guías que se enviarán en los días posteriores.</a:t>
            </a:r>
          </a:p>
          <a:p>
            <a:pPr lvl="0"/>
            <a:r>
              <a:rPr lang="es-CL" sz="2400" dirty="0">
                <a:solidFill>
                  <a:srgbClr val="000000"/>
                </a:solidFill>
              </a:rPr>
              <a:t>El video </a:t>
            </a:r>
            <a:r>
              <a:rPr lang="es-CL" sz="2400" dirty="0" err="1">
                <a:solidFill>
                  <a:schemeClr val="accent1">
                    <a:lumMod val="75000"/>
                  </a:schemeClr>
                </a:solidFill>
              </a:rPr>
              <a:t>Tikiticlip</a:t>
            </a:r>
            <a:r>
              <a:rPr lang="es-CL" sz="2400" dirty="0">
                <a:solidFill>
                  <a:schemeClr val="accent1">
                    <a:lumMod val="75000"/>
                  </a:schemeClr>
                </a:solidFill>
              </a:rPr>
              <a:t> Precolombino que esta en </a:t>
            </a:r>
            <a:r>
              <a:rPr lang="es-CL" sz="2400" dirty="0" err="1">
                <a:solidFill>
                  <a:schemeClr val="accent1">
                    <a:lumMod val="75000"/>
                  </a:schemeClr>
                </a:solidFill>
              </a:rPr>
              <a:t>Youtube</a:t>
            </a:r>
            <a:r>
              <a:rPr lang="es-CL" sz="2400" dirty="0">
                <a:solidFill>
                  <a:schemeClr val="accent1">
                    <a:lumMod val="75000"/>
                  </a:schemeClr>
                </a:solidFill>
              </a:rPr>
              <a:t> es obligatorio. La película Pachamama que esta en </a:t>
            </a:r>
            <a:r>
              <a:rPr lang="es-CL" sz="2400" dirty="0" err="1">
                <a:solidFill>
                  <a:schemeClr val="accent1">
                    <a:lumMod val="75000"/>
                  </a:schemeClr>
                </a:solidFill>
              </a:rPr>
              <a:t>Netflix</a:t>
            </a:r>
            <a:r>
              <a:rPr lang="es-CL" sz="2400" dirty="0">
                <a:solidFill>
                  <a:schemeClr val="accent1">
                    <a:lumMod val="75000"/>
                  </a:schemeClr>
                </a:solidFill>
              </a:rPr>
              <a:t> </a:t>
            </a:r>
            <a:r>
              <a:rPr lang="es-CL" sz="2400" dirty="0" smtClean="0">
                <a:solidFill>
                  <a:schemeClr val="accent1">
                    <a:lumMod val="75000"/>
                  </a:schemeClr>
                </a:solidFill>
              </a:rPr>
              <a:t>es optativa (entendiendo </a:t>
            </a:r>
            <a:r>
              <a:rPr lang="es-CL" sz="2400" dirty="0">
                <a:solidFill>
                  <a:schemeClr val="accent1">
                    <a:lumMod val="75000"/>
                  </a:schemeClr>
                </a:solidFill>
              </a:rPr>
              <a:t>que no todas tienen Netflix).</a:t>
            </a:r>
          </a:p>
          <a:p>
            <a:pPr marL="0" lvl="0" indent="0">
              <a:buNone/>
            </a:pPr>
            <a:endParaRPr lang="es-CL" sz="2000" dirty="0">
              <a:solidFill>
                <a:srgbClr val="000000"/>
              </a:solidFill>
            </a:endParaRPr>
          </a:p>
          <a:p>
            <a:endParaRPr lang="es-CL" sz="2000" dirty="0">
              <a:solidFill>
                <a:srgbClr val="000000"/>
              </a:solidFill>
            </a:endParaRPr>
          </a:p>
          <a:p>
            <a:endParaRPr lang="es-CL" sz="2000" dirty="0">
              <a:solidFill>
                <a:srgbClr val="000000"/>
              </a:solidFill>
            </a:endParaRPr>
          </a:p>
          <a:p>
            <a:endParaRPr lang="es-CL" sz="2000" dirty="0">
              <a:solidFill>
                <a:srgbClr val="000000"/>
              </a:solidFill>
            </a:endParaRPr>
          </a:p>
          <a:p>
            <a:endParaRPr lang="es-CL" sz="2000" dirty="0">
              <a:solidFill>
                <a:srgbClr val="000000"/>
              </a:solidFill>
            </a:endParaRPr>
          </a:p>
        </p:txBody>
      </p:sp>
    </p:spTree>
    <p:extLst>
      <p:ext uri="{BB962C8B-B14F-4D97-AF65-F5344CB8AC3E}">
        <p14:creationId xmlns:p14="http://schemas.microsoft.com/office/powerpoint/2010/main" val="111459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n relacionada">
            <a:extLst>
              <a:ext uri="{FF2B5EF4-FFF2-40B4-BE49-F238E27FC236}">
                <a16:creationId xmlns:a16="http://schemas.microsoft.com/office/drawing/2014/main" id="{62B35A37-B186-4828-A494-D9DF71BCE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18" y="391834"/>
            <a:ext cx="10709564" cy="607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06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96965D-AFD5-46C6-96DD-AA9D6FB4AFEA}"/>
              </a:ext>
            </a:extLst>
          </p:cNvPr>
          <p:cNvSpPr txBox="1"/>
          <p:nvPr/>
        </p:nvSpPr>
        <p:spPr>
          <a:xfrm>
            <a:off x="4488020" y="450165"/>
            <a:ext cx="7202659" cy="584775"/>
          </a:xfrm>
          <a:prstGeom prst="rect">
            <a:avLst/>
          </a:prstGeom>
          <a:noFill/>
        </p:spPr>
        <p:txBody>
          <a:bodyPr wrap="square" rtlCol="0">
            <a:spAutoFit/>
          </a:bodyPr>
          <a:lstStyle/>
          <a:p>
            <a:r>
              <a:rPr lang="es-CL" sz="3200" b="1" dirty="0">
                <a:latin typeface="gobCL" panose="02000603050000020004" pitchFamily="50" charset="0"/>
              </a:rPr>
              <a:t>TERREMOTO</a:t>
            </a:r>
          </a:p>
        </p:txBody>
      </p:sp>
      <p:sp>
        <p:nvSpPr>
          <p:cNvPr id="3" name="CuadroTexto 2">
            <a:extLst>
              <a:ext uri="{FF2B5EF4-FFF2-40B4-BE49-F238E27FC236}">
                <a16:creationId xmlns:a16="http://schemas.microsoft.com/office/drawing/2014/main" id="{6B6959B2-C5A4-4313-BD99-A6BFB79A8127}"/>
              </a:ext>
            </a:extLst>
          </p:cNvPr>
          <p:cNvSpPr txBox="1"/>
          <p:nvPr/>
        </p:nvSpPr>
        <p:spPr>
          <a:xfrm>
            <a:off x="1405572" y="2951946"/>
            <a:ext cx="9748911" cy="954107"/>
          </a:xfrm>
          <a:prstGeom prst="rect">
            <a:avLst/>
          </a:prstGeom>
          <a:noFill/>
        </p:spPr>
        <p:txBody>
          <a:bodyPr wrap="square" rtlCol="0">
            <a:spAutoFit/>
          </a:bodyPr>
          <a:lstStyle/>
          <a:p>
            <a:pPr algn="ctr"/>
            <a:r>
              <a:rPr lang="es-CL" sz="2800" b="1" dirty="0">
                <a:latin typeface="Abadi" panose="020B0604020104020204" pitchFamily="34" charset="0"/>
              </a:rPr>
              <a:t>Dibuja en tu croquera rápidamente un símbolo que pudiese representar un terremoto</a:t>
            </a:r>
          </a:p>
        </p:txBody>
      </p:sp>
    </p:spTree>
    <p:extLst>
      <p:ext uri="{BB962C8B-B14F-4D97-AF65-F5344CB8AC3E}">
        <p14:creationId xmlns:p14="http://schemas.microsoft.com/office/powerpoint/2010/main" val="3375087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696965D-AFD5-46C6-96DD-AA9D6FB4AFEA}"/>
              </a:ext>
            </a:extLst>
          </p:cNvPr>
          <p:cNvSpPr txBox="1"/>
          <p:nvPr/>
        </p:nvSpPr>
        <p:spPr>
          <a:xfrm>
            <a:off x="4488020" y="450165"/>
            <a:ext cx="7202659" cy="584775"/>
          </a:xfrm>
          <a:prstGeom prst="rect">
            <a:avLst/>
          </a:prstGeom>
          <a:noFill/>
        </p:spPr>
        <p:txBody>
          <a:bodyPr wrap="square" rtlCol="0">
            <a:spAutoFit/>
          </a:bodyPr>
          <a:lstStyle/>
          <a:p>
            <a:r>
              <a:rPr lang="es-CL" sz="3200" b="1" dirty="0">
                <a:latin typeface="gobCL" panose="02000603050000020004" pitchFamily="50" charset="0"/>
              </a:rPr>
              <a:t>TERREMOTO</a:t>
            </a:r>
          </a:p>
        </p:txBody>
      </p:sp>
      <p:sp>
        <p:nvSpPr>
          <p:cNvPr id="3" name="CuadroTexto 2">
            <a:extLst>
              <a:ext uri="{FF2B5EF4-FFF2-40B4-BE49-F238E27FC236}">
                <a16:creationId xmlns:a16="http://schemas.microsoft.com/office/drawing/2014/main" id="{111AA73D-1EAD-4509-80CB-4EF0C6C7004A}"/>
              </a:ext>
            </a:extLst>
          </p:cNvPr>
          <p:cNvSpPr txBox="1"/>
          <p:nvPr/>
        </p:nvSpPr>
        <p:spPr>
          <a:xfrm>
            <a:off x="3783354" y="6223169"/>
            <a:ext cx="3516926" cy="369332"/>
          </a:xfrm>
          <a:prstGeom prst="rect">
            <a:avLst/>
          </a:prstGeom>
          <a:noFill/>
        </p:spPr>
        <p:txBody>
          <a:bodyPr wrap="square" rtlCol="0">
            <a:spAutoFit/>
          </a:bodyPr>
          <a:lstStyle/>
          <a:p>
            <a:pPr algn="ctr"/>
            <a:r>
              <a:rPr lang="es-CL" dirty="0">
                <a:latin typeface="gobCL" panose="02000603050000020004" pitchFamily="50" charset="0"/>
              </a:rPr>
              <a:t>Terremoto según los toltecas</a:t>
            </a:r>
          </a:p>
        </p:txBody>
      </p:sp>
      <p:pic>
        <p:nvPicPr>
          <p:cNvPr id="4" name="Imagen 3">
            <a:extLst>
              <a:ext uri="{FF2B5EF4-FFF2-40B4-BE49-F238E27FC236}">
                <a16:creationId xmlns:a16="http://schemas.microsoft.com/office/drawing/2014/main" id="{BAE512F4-D06F-439F-9C98-B3F37553CFE5}"/>
              </a:ext>
            </a:extLst>
          </p:cNvPr>
          <p:cNvPicPr>
            <a:picLocks noChangeAspect="1"/>
          </p:cNvPicPr>
          <p:nvPr/>
        </p:nvPicPr>
        <p:blipFill rotWithShape="1">
          <a:blip r:embed="rId2"/>
          <a:srcRect l="34950" t="47466" r="44423" b="13315"/>
          <a:stretch/>
        </p:blipFill>
        <p:spPr>
          <a:xfrm>
            <a:off x="3602181" y="1334014"/>
            <a:ext cx="4293846" cy="4590081"/>
          </a:xfrm>
          <a:prstGeom prst="rect">
            <a:avLst/>
          </a:prstGeom>
        </p:spPr>
      </p:pic>
    </p:spTree>
    <p:extLst>
      <p:ext uri="{BB962C8B-B14F-4D97-AF65-F5344CB8AC3E}">
        <p14:creationId xmlns:p14="http://schemas.microsoft.com/office/powerpoint/2010/main" val="143812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0144369-8A86-4B99-A488-202832032C8B}"/>
              </a:ext>
            </a:extLst>
          </p:cNvPr>
          <p:cNvSpPr txBox="1"/>
          <p:nvPr/>
        </p:nvSpPr>
        <p:spPr>
          <a:xfrm>
            <a:off x="1094507" y="920621"/>
            <a:ext cx="9836726" cy="5016758"/>
          </a:xfrm>
          <a:prstGeom prst="rect">
            <a:avLst/>
          </a:prstGeom>
          <a:noFill/>
        </p:spPr>
        <p:txBody>
          <a:bodyPr wrap="square" rtlCol="0">
            <a:spAutoFit/>
          </a:bodyPr>
          <a:lstStyle/>
          <a:p>
            <a:endParaRPr lang="es-CL" sz="2000" dirty="0">
              <a:latin typeface="gobCL" panose="02000603050000020004" pitchFamily="50" charset="0"/>
            </a:endParaRPr>
          </a:p>
          <a:p>
            <a:r>
              <a:rPr lang="es-CL" sz="3200" b="1" dirty="0">
                <a:latin typeface="gobCL" panose="02000603050000020004" pitchFamily="50" charset="0"/>
              </a:rPr>
              <a:t>PUEBLOS PRECOLOMBINOS </a:t>
            </a:r>
            <a:r>
              <a:rPr lang="es-CL" sz="2400" dirty="0">
                <a:latin typeface="gobCL" panose="02000603050000020004" pitchFamily="50" charset="0"/>
              </a:rPr>
              <a:t>primeros seres humanos que habitan en América. Algunos de ellos establecieron pequeñas tribus, pero otros crearon grandes imperios. Estos pueblos desarrollan una diversa cultura hasta antes de la llegada de los conquistadores europeos, quienes establecieron del dominio político y cultural.</a:t>
            </a:r>
          </a:p>
          <a:p>
            <a:r>
              <a:rPr lang="es-CL" sz="2400" dirty="0">
                <a:latin typeface="gobCL" panose="02000603050000020004" pitchFamily="50" charset="0"/>
              </a:rPr>
              <a:t>	La mayoría de estos pueblos cultivaban maíz y practicaban la alfarería y la metalurgia. Algunos, además, eran expertos matemáticos y tenían amplios conocimientos de astronomía y ciencia, contribuyendo ampliamente al desarrollo cultural de hoy en día.</a:t>
            </a:r>
          </a:p>
          <a:p>
            <a:endParaRPr lang="es-CL" sz="2000" dirty="0">
              <a:latin typeface="gobCL" panose="02000603050000020004" pitchFamily="50" charset="0"/>
            </a:endParaRPr>
          </a:p>
          <a:p>
            <a:endParaRPr lang="es-CL" sz="2000" dirty="0">
              <a:latin typeface="gobCL" panose="02000603050000020004" pitchFamily="50" charset="0"/>
            </a:endParaRPr>
          </a:p>
          <a:p>
            <a:r>
              <a:rPr lang="es-CL" dirty="0"/>
              <a:t/>
            </a:r>
            <a:br>
              <a:rPr lang="es-CL" dirty="0"/>
            </a:br>
            <a:endParaRPr lang="es-CL" dirty="0"/>
          </a:p>
        </p:txBody>
      </p:sp>
    </p:spTree>
    <p:extLst>
      <p:ext uri="{BB962C8B-B14F-4D97-AF65-F5344CB8AC3E}">
        <p14:creationId xmlns:p14="http://schemas.microsoft.com/office/powerpoint/2010/main" val="255309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0144369-8A86-4B99-A488-202832032C8B}"/>
              </a:ext>
            </a:extLst>
          </p:cNvPr>
          <p:cNvSpPr txBox="1"/>
          <p:nvPr/>
        </p:nvSpPr>
        <p:spPr>
          <a:xfrm>
            <a:off x="1094507" y="920621"/>
            <a:ext cx="9836726" cy="5016758"/>
          </a:xfrm>
          <a:prstGeom prst="rect">
            <a:avLst/>
          </a:prstGeom>
          <a:noFill/>
        </p:spPr>
        <p:txBody>
          <a:bodyPr wrap="square" rtlCol="0">
            <a:spAutoFit/>
          </a:bodyPr>
          <a:lstStyle/>
          <a:p>
            <a:endParaRPr lang="es-CL" sz="2000" dirty="0">
              <a:latin typeface="gobCL" panose="02000603050000020004" pitchFamily="50" charset="0"/>
            </a:endParaRPr>
          </a:p>
          <a:p>
            <a:r>
              <a:rPr lang="es-CL" sz="3200" b="1" dirty="0">
                <a:latin typeface="gobCL" panose="02000603050000020004" pitchFamily="50" charset="0"/>
              </a:rPr>
              <a:t>PUEBLOS PRECOLOMBINOS </a:t>
            </a:r>
            <a:r>
              <a:rPr lang="es-CL" sz="2400" dirty="0">
                <a:latin typeface="gobCL" panose="02000603050000020004" pitchFamily="50" charset="0"/>
              </a:rPr>
              <a:t>primeros seres humanos que habitan en América. Algunos de ellos establecieron pequeñas tribus, pero otros crearon grandes imperios. Estos pueblos desarrollan una diversa cultura hasta antes de la llegada de los conquistadores europeos, quienes establecieron del dominio político y cultural.</a:t>
            </a:r>
          </a:p>
          <a:p>
            <a:r>
              <a:rPr lang="es-CL" sz="2400" dirty="0">
                <a:latin typeface="gobCL" panose="02000603050000020004" pitchFamily="50" charset="0"/>
              </a:rPr>
              <a:t>	La mayoría de estos pueblos cultivaban maíz y practicaban la alfarería y la metalurgia. Algunos, además, eran expertos matemáticos y tenían amplios conocimientos de astronomía y ciencia, contribuyendo ampliamente al desarrollo cultural de hoy en día.</a:t>
            </a:r>
          </a:p>
          <a:p>
            <a:endParaRPr lang="es-CL" sz="2000" dirty="0">
              <a:latin typeface="gobCL" panose="02000603050000020004" pitchFamily="50" charset="0"/>
            </a:endParaRPr>
          </a:p>
          <a:p>
            <a:endParaRPr lang="es-CL" sz="2000" dirty="0">
              <a:latin typeface="gobCL" panose="02000603050000020004" pitchFamily="50" charset="0"/>
            </a:endParaRPr>
          </a:p>
          <a:p>
            <a:r>
              <a:rPr lang="es-CL" dirty="0"/>
              <a:t/>
            </a:r>
            <a:br>
              <a:rPr lang="es-CL" dirty="0"/>
            </a:br>
            <a:endParaRPr lang="es-CL" dirty="0"/>
          </a:p>
        </p:txBody>
      </p:sp>
      <p:sp>
        <p:nvSpPr>
          <p:cNvPr id="3" name="CuadroTexto 2">
            <a:extLst>
              <a:ext uri="{FF2B5EF4-FFF2-40B4-BE49-F238E27FC236}">
                <a16:creationId xmlns:a16="http://schemas.microsoft.com/office/drawing/2014/main" id="{4272D5E2-B02E-4427-B902-937639FBAF58}"/>
              </a:ext>
            </a:extLst>
          </p:cNvPr>
          <p:cNvSpPr txBox="1"/>
          <p:nvPr/>
        </p:nvSpPr>
        <p:spPr>
          <a:xfrm>
            <a:off x="1094507" y="5728202"/>
            <a:ext cx="9878291" cy="707886"/>
          </a:xfrm>
          <a:prstGeom prst="rect">
            <a:avLst/>
          </a:prstGeom>
          <a:noFill/>
        </p:spPr>
        <p:txBody>
          <a:bodyPr wrap="square" rtlCol="0">
            <a:spAutoFit/>
          </a:bodyPr>
          <a:lstStyle/>
          <a:p>
            <a:pPr algn="ctr"/>
            <a:r>
              <a:rPr lang="es-CL" sz="4000" dirty="0">
                <a:latin typeface="gobCL" panose="02000603050000020004" pitchFamily="50" charset="0"/>
              </a:rPr>
              <a:t>¿América fue </a:t>
            </a:r>
            <a:r>
              <a:rPr lang="es-CL" sz="4000" b="1" dirty="0">
                <a:latin typeface="gobCL" panose="02000603050000020004" pitchFamily="50" charset="0"/>
              </a:rPr>
              <a:t>descubierta</a:t>
            </a:r>
            <a:r>
              <a:rPr lang="es-CL" sz="4000" dirty="0">
                <a:latin typeface="gobCL" panose="02000603050000020004" pitchFamily="50" charset="0"/>
              </a:rPr>
              <a:t> en 1492?</a:t>
            </a:r>
          </a:p>
        </p:txBody>
      </p:sp>
    </p:spTree>
    <p:extLst>
      <p:ext uri="{BB962C8B-B14F-4D97-AF65-F5344CB8AC3E}">
        <p14:creationId xmlns:p14="http://schemas.microsoft.com/office/powerpoint/2010/main" val="69937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rchivo:America Latina.png">
            <a:extLst>
              <a:ext uri="{FF2B5EF4-FFF2-40B4-BE49-F238E27FC236}">
                <a16:creationId xmlns:a16="http://schemas.microsoft.com/office/drawing/2014/main" id="{65FC098E-867E-4529-9D22-843425E17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531" y="1"/>
            <a:ext cx="57825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5973E3A-36F8-49E6-AAC1-1FEC8B1F517B}"/>
              </a:ext>
            </a:extLst>
          </p:cNvPr>
          <p:cNvSpPr txBox="1"/>
          <p:nvPr/>
        </p:nvSpPr>
        <p:spPr>
          <a:xfrm>
            <a:off x="1911927" y="3799752"/>
            <a:ext cx="6982690" cy="830997"/>
          </a:xfrm>
          <a:prstGeom prst="rect">
            <a:avLst/>
          </a:prstGeom>
          <a:noFill/>
        </p:spPr>
        <p:txBody>
          <a:bodyPr wrap="square" rtlCol="0">
            <a:spAutoFit/>
          </a:bodyPr>
          <a:lstStyle/>
          <a:p>
            <a:r>
              <a:rPr lang="es-CL" sz="4800" b="1" dirty="0">
                <a:latin typeface="gobCL" panose="02000603050000020004" pitchFamily="50" charset="0"/>
              </a:rPr>
              <a:t>LATINOAMÉRICA</a:t>
            </a:r>
          </a:p>
        </p:txBody>
      </p:sp>
    </p:spTree>
    <p:extLst>
      <p:ext uri="{BB962C8B-B14F-4D97-AF65-F5344CB8AC3E}">
        <p14:creationId xmlns:p14="http://schemas.microsoft.com/office/powerpoint/2010/main" val="336769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7EFBE0D-1280-4781-B962-DF0E5BF8452E}"/>
              </a:ext>
            </a:extLst>
          </p:cNvPr>
          <p:cNvSpPr txBox="1"/>
          <p:nvPr/>
        </p:nvSpPr>
        <p:spPr>
          <a:xfrm>
            <a:off x="3045368" y="2043663"/>
            <a:ext cx="6105194" cy="203105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kern="1200">
                <a:solidFill>
                  <a:srgbClr val="FFFFFF"/>
                </a:solidFill>
                <a:latin typeface="+mj-lt"/>
                <a:ea typeface="+mj-ea"/>
                <a:cs typeface="+mj-cs"/>
              </a:rPr>
              <a:t>¿POR QUÉ APRENDER SOBRE CULTURAS PRECOLOMBINAS?</a:t>
            </a:r>
          </a:p>
        </p:txBody>
      </p:sp>
    </p:spTree>
    <p:extLst>
      <p:ext uri="{BB962C8B-B14F-4D97-AF65-F5344CB8AC3E}">
        <p14:creationId xmlns:p14="http://schemas.microsoft.com/office/powerpoint/2010/main" val="309455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B6C291-6CAF-46DF-ACFF-AADF0FD03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3C11A00-A2A3-417C-B33D-DC753ED7C3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ítulo 1">
            <a:extLst>
              <a:ext uri="{FF2B5EF4-FFF2-40B4-BE49-F238E27FC236}">
                <a16:creationId xmlns:a16="http://schemas.microsoft.com/office/drawing/2014/main" id="{7254AF35-DF4A-4AC3-BC4B-6B8A57AE3CAD}"/>
              </a:ext>
            </a:extLst>
          </p:cNvPr>
          <p:cNvSpPr>
            <a:spLocks noGrp="1"/>
          </p:cNvSpPr>
          <p:nvPr>
            <p:ph type="title"/>
          </p:nvPr>
        </p:nvSpPr>
        <p:spPr>
          <a:xfrm>
            <a:off x="2618437" y="991262"/>
            <a:ext cx="6955124" cy="1066802"/>
          </a:xfrm>
        </p:spPr>
        <p:txBody>
          <a:bodyPr>
            <a:normAutofit fontScale="90000"/>
          </a:bodyPr>
          <a:lstStyle/>
          <a:p>
            <a:pPr algn="ctr"/>
            <a:r>
              <a:rPr lang="es-CL" sz="4000" b="1" dirty="0">
                <a:solidFill>
                  <a:srgbClr val="FFFFFF"/>
                </a:solidFill>
              </a:rPr>
              <a:t>Aprendemos sobre culturas precolombinas por que son parte de nuestro pasado</a:t>
            </a:r>
          </a:p>
        </p:txBody>
      </p:sp>
      <p:sp>
        <p:nvSpPr>
          <p:cNvPr id="3" name="Marcador de contenido 2">
            <a:extLst>
              <a:ext uri="{FF2B5EF4-FFF2-40B4-BE49-F238E27FC236}">
                <a16:creationId xmlns:a16="http://schemas.microsoft.com/office/drawing/2014/main" id="{EEC35966-4989-4C38-AC9E-37DF4A4A7009}"/>
              </a:ext>
            </a:extLst>
          </p:cNvPr>
          <p:cNvSpPr>
            <a:spLocks noGrp="1"/>
          </p:cNvSpPr>
          <p:nvPr>
            <p:ph idx="1"/>
          </p:nvPr>
        </p:nvSpPr>
        <p:spPr>
          <a:xfrm>
            <a:off x="2618437" y="3049325"/>
            <a:ext cx="6955124" cy="3038475"/>
          </a:xfrm>
        </p:spPr>
        <p:txBody>
          <a:bodyPr anchor="t">
            <a:normAutofit/>
          </a:bodyPr>
          <a:lstStyle/>
          <a:p>
            <a:r>
              <a:rPr lang="es-CL" sz="3200" dirty="0">
                <a:solidFill>
                  <a:srgbClr val="FFFFFF"/>
                </a:solidFill>
              </a:rPr>
              <a:t>Y…..si son parte de </a:t>
            </a:r>
            <a:r>
              <a:rPr lang="es-CL" sz="3200" dirty="0">
                <a:solidFill>
                  <a:schemeClr val="accent2"/>
                </a:solidFill>
              </a:rPr>
              <a:t>nuestro pasado </a:t>
            </a:r>
            <a:r>
              <a:rPr lang="es-CL" sz="3200" dirty="0">
                <a:solidFill>
                  <a:srgbClr val="FFFFFF"/>
                </a:solidFill>
              </a:rPr>
              <a:t>quiere decir que </a:t>
            </a:r>
            <a:r>
              <a:rPr lang="es-CL" sz="3200" dirty="0">
                <a:solidFill>
                  <a:schemeClr val="accent2"/>
                </a:solidFill>
              </a:rPr>
              <a:t>viven en nosotros </a:t>
            </a:r>
            <a:r>
              <a:rPr lang="es-CL" sz="3200" dirty="0">
                <a:solidFill>
                  <a:srgbClr val="FFFFFF"/>
                </a:solidFill>
              </a:rPr>
              <a:t>y se manifiestan en nuestro quehacer diario!!</a:t>
            </a:r>
          </a:p>
        </p:txBody>
      </p:sp>
    </p:spTree>
    <p:extLst>
      <p:ext uri="{BB962C8B-B14F-4D97-AF65-F5344CB8AC3E}">
        <p14:creationId xmlns:p14="http://schemas.microsoft.com/office/powerpoint/2010/main" val="34401559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inca">
            <a:extLst>
              <a:ext uri="{FF2B5EF4-FFF2-40B4-BE49-F238E27FC236}">
                <a16:creationId xmlns:a16="http://schemas.microsoft.com/office/drawing/2014/main" id="{CA66792B-91B4-4C83-B3A8-18CB46A61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4" y="213854"/>
            <a:ext cx="9747539" cy="648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36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Resultado de imagen para art inca">
            <a:extLst>
              <a:ext uri="{FF2B5EF4-FFF2-40B4-BE49-F238E27FC236}">
                <a16:creationId xmlns:a16="http://schemas.microsoft.com/office/drawing/2014/main" id="{5FADE244-BA6C-4858-A0F9-02C8C2388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360435" y="2063076"/>
            <a:ext cx="4239219" cy="501455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55A3145-C9F2-43F2-8657-7A4E3B651841}"/>
              </a:ext>
            </a:extLst>
          </p:cNvPr>
          <p:cNvSpPr txBox="1"/>
          <p:nvPr/>
        </p:nvSpPr>
        <p:spPr>
          <a:xfrm>
            <a:off x="727527" y="581891"/>
            <a:ext cx="4655127" cy="646331"/>
          </a:xfrm>
          <a:prstGeom prst="rect">
            <a:avLst/>
          </a:prstGeom>
          <a:noFill/>
        </p:spPr>
        <p:txBody>
          <a:bodyPr wrap="square" rtlCol="0">
            <a:spAutoFit/>
          </a:bodyPr>
          <a:lstStyle/>
          <a:p>
            <a:r>
              <a:rPr lang="es-CL" sz="3600" b="1" dirty="0">
                <a:latin typeface="gobCL" panose="02000603050000020004" pitchFamily="50" charset="0"/>
                <a:ea typeface="Adobe Heiti Std R" panose="020B0400000000000000" pitchFamily="34" charset="-128"/>
              </a:rPr>
              <a:t>INCA</a:t>
            </a:r>
          </a:p>
        </p:txBody>
      </p:sp>
      <p:cxnSp>
        <p:nvCxnSpPr>
          <p:cNvPr id="5" name="Conector recto 4">
            <a:extLst>
              <a:ext uri="{FF2B5EF4-FFF2-40B4-BE49-F238E27FC236}">
                <a16:creationId xmlns:a16="http://schemas.microsoft.com/office/drawing/2014/main" id="{66B63489-1A54-4CB7-8A41-49F84667217A}"/>
              </a:ext>
            </a:extLst>
          </p:cNvPr>
          <p:cNvCxnSpPr>
            <a:cxnSpLocks/>
          </p:cNvCxnSpPr>
          <p:nvPr/>
        </p:nvCxnSpPr>
        <p:spPr>
          <a:xfrm flipV="1">
            <a:off x="810654" y="1125536"/>
            <a:ext cx="7753428" cy="1"/>
          </a:xfrm>
          <a:prstGeom prst="line">
            <a:avLst/>
          </a:prstGeom>
          <a:ln w="38100"/>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670F6F30-B342-44D7-BC81-8FA9987FEE88}"/>
              </a:ext>
            </a:extLst>
          </p:cNvPr>
          <p:cNvSpPr txBox="1"/>
          <p:nvPr/>
        </p:nvSpPr>
        <p:spPr>
          <a:xfrm>
            <a:off x="3055090" y="5762867"/>
            <a:ext cx="7753428" cy="369332"/>
          </a:xfrm>
          <a:prstGeom prst="rect">
            <a:avLst/>
          </a:prstGeom>
          <a:noFill/>
        </p:spPr>
        <p:txBody>
          <a:bodyPr wrap="square" rtlCol="0">
            <a:spAutoFit/>
          </a:bodyPr>
          <a:lstStyle/>
          <a:p>
            <a:pPr algn="ctr"/>
            <a:r>
              <a:rPr lang="es-CL" dirty="0" err="1">
                <a:latin typeface="gobCL" panose="02000603050000020004" pitchFamily="50" charset="0"/>
              </a:rPr>
              <a:t>Tocapu</a:t>
            </a:r>
            <a:r>
              <a:rPr lang="es-CL" dirty="0">
                <a:latin typeface="gobCL" panose="02000603050000020004" pitchFamily="50" charset="0"/>
              </a:rPr>
              <a:t> incaico</a:t>
            </a:r>
          </a:p>
        </p:txBody>
      </p:sp>
      <p:sp>
        <p:nvSpPr>
          <p:cNvPr id="3" name="CuadroTexto 2">
            <a:extLst>
              <a:ext uri="{FF2B5EF4-FFF2-40B4-BE49-F238E27FC236}">
                <a16:creationId xmlns:a16="http://schemas.microsoft.com/office/drawing/2014/main" id="{7AC51E32-DEAF-489F-9338-2D1EEF95BB18}"/>
              </a:ext>
            </a:extLst>
          </p:cNvPr>
          <p:cNvSpPr txBox="1"/>
          <p:nvPr/>
        </p:nvSpPr>
        <p:spPr>
          <a:xfrm>
            <a:off x="727527" y="1228222"/>
            <a:ext cx="10519593" cy="923330"/>
          </a:xfrm>
          <a:prstGeom prst="rect">
            <a:avLst/>
          </a:prstGeom>
          <a:noFill/>
        </p:spPr>
        <p:txBody>
          <a:bodyPr wrap="square" rtlCol="0">
            <a:spAutoFit/>
          </a:bodyPr>
          <a:lstStyle/>
          <a:p>
            <a:r>
              <a:rPr lang="es-CL" dirty="0">
                <a:latin typeface="gobCL" panose="02000603050000020004" pitchFamily="50" charset="0"/>
              </a:rPr>
              <a:t>Influenciado por los </a:t>
            </a:r>
            <a:r>
              <a:rPr lang="es-CL" b="1" dirty="0">
                <a:latin typeface="gobCL" panose="02000603050000020004" pitchFamily="50" charset="0"/>
              </a:rPr>
              <a:t>motivos religiosos</a:t>
            </a:r>
            <a:r>
              <a:rPr lang="es-CL" dirty="0">
                <a:latin typeface="gobCL" panose="02000603050000020004" pitchFamily="50" charset="0"/>
              </a:rPr>
              <a:t>, se vinculó a la artesanía en sus distintos aspectos y buscó la belleza con </a:t>
            </a:r>
            <a:r>
              <a:rPr lang="es-CL" b="1" dirty="0">
                <a:latin typeface="gobCL" panose="02000603050000020004" pitchFamily="50" charset="0"/>
              </a:rPr>
              <a:t>distintos materiales</a:t>
            </a:r>
            <a:r>
              <a:rPr lang="es-CL" dirty="0">
                <a:latin typeface="gobCL" panose="02000603050000020004" pitchFamily="50" charset="0"/>
              </a:rPr>
              <a:t>. Cuando fueron conquistados por los españoles, los incas fueron desarrollando y creando un nuevo arte fácil y sencillo que comenzó incorporando habilidades y técnicas de los conquistadores.</a:t>
            </a:r>
          </a:p>
        </p:txBody>
      </p:sp>
      <p:pic>
        <p:nvPicPr>
          <p:cNvPr id="1026" name="Picture 2" descr="Imagen relacionada">
            <a:extLst>
              <a:ext uri="{FF2B5EF4-FFF2-40B4-BE49-F238E27FC236}">
                <a16:creationId xmlns:a16="http://schemas.microsoft.com/office/drawing/2014/main" id="{E9343C96-2B01-4383-A2AA-0E75D219439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7885747" y="2500877"/>
            <a:ext cx="2922771" cy="363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62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3E1A3BFE-1984-4A02-B7A6-45260DBE29C7}"/>
              </a:ext>
            </a:extLst>
          </p:cNvPr>
          <p:cNvSpPr>
            <a:spLocks noGrp="1"/>
          </p:cNvSpPr>
          <p:nvPr>
            <p:ph type="title"/>
          </p:nvPr>
        </p:nvSpPr>
        <p:spPr>
          <a:xfrm>
            <a:off x="640079" y="2053641"/>
            <a:ext cx="3669161" cy="2760098"/>
          </a:xfrm>
        </p:spPr>
        <p:txBody>
          <a:bodyPr>
            <a:normAutofit/>
          </a:bodyPr>
          <a:lstStyle/>
          <a:p>
            <a:r>
              <a:rPr lang="es-CL" sz="3100" dirty="0">
                <a:solidFill>
                  <a:srgbClr val="FFFFFF"/>
                </a:solidFill>
              </a:rPr>
              <a:t>Esta presentación es la</a:t>
            </a:r>
            <a:r>
              <a:rPr lang="es-CL" dirty="0">
                <a:solidFill>
                  <a:srgbClr val="FFFFFF"/>
                </a:solidFill>
              </a:rPr>
              <a:t/>
            </a:r>
            <a:br>
              <a:rPr lang="es-CL" dirty="0">
                <a:solidFill>
                  <a:srgbClr val="FFFFFF"/>
                </a:solidFill>
              </a:rPr>
            </a:br>
            <a:r>
              <a:rPr lang="es-CL" dirty="0">
                <a:solidFill>
                  <a:srgbClr val="FFFFFF"/>
                </a:solidFill>
              </a:rPr>
              <a:t>Introducción a la Unidad 1</a:t>
            </a:r>
            <a:br>
              <a:rPr lang="es-CL" dirty="0">
                <a:solidFill>
                  <a:srgbClr val="FFFFFF"/>
                </a:solidFill>
              </a:rPr>
            </a:br>
            <a:endParaRPr lang="es-CL" dirty="0">
              <a:solidFill>
                <a:srgbClr val="FFFFFF"/>
              </a:solidFill>
            </a:endParaRPr>
          </a:p>
        </p:txBody>
      </p:sp>
      <p:sp>
        <p:nvSpPr>
          <p:cNvPr id="3" name="Marcador de contenido 2">
            <a:extLst>
              <a:ext uri="{FF2B5EF4-FFF2-40B4-BE49-F238E27FC236}">
                <a16:creationId xmlns:a16="http://schemas.microsoft.com/office/drawing/2014/main" id="{724E4533-18D4-4B78-BE33-6B5C2D0F5E73}"/>
              </a:ext>
            </a:extLst>
          </p:cNvPr>
          <p:cNvSpPr>
            <a:spLocks noGrp="1"/>
          </p:cNvSpPr>
          <p:nvPr>
            <p:ph idx="1"/>
          </p:nvPr>
        </p:nvSpPr>
        <p:spPr>
          <a:xfrm>
            <a:off x="6090574" y="801866"/>
            <a:ext cx="5306084" cy="5230634"/>
          </a:xfrm>
        </p:spPr>
        <p:txBody>
          <a:bodyPr anchor="ctr">
            <a:normAutofit/>
          </a:bodyPr>
          <a:lstStyle/>
          <a:p>
            <a:r>
              <a:rPr lang="es-CL" sz="2400" b="1" dirty="0">
                <a:solidFill>
                  <a:prstClr val="white"/>
                </a:solidFill>
                <a:latin typeface="gobCL" panose="02000603050000020004" pitchFamily="50" charset="0"/>
              </a:rPr>
              <a:t>UNIDAD 1: “CREACIÓN EN EL PLANO Y DIVERSIDAD CULTURAL</a:t>
            </a:r>
            <a:endParaRPr lang="es-CL" sz="2400" dirty="0">
              <a:solidFill>
                <a:srgbClr val="000000"/>
              </a:solidFill>
            </a:endParaRPr>
          </a:p>
        </p:txBody>
      </p:sp>
      <p:sp>
        <p:nvSpPr>
          <p:cNvPr id="4" name="Rectángulo 3">
            <a:extLst>
              <a:ext uri="{FF2B5EF4-FFF2-40B4-BE49-F238E27FC236}">
                <a16:creationId xmlns:a16="http://schemas.microsoft.com/office/drawing/2014/main" id="{F69EC624-785C-4A45-A039-BED42EFAF9D5}"/>
              </a:ext>
            </a:extLst>
          </p:cNvPr>
          <p:cNvSpPr/>
          <p:nvPr/>
        </p:nvSpPr>
        <p:spPr>
          <a:xfrm>
            <a:off x="6355080" y="1097280"/>
            <a:ext cx="4640580" cy="1988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Unidad 1: “Creación en el plano y diversidad cultural”</a:t>
            </a:r>
          </a:p>
        </p:txBody>
      </p:sp>
      <p:sp>
        <p:nvSpPr>
          <p:cNvPr id="5" name="Rectángulo 4">
            <a:extLst>
              <a:ext uri="{FF2B5EF4-FFF2-40B4-BE49-F238E27FC236}">
                <a16:creationId xmlns:a16="http://schemas.microsoft.com/office/drawing/2014/main" id="{C2808477-1F2F-4AC4-BC33-100A30B097CC}"/>
              </a:ext>
            </a:extLst>
          </p:cNvPr>
          <p:cNvSpPr/>
          <p:nvPr/>
        </p:nvSpPr>
        <p:spPr>
          <a:xfrm>
            <a:off x="6355080" y="3429000"/>
            <a:ext cx="4640580" cy="2331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Objetivo:</a:t>
            </a:r>
          </a:p>
          <a:p>
            <a:pPr algn="ctr"/>
            <a:r>
              <a:rPr lang="es-CL" sz="2400" dirty="0"/>
              <a:t>Identificar las principales características históricas y artísticas de los pueblos precolombinos.</a:t>
            </a:r>
          </a:p>
        </p:txBody>
      </p:sp>
    </p:spTree>
    <p:extLst>
      <p:ext uri="{BB962C8B-B14F-4D97-AF65-F5344CB8AC3E}">
        <p14:creationId xmlns:p14="http://schemas.microsoft.com/office/powerpoint/2010/main" val="385453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dioses incas">
            <a:extLst>
              <a:ext uri="{FF2B5EF4-FFF2-40B4-BE49-F238E27FC236}">
                <a16:creationId xmlns:a16="http://schemas.microsoft.com/office/drawing/2014/main" id="{49604B0B-3C4D-4651-ACA2-41A6F0EF3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1" t="33890" r="5211" b="8244"/>
          <a:stretch/>
        </p:blipFill>
        <p:spPr bwMode="auto">
          <a:xfrm>
            <a:off x="164591" y="1115568"/>
            <a:ext cx="12027409" cy="439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04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alfabeto inca">
            <a:extLst>
              <a:ext uri="{FF2B5EF4-FFF2-40B4-BE49-F238E27FC236}">
                <a16:creationId xmlns:a16="http://schemas.microsoft.com/office/drawing/2014/main" id="{4C9D2727-D0CB-49E1-9F09-F7E6280F5B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80" b="39734"/>
          <a:stretch/>
        </p:blipFill>
        <p:spPr bwMode="auto">
          <a:xfrm>
            <a:off x="1306206" y="384638"/>
            <a:ext cx="4789794" cy="60887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alfabeto inca">
            <a:extLst>
              <a:ext uri="{FF2B5EF4-FFF2-40B4-BE49-F238E27FC236}">
                <a16:creationId xmlns:a16="http://schemas.microsoft.com/office/drawing/2014/main" id="{374B420C-B89D-4CE9-8304-8989EE9122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80" t="66048" b="1"/>
          <a:stretch/>
        </p:blipFill>
        <p:spPr bwMode="auto">
          <a:xfrm>
            <a:off x="6353694" y="384638"/>
            <a:ext cx="4775436" cy="341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08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mesoamerica paisaje">
            <a:extLst>
              <a:ext uri="{FF2B5EF4-FFF2-40B4-BE49-F238E27FC236}">
                <a16:creationId xmlns:a16="http://schemas.microsoft.com/office/drawing/2014/main" id="{7F8323BE-6AE4-4795-A149-0E271CCBE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7" y="850691"/>
            <a:ext cx="11899885" cy="515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5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5E26B1-4A96-487A-9BAC-8DBBA90AEDA3}"/>
              </a:ext>
            </a:extLst>
          </p:cNvPr>
          <p:cNvSpPr txBox="1"/>
          <p:nvPr/>
        </p:nvSpPr>
        <p:spPr>
          <a:xfrm>
            <a:off x="727527" y="581891"/>
            <a:ext cx="4655127" cy="646331"/>
          </a:xfrm>
          <a:prstGeom prst="rect">
            <a:avLst/>
          </a:prstGeom>
          <a:noFill/>
        </p:spPr>
        <p:txBody>
          <a:bodyPr wrap="square" rtlCol="0">
            <a:spAutoFit/>
          </a:bodyPr>
          <a:lstStyle/>
          <a:p>
            <a:r>
              <a:rPr lang="es-CL" sz="3600" b="1" dirty="0">
                <a:latin typeface="gobCL" panose="02000603050000020004" pitchFamily="50" charset="0"/>
                <a:ea typeface="Adobe Heiti Std R" panose="020B0400000000000000" pitchFamily="34" charset="-128"/>
              </a:rPr>
              <a:t>MAYA</a:t>
            </a:r>
          </a:p>
        </p:txBody>
      </p:sp>
      <p:cxnSp>
        <p:nvCxnSpPr>
          <p:cNvPr id="5" name="Conector recto 4">
            <a:extLst>
              <a:ext uri="{FF2B5EF4-FFF2-40B4-BE49-F238E27FC236}">
                <a16:creationId xmlns:a16="http://schemas.microsoft.com/office/drawing/2014/main" id="{C1064655-F921-4F1A-AC0C-BD0EA08DF429}"/>
              </a:ext>
            </a:extLst>
          </p:cNvPr>
          <p:cNvCxnSpPr>
            <a:cxnSpLocks/>
          </p:cNvCxnSpPr>
          <p:nvPr/>
        </p:nvCxnSpPr>
        <p:spPr>
          <a:xfrm flipV="1">
            <a:off x="810654" y="1125536"/>
            <a:ext cx="7753428" cy="1"/>
          </a:xfrm>
          <a:prstGeom prst="line">
            <a:avLst/>
          </a:prstGeom>
          <a:ln w="38100"/>
        </p:spPr>
        <p:style>
          <a:lnRef idx="1">
            <a:schemeClr val="dk1"/>
          </a:lnRef>
          <a:fillRef idx="0">
            <a:schemeClr val="dk1"/>
          </a:fillRef>
          <a:effectRef idx="0">
            <a:schemeClr val="dk1"/>
          </a:effectRef>
          <a:fontRef idx="minor">
            <a:schemeClr val="tx1"/>
          </a:fontRef>
        </p:style>
      </p:cxnSp>
      <p:pic>
        <p:nvPicPr>
          <p:cNvPr id="5122" name="Picture 2" descr="Imagen relacionada">
            <a:extLst>
              <a:ext uri="{FF2B5EF4-FFF2-40B4-BE49-F238E27FC236}">
                <a16:creationId xmlns:a16="http://schemas.microsoft.com/office/drawing/2014/main" id="{609F376B-5D68-4F76-BB9D-10269C69CA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653"/>
          <a:stretch/>
        </p:blipFill>
        <p:spPr bwMode="auto">
          <a:xfrm>
            <a:off x="7853142" y="2829121"/>
            <a:ext cx="3960307" cy="37052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n relacionada">
            <a:extLst>
              <a:ext uri="{FF2B5EF4-FFF2-40B4-BE49-F238E27FC236}">
                <a16:creationId xmlns:a16="http://schemas.microsoft.com/office/drawing/2014/main" id="{CEF985EF-CB3C-49CD-ABE4-122ACC396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53" y="2121415"/>
            <a:ext cx="6632563" cy="441290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A547973-492E-4271-8861-40202326B8E8}"/>
              </a:ext>
            </a:extLst>
          </p:cNvPr>
          <p:cNvSpPr txBox="1"/>
          <p:nvPr/>
        </p:nvSpPr>
        <p:spPr>
          <a:xfrm>
            <a:off x="727526" y="1161811"/>
            <a:ext cx="10736947" cy="923330"/>
          </a:xfrm>
          <a:prstGeom prst="rect">
            <a:avLst/>
          </a:prstGeom>
          <a:noFill/>
        </p:spPr>
        <p:txBody>
          <a:bodyPr wrap="square" rtlCol="0">
            <a:spAutoFit/>
          </a:bodyPr>
          <a:lstStyle/>
          <a:p>
            <a:r>
              <a:rPr lang="es-CL" dirty="0">
                <a:latin typeface="gobCL" panose="02000603050000020004" pitchFamily="50" charset="0"/>
              </a:rPr>
              <a:t> Existían muchos </a:t>
            </a:r>
            <a:r>
              <a:rPr lang="es-CL" b="1" dirty="0">
                <a:latin typeface="gobCL" panose="02000603050000020004" pitchFamily="50" charset="0"/>
              </a:rPr>
              <a:t>estilos artísticos regionales</a:t>
            </a:r>
            <a:r>
              <a:rPr lang="es-CL" dirty="0">
                <a:latin typeface="gobCL" panose="02000603050000020004" pitchFamily="50" charset="0"/>
              </a:rPr>
              <a:t>, que no siempre coincidieron con los límites cambiantes de las entidades políticas mayas. Las principales formas de arte tradicional que siguen en uso en la actualidad son la producción de tejidos y el diseño de las casas de los campesinos.</a:t>
            </a:r>
          </a:p>
        </p:txBody>
      </p:sp>
    </p:spTree>
    <p:extLst>
      <p:ext uri="{BB962C8B-B14F-4D97-AF65-F5344CB8AC3E}">
        <p14:creationId xmlns:p14="http://schemas.microsoft.com/office/powerpoint/2010/main" val="3875095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calendario maya">
            <a:extLst>
              <a:ext uri="{FF2B5EF4-FFF2-40B4-BE49-F238E27FC236}">
                <a16:creationId xmlns:a16="http://schemas.microsoft.com/office/drawing/2014/main" id="{85C222EB-7BF6-483D-8B7B-54FE4FE67D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21181" y="387926"/>
            <a:ext cx="6373091" cy="637309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65A85F6A-728E-410F-81A4-D9FA80746956}"/>
              </a:ext>
            </a:extLst>
          </p:cNvPr>
          <p:cNvSpPr txBox="1"/>
          <p:nvPr/>
        </p:nvSpPr>
        <p:spPr>
          <a:xfrm>
            <a:off x="249212" y="172060"/>
            <a:ext cx="4405745" cy="461665"/>
          </a:xfrm>
          <a:prstGeom prst="rect">
            <a:avLst/>
          </a:prstGeom>
          <a:noFill/>
        </p:spPr>
        <p:txBody>
          <a:bodyPr wrap="square" rtlCol="0">
            <a:spAutoFit/>
          </a:bodyPr>
          <a:lstStyle/>
          <a:p>
            <a:r>
              <a:rPr lang="es-CL" sz="2400" b="1" dirty="0">
                <a:latin typeface="gobCL" panose="02000603050000020004" pitchFamily="50" charset="0"/>
              </a:rPr>
              <a:t>CALENDARIO MAYA</a:t>
            </a:r>
          </a:p>
        </p:txBody>
      </p:sp>
      <p:cxnSp>
        <p:nvCxnSpPr>
          <p:cNvPr id="5" name="Conector recto 4">
            <a:extLst>
              <a:ext uri="{FF2B5EF4-FFF2-40B4-BE49-F238E27FC236}">
                <a16:creationId xmlns:a16="http://schemas.microsoft.com/office/drawing/2014/main" id="{E4675ACC-B00C-4BF1-B123-38D411B09FC3}"/>
              </a:ext>
            </a:extLst>
          </p:cNvPr>
          <p:cNvCxnSpPr>
            <a:cxnSpLocks/>
          </p:cNvCxnSpPr>
          <p:nvPr/>
        </p:nvCxnSpPr>
        <p:spPr>
          <a:xfrm>
            <a:off x="249212" y="609082"/>
            <a:ext cx="110893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4083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ALFABETO INCA">
            <a:extLst>
              <a:ext uri="{FF2B5EF4-FFF2-40B4-BE49-F238E27FC236}">
                <a16:creationId xmlns:a16="http://schemas.microsoft.com/office/drawing/2014/main" id="{ED31CB55-3FDF-4DCF-BBD3-BEF61904131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0"/>
                    </a14:imgEffect>
                    <a14:imgEffect>
                      <a14:brightnessContrast bright="20000" contrast="14000"/>
                    </a14:imgEffect>
                  </a14:imgLayer>
                </a14:imgProps>
              </a:ext>
              <a:ext uri="{28A0092B-C50C-407E-A947-70E740481C1C}">
                <a14:useLocalDpi xmlns:a14="http://schemas.microsoft.com/office/drawing/2010/main" val="0"/>
              </a:ext>
            </a:extLst>
          </a:blip>
          <a:srcRect t="30326"/>
          <a:stretch/>
        </p:blipFill>
        <p:spPr bwMode="auto">
          <a:xfrm>
            <a:off x="1648692" y="1274383"/>
            <a:ext cx="8236526" cy="536887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57438CE-FDC5-4AD0-8459-A32863716BA4}"/>
              </a:ext>
            </a:extLst>
          </p:cNvPr>
          <p:cNvSpPr txBox="1"/>
          <p:nvPr/>
        </p:nvSpPr>
        <p:spPr>
          <a:xfrm>
            <a:off x="138546" y="360218"/>
            <a:ext cx="5957454" cy="707886"/>
          </a:xfrm>
          <a:prstGeom prst="rect">
            <a:avLst/>
          </a:prstGeom>
          <a:noFill/>
        </p:spPr>
        <p:txBody>
          <a:bodyPr wrap="square" rtlCol="0">
            <a:spAutoFit/>
          </a:bodyPr>
          <a:lstStyle/>
          <a:p>
            <a:r>
              <a:rPr lang="es-CL" sz="2400" b="1" dirty="0">
                <a:latin typeface="gobCL" panose="02000603050000020004" pitchFamily="50" charset="0"/>
              </a:rPr>
              <a:t>ALFABETO MAYA</a:t>
            </a:r>
          </a:p>
          <a:p>
            <a:r>
              <a:rPr lang="es-CL" sz="1600" dirty="0">
                <a:latin typeface="gobCL" panose="02000603050000020004" pitchFamily="50" charset="0"/>
              </a:rPr>
              <a:t>Ideográfica (no sonidos ni figuras, sólo ideas </a:t>
            </a:r>
            <a:r>
              <a:rPr lang="es-CL" sz="1600" dirty="0">
                <a:latin typeface="gobCL" panose="02000603050000020004" pitchFamily="50" charset="0"/>
                <a:sym typeface="Wingdings" panose="05000000000000000000" pitchFamily="2" charset="2"/>
              </a:rPr>
              <a:t> INDESCEIFRABLE</a:t>
            </a:r>
            <a:r>
              <a:rPr lang="es-CL" sz="1600" dirty="0">
                <a:latin typeface="gobCL" panose="02000603050000020004" pitchFamily="50" charset="0"/>
              </a:rPr>
              <a:t>)</a:t>
            </a:r>
          </a:p>
        </p:txBody>
      </p:sp>
      <p:cxnSp>
        <p:nvCxnSpPr>
          <p:cNvPr id="4" name="Conector recto 3">
            <a:extLst>
              <a:ext uri="{FF2B5EF4-FFF2-40B4-BE49-F238E27FC236}">
                <a16:creationId xmlns:a16="http://schemas.microsoft.com/office/drawing/2014/main" id="{D3FC65A9-B7C8-4EAC-9A6A-300BA03FDCD2}"/>
              </a:ext>
            </a:extLst>
          </p:cNvPr>
          <p:cNvCxnSpPr>
            <a:cxnSpLocks/>
          </p:cNvCxnSpPr>
          <p:nvPr/>
        </p:nvCxnSpPr>
        <p:spPr>
          <a:xfrm>
            <a:off x="138546" y="1068104"/>
            <a:ext cx="110893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319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piramides aztecas">
            <a:extLst>
              <a:ext uri="{FF2B5EF4-FFF2-40B4-BE49-F238E27FC236}">
                <a16:creationId xmlns:a16="http://schemas.microsoft.com/office/drawing/2014/main" id="{431AE875-314D-475C-B3DC-85343003F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584" y="280987"/>
            <a:ext cx="10140831" cy="629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22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732500-5F38-4C3D-9D44-C22583437897}"/>
              </a:ext>
            </a:extLst>
          </p:cNvPr>
          <p:cNvSpPr txBox="1"/>
          <p:nvPr/>
        </p:nvSpPr>
        <p:spPr>
          <a:xfrm>
            <a:off x="654375" y="399011"/>
            <a:ext cx="4655127" cy="646331"/>
          </a:xfrm>
          <a:prstGeom prst="rect">
            <a:avLst/>
          </a:prstGeom>
          <a:noFill/>
        </p:spPr>
        <p:txBody>
          <a:bodyPr wrap="square" rtlCol="0">
            <a:spAutoFit/>
          </a:bodyPr>
          <a:lstStyle/>
          <a:p>
            <a:r>
              <a:rPr lang="es-CL" sz="3600" b="1" dirty="0">
                <a:latin typeface="gobCL" panose="02000603050000020004" pitchFamily="50" charset="0"/>
                <a:ea typeface="Adobe Heiti Std R" panose="020B0400000000000000" pitchFamily="34" charset="-128"/>
              </a:rPr>
              <a:t>AZTECA</a:t>
            </a:r>
          </a:p>
        </p:txBody>
      </p:sp>
      <p:cxnSp>
        <p:nvCxnSpPr>
          <p:cNvPr id="3" name="Conector recto 2">
            <a:extLst>
              <a:ext uri="{FF2B5EF4-FFF2-40B4-BE49-F238E27FC236}">
                <a16:creationId xmlns:a16="http://schemas.microsoft.com/office/drawing/2014/main" id="{D181B28A-5C24-4A85-BC84-49C4B8687020}"/>
              </a:ext>
            </a:extLst>
          </p:cNvPr>
          <p:cNvCxnSpPr>
            <a:cxnSpLocks/>
          </p:cNvCxnSpPr>
          <p:nvPr/>
        </p:nvCxnSpPr>
        <p:spPr>
          <a:xfrm flipV="1">
            <a:off x="737502" y="942656"/>
            <a:ext cx="7753428" cy="1"/>
          </a:xfrm>
          <a:prstGeom prst="line">
            <a:avLst/>
          </a:prstGeom>
          <a:ln w="38100"/>
        </p:spPr>
        <p:style>
          <a:lnRef idx="1">
            <a:schemeClr val="dk1"/>
          </a:lnRef>
          <a:fillRef idx="0">
            <a:schemeClr val="dk1"/>
          </a:fillRef>
          <a:effectRef idx="0">
            <a:schemeClr val="dk1"/>
          </a:effectRef>
          <a:fontRef idx="minor">
            <a:schemeClr val="tx1"/>
          </a:fontRef>
        </p:style>
      </p:cxnSp>
      <p:pic>
        <p:nvPicPr>
          <p:cNvPr id="3074" name="Picture 2" descr="Resultado de imagen para arte azteca">
            <a:extLst>
              <a:ext uri="{FF2B5EF4-FFF2-40B4-BE49-F238E27FC236}">
                <a16:creationId xmlns:a16="http://schemas.microsoft.com/office/drawing/2014/main" id="{442659F0-63B1-4F78-B421-2EF2C87EC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617" y="1863305"/>
            <a:ext cx="4326353" cy="432635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https://arbolio.files.wordpress.com/2014/11/pictograma-azteca.jpg">
            <a:extLst>
              <a:ext uri="{FF2B5EF4-FFF2-40B4-BE49-F238E27FC236}">
                <a16:creationId xmlns:a16="http://schemas.microsoft.com/office/drawing/2014/main" id="{4BCBFBFC-9053-426F-8546-921FC03D8F9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7" name="Imagen 6">
            <a:extLst>
              <a:ext uri="{FF2B5EF4-FFF2-40B4-BE49-F238E27FC236}">
                <a16:creationId xmlns:a16="http://schemas.microsoft.com/office/drawing/2014/main" id="{3BD10953-F939-49EA-927D-738E8859AF36}"/>
              </a:ext>
            </a:extLst>
          </p:cNvPr>
          <p:cNvPicPr>
            <a:picLocks noChangeAspect="1"/>
          </p:cNvPicPr>
          <p:nvPr/>
        </p:nvPicPr>
        <p:blipFill rotWithShape="1">
          <a:blip r:embed="rId3"/>
          <a:srcRect l="32100" t="32410" r="32350" b="28256"/>
          <a:stretch/>
        </p:blipFill>
        <p:spPr>
          <a:xfrm>
            <a:off x="390030" y="1993401"/>
            <a:ext cx="6745710" cy="4196258"/>
          </a:xfrm>
          <a:prstGeom prst="rect">
            <a:avLst/>
          </a:prstGeom>
        </p:spPr>
      </p:pic>
      <p:sp>
        <p:nvSpPr>
          <p:cNvPr id="8" name="CuadroTexto 7">
            <a:extLst>
              <a:ext uri="{FF2B5EF4-FFF2-40B4-BE49-F238E27FC236}">
                <a16:creationId xmlns:a16="http://schemas.microsoft.com/office/drawing/2014/main" id="{17707D1C-AEDF-4530-8DFD-7A496EB9A45B}"/>
              </a:ext>
            </a:extLst>
          </p:cNvPr>
          <p:cNvSpPr txBox="1"/>
          <p:nvPr/>
        </p:nvSpPr>
        <p:spPr>
          <a:xfrm>
            <a:off x="390030" y="1045342"/>
            <a:ext cx="11147595" cy="646331"/>
          </a:xfrm>
          <a:prstGeom prst="rect">
            <a:avLst/>
          </a:prstGeom>
          <a:noFill/>
        </p:spPr>
        <p:txBody>
          <a:bodyPr wrap="square" rtlCol="0">
            <a:spAutoFit/>
          </a:bodyPr>
          <a:lstStyle/>
          <a:p>
            <a:r>
              <a:rPr lang="es-CL" dirty="0">
                <a:latin typeface="gobCL" panose="02000603050000020004" pitchFamily="50" charset="0"/>
              </a:rPr>
              <a:t>Los temas preferidos eran </a:t>
            </a:r>
            <a:r>
              <a:rPr lang="es-CL" b="1" dirty="0">
                <a:latin typeface="gobCL" panose="02000603050000020004" pitchFamily="50" charset="0"/>
              </a:rPr>
              <a:t>la religión y la naturaleza</a:t>
            </a:r>
            <a:r>
              <a:rPr lang="es-CL" dirty="0">
                <a:latin typeface="gobCL" panose="02000603050000020004" pitchFamily="50" charset="0"/>
              </a:rPr>
              <a:t>; los tamaños de las esculturas eran variados, algunas, sobre todo las religiosas, eran colosales. Utilizaban una escritura que mezclaba ideogramas y pictogramas</a:t>
            </a:r>
            <a:r>
              <a:rPr lang="es-CL" dirty="0"/>
              <a:t>. </a:t>
            </a:r>
          </a:p>
        </p:txBody>
      </p:sp>
    </p:spTree>
    <p:extLst>
      <p:ext uri="{BB962C8B-B14F-4D97-AF65-F5344CB8AC3E}">
        <p14:creationId xmlns:p14="http://schemas.microsoft.com/office/powerpoint/2010/main" val="109211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calendario azteca">
            <a:extLst>
              <a:ext uri="{FF2B5EF4-FFF2-40B4-BE49-F238E27FC236}">
                <a16:creationId xmlns:a16="http://schemas.microsoft.com/office/drawing/2014/main" id="{CA8FE012-B412-4586-8182-B717DF3A4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8768" y="869249"/>
            <a:ext cx="5816691" cy="581669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1EF926F8-C3AF-4D81-A217-7E857838AC65}"/>
              </a:ext>
            </a:extLst>
          </p:cNvPr>
          <p:cNvSpPr txBox="1"/>
          <p:nvPr/>
        </p:nvSpPr>
        <p:spPr>
          <a:xfrm>
            <a:off x="249212" y="172060"/>
            <a:ext cx="4405745" cy="461665"/>
          </a:xfrm>
          <a:prstGeom prst="rect">
            <a:avLst/>
          </a:prstGeom>
          <a:noFill/>
        </p:spPr>
        <p:txBody>
          <a:bodyPr wrap="square" rtlCol="0">
            <a:spAutoFit/>
          </a:bodyPr>
          <a:lstStyle/>
          <a:p>
            <a:r>
              <a:rPr lang="es-CL" sz="2400" b="1" dirty="0">
                <a:latin typeface="gobCL" panose="02000603050000020004" pitchFamily="50" charset="0"/>
              </a:rPr>
              <a:t>CALENDARIO AZTECA</a:t>
            </a:r>
          </a:p>
        </p:txBody>
      </p:sp>
      <p:cxnSp>
        <p:nvCxnSpPr>
          <p:cNvPr id="5" name="Conector recto 4">
            <a:extLst>
              <a:ext uri="{FF2B5EF4-FFF2-40B4-BE49-F238E27FC236}">
                <a16:creationId xmlns:a16="http://schemas.microsoft.com/office/drawing/2014/main" id="{8D18EF26-B4BB-4424-893F-D1FA3FD73BCA}"/>
              </a:ext>
            </a:extLst>
          </p:cNvPr>
          <p:cNvCxnSpPr>
            <a:cxnSpLocks/>
          </p:cNvCxnSpPr>
          <p:nvPr/>
        </p:nvCxnSpPr>
        <p:spPr>
          <a:xfrm>
            <a:off x="249212" y="609082"/>
            <a:ext cx="110893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8780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DIOSES AZTECAS">
            <a:extLst>
              <a:ext uri="{FF2B5EF4-FFF2-40B4-BE49-F238E27FC236}">
                <a16:creationId xmlns:a16="http://schemas.microsoft.com/office/drawing/2014/main" id="{8677A957-3FF3-481C-8B44-9E2C7C9807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01"/>
          <a:stretch/>
        </p:blipFill>
        <p:spPr bwMode="auto">
          <a:xfrm>
            <a:off x="0" y="1674702"/>
            <a:ext cx="12165309" cy="474326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64EFD7B-014C-4A0B-BBB2-26261F7D6240}"/>
              </a:ext>
            </a:extLst>
          </p:cNvPr>
          <p:cNvSpPr txBox="1"/>
          <p:nvPr/>
        </p:nvSpPr>
        <p:spPr>
          <a:xfrm>
            <a:off x="1115568" y="906644"/>
            <a:ext cx="5957454" cy="461665"/>
          </a:xfrm>
          <a:prstGeom prst="rect">
            <a:avLst/>
          </a:prstGeom>
          <a:noFill/>
        </p:spPr>
        <p:txBody>
          <a:bodyPr wrap="square" rtlCol="0">
            <a:spAutoFit/>
          </a:bodyPr>
          <a:lstStyle/>
          <a:p>
            <a:r>
              <a:rPr lang="es-CL" sz="2400" b="1" dirty="0">
                <a:latin typeface="gobCL" panose="02000603050000020004" pitchFamily="50" charset="0"/>
              </a:rPr>
              <a:t>DIOSES AZTECAS</a:t>
            </a:r>
          </a:p>
        </p:txBody>
      </p:sp>
      <p:cxnSp>
        <p:nvCxnSpPr>
          <p:cNvPr id="4" name="Conector recto 3">
            <a:extLst>
              <a:ext uri="{FF2B5EF4-FFF2-40B4-BE49-F238E27FC236}">
                <a16:creationId xmlns:a16="http://schemas.microsoft.com/office/drawing/2014/main" id="{5FCA7A52-C522-4758-A379-DA595084D3C5}"/>
              </a:ext>
            </a:extLst>
          </p:cNvPr>
          <p:cNvCxnSpPr>
            <a:cxnSpLocks/>
          </p:cNvCxnSpPr>
          <p:nvPr/>
        </p:nvCxnSpPr>
        <p:spPr>
          <a:xfrm>
            <a:off x="1115568" y="1470440"/>
            <a:ext cx="949053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641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9600FAA-5043-4D1C-B861-2241826190DF}"/>
              </a:ext>
            </a:extLst>
          </p:cNvPr>
          <p:cNvSpPr/>
          <p:nvPr/>
        </p:nvSpPr>
        <p:spPr>
          <a:xfrm>
            <a:off x="3172691" y="1308227"/>
            <a:ext cx="8201891" cy="4241546"/>
          </a:xfrm>
          <a:prstGeom prst="rect">
            <a:avLst/>
          </a:prstGeom>
        </p:spPr>
        <p:txBody>
          <a:bodyPr wrap="square">
            <a:spAutoFit/>
          </a:bodyPr>
          <a:lstStyle/>
          <a:p>
            <a:pPr marL="899160" algn="r">
              <a:lnSpc>
                <a:spcPct val="107000"/>
              </a:lnSpc>
              <a:spcAft>
                <a:spcPts val="800"/>
              </a:spcAft>
            </a:pPr>
            <a:r>
              <a:rPr lang="es-CL" sz="2800" dirty="0">
                <a:solidFill>
                  <a:srgbClr val="222222"/>
                </a:solidFill>
                <a:latin typeface="gobCL" panose="02000603050000020004" pitchFamily="50" charset="0"/>
                <a:ea typeface="Calibri" panose="020F0502020204030204" pitchFamily="34" charset="0"/>
                <a:cs typeface="Times New Roman" panose="02020603050405020304" pitchFamily="18" charset="0"/>
              </a:rPr>
              <a:t>“Los primeros esbozos artísticos del ser humano corresponden a una forma de representación que podemos llamar naturalista, pues procuraba plasmar a la naturaleza con la mayor fidelidad posible. </a:t>
            </a:r>
            <a:r>
              <a:rPr lang="es-CL" sz="2800" b="1" dirty="0">
                <a:solidFill>
                  <a:srgbClr val="222222"/>
                </a:solidFill>
                <a:latin typeface="gobCL" panose="02000603050000020004" pitchFamily="50" charset="0"/>
                <a:ea typeface="Calibri" panose="020F0502020204030204" pitchFamily="34" charset="0"/>
                <a:cs typeface="Times New Roman" panose="02020603050405020304" pitchFamily="18" charset="0"/>
              </a:rPr>
              <a:t>Probablemente, esto tenga que ver con el propósito mágico de la pintura, pues sólo a través de la representación podría conseguirse la finalidad de poseer el objeto o animal dibujado</a:t>
            </a:r>
            <a:r>
              <a:rPr lang="es-CL" sz="2800" dirty="0">
                <a:solidFill>
                  <a:srgbClr val="222222"/>
                </a:solidFill>
                <a:latin typeface="gobCL" panose="02000603050000020004" pitchFamily="50" charset="0"/>
                <a:ea typeface="Calibri" panose="020F0502020204030204" pitchFamily="34" charset="0"/>
                <a:cs typeface="Times New Roman" panose="02020603050405020304" pitchFamily="18" charset="0"/>
              </a:rPr>
              <a:t>.”</a:t>
            </a:r>
            <a:endParaRPr lang="es-CL" sz="3200" dirty="0">
              <a:effectLst/>
              <a:latin typeface="gobCL" panose="02000603050000020004"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0494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98E571F-7A6C-42C4-968C-4584024DD5BC}"/>
              </a:ext>
            </a:extLst>
          </p:cNvPr>
          <p:cNvPicPr>
            <a:picLocks noChangeAspect="1"/>
          </p:cNvPicPr>
          <p:nvPr/>
        </p:nvPicPr>
        <p:blipFill rotWithShape="1">
          <a:blip r:embed="rId2"/>
          <a:srcRect l="3572" t="11198" r="39524" b="12151"/>
          <a:stretch/>
        </p:blipFill>
        <p:spPr>
          <a:xfrm>
            <a:off x="1567542" y="142394"/>
            <a:ext cx="8679543" cy="6573211"/>
          </a:xfrm>
          <a:prstGeom prst="rect">
            <a:avLst/>
          </a:prstGeom>
        </p:spPr>
      </p:pic>
    </p:spTree>
    <p:extLst>
      <p:ext uri="{BB962C8B-B14F-4D97-AF65-F5344CB8AC3E}">
        <p14:creationId xmlns:p14="http://schemas.microsoft.com/office/powerpoint/2010/main" val="281930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mapuche">
            <a:extLst>
              <a:ext uri="{FF2B5EF4-FFF2-40B4-BE49-F238E27FC236}">
                <a16:creationId xmlns:a16="http://schemas.microsoft.com/office/drawing/2014/main" id="{8CB39374-09EF-44C2-B597-6B61AE8AE06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t="2898"/>
          <a:stretch/>
        </p:blipFill>
        <p:spPr bwMode="auto">
          <a:xfrm>
            <a:off x="1233055" y="156315"/>
            <a:ext cx="9725889" cy="654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979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n relacionada">
            <a:extLst>
              <a:ext uri="{FF2B5EF4-FFF2-40B4-BE49-F238E27FC236}">
                <a16:creationId xmlns:a16="http://schemas.microsoft.com/office/drawing/2014/main" id="{BA1E3FAF-28D0-41A2-8028-E5EE5A04E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909" y="2455334"/>
            <a:ext cx="7380933" cy="42089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E63EE434-94BA-42CA-BA83-587652A81FF5}"/>
              </a:ext>
            </a:extLst>
          </p:cNvPr>
          <p:cNvSpPr txBox="1"/>
          <p:nvPr/>
        </p:nvSpPr>
        <p:spPr>
          <a:xfrm>
            <a:off x="727527" y="581891"/>
            <a:ext cx="4655127" cy="646331"/>
          </a:xfrm>
          <a:prstGeom prst="rect">
            <a:avLst/>
          </a:prstGeom>
          <a:noFill/>
        </p:spPr>
        <p:txBody>
          <a:bodyPr wrap="square" rtlCol="0">
            <a:spAutoFit/>
          </a:bodyPr>
          <a:lstStyle/>
          <a:p>
            <a:r>
              <a:rPr lang="es-CL" sz="3600" b="1" dirty="0">
                <a:latin typeface="gobCL" panose="02000603050000020004" pitchFamily="50" charset="0"/>
                <a:ea typeface="Adobe Heiti Std R" panose="020B0400000000000000" pitchFamily="34" charset="-128"/>
              </a:rPr>
              <a:t>MAPUCHE</a:t>
            </a:r>
          </a:p>
        </p:txBody>
      </p:sp>
      <p:cxnSp>
        <p:nvCxnSpPr>
          <p:cNvPr id="6" name="Conector recto 5">
            <a:extLst>
              <a:ext uri="{FF2B5EF4-FFF2-40B4-BE49-F238E27FC236}">
                <a16:creationId xmlns:a16="http://schemas.microsoft.com/office/drawing/2014/main" id="{6633C80D-A769-4187-8410-59F6CABFDB63}"/>
              </a:ext>
            </a:extLst>
          </p:cNvPr>
          <p:cNvCxnSpPr>
            <a:cxnSpLocks/>
          </p:cNvCxnSpPr>
          <p:nvPr/>
        </p:nvCxnSpPr>
        <p:spPr>
          <a:xfrm flipV="1">
            <a:off x="810654" y="1125536"/>
            <a:ext cx="7753428" cy="1"/>
          </a:xfrm>
          <a:prstGeom prst="line">
            <a:avLst/>
          </a:prstGeom>
          <a:ln w="38100"/>
        </p:spPr>
        <p:style>
          <a:lnRef idx="1">
            <a:schemeClr val="dk1"/>
          </a:lnRef>
          <a:fillRef idx="0">
            <a:schemeClr val="dk1"/>
          </a:fillRef>
          <a:effectRef idx="0">
            <a:schemeClr val="dk1"/>
          </a:effectRef>
          <a:fontRef idx="minor">
            <a:schemeClr val="tx1"/>
          </a:fontRef>
        </p:style>
      </p:cxnSp>
      <p:pic>
        <p:nvPicPr>
          <p:cNvPr id="2050" name="Picture 2" descr="Resultado de imagen para ketru metawe">
            <a:extLst>
              <a:ext uri="{FF2B5EF4-FFF2-40B4-BE49-F238E27FC236}">
                <a16:creationId xmlns:a16="http://schemas.microsoft.com/office/drawing/2014/main" id="{77FED517-0E56-4E90-AE40-A129784D7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430" t="4427" r="64911" b="56666"/>
          <a:stretch/>
        </p:blipFill>
        <p:spPr bwMode="auto">
          <a:xfrm>
            <a:off x="8337774" y="2071429"/>
            <a:ext cx="3402767" cy="461966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565827B5-6048-416A-80DE-3EBA5760FBB3}"/>
              </a:ext>
            </a:extLst>
          </p:cNvPr>
          <p:cNvSpPr/>
          <p:nvPr/>
        </p:nvSpPr>
        <p:spPr>
          <a:xfrm>
            <a:off x="727527" y="1249436"/>
            <a:ext cx="11275496" cy="1200329"/>
          </a:xfrm>
          <a:prstGeom prst="rect">
            <a:avLst/>
          </a:prstGeom>
        </p:spPr>
        <p:txBody>
          <a:bodyPr wrap="square">
            <a:spAutoFit/>
          </a:bodyPr>
          <a:lstStyle/>
          <a:p>
            <a:r>
              <a:rPr lang="es-CL" dirty="0">
                <a:latin typeface="gobCL" panose="02000603050000020004" pitchFamily="50" charset="0"/>
              </a:rPr>
              <a:t>Fin simbólico, decorativo y utilitario. Colores y diseños se combinan según usos y significados tradicionales, sobre todo en los telares. En cerámica intentan representar animales de su cultura. Además dentro de la música y la danza se utilizan instrumentos como el </a:t>
            </a:r>
            <a:r>
              <a:rPr lang="es-CL" dirty="0" err="1">
                <a:latin typeface="gobCL" panose="02000603050000020004" pitchFamily="50" charset="0"/>
              </a:rPr>
              <a:t>kultrún</a:t>
            </a:r>
            <a:r>
              <a:rPr lang="es-CL" dirty="0">
                <a:latin typeface="gobCL" panose="02000603050000020004" pitchFamily="50" charset="0"/>
              </a:rPr>
              <a:t> y la </a:t>
            </a:r>
            <a:r>
              <a:rPr lang="es-CL" dirty="0" err="1">
                <a:latin typeface="gobCL" panose="02000603050000020004" pitchFamily="50" charset="0"/>
              </a:rPr>
              <a:t>trutruka</a:t>
            </a:r>
            <a:r>
              <a:rPr lang="es-CL" dirty="0">
                <a:latin typeface="gobCL" panose="02000603050000020004" pitchFamily="50" charset="0"/>
              </a:rPr>
              <a:t>, los que expresan la cosmovisión y festejan los ciclos vitales de este pueblo.</a:t>
            </a:r>
          </a:p>
        </p:txBody>
      </p:sp>
    </p:spTree>
    <p:extLst>
      <p:ext uri="{BB962C8B-B14F-4D97-AF65-F5344CB8AC3E}">
        <p14:creationId xmlns:p14="http://schemas.microsoft.com/office/powerpoint/2010/main" val="2660244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s secretos que encierra el Calendario Mapuche explicados en una infografÃ­a">
            <a:extLst>
              <a:ext uri="{FF2B5EF4-FFF2-40B4-BE49-F238E27FC236}">
                <a16:creationId xmlns:a16="http://schemas.microsoft.com/office/drawing/2014/main" id="{F3A994B7-ED51-404E-8EFB-C96578D22A5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3897" b="15487"/>
          <a:stretch/>
        </p:blipFill>
        <p:spPr bwMode="auto">
          <a:xfrm>
            <a:off x="5130446" y="822960"/>
            <a:ext cx="5482958" cy="603504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Resultado de imagen para kultrun">
            <a:extLst>
              <a:ext uri="{FF2B5EF4-FFF2-40B4-BE49-F238E27FC236}">
                <a16:creationId xmlns:a16="http://schemas.microsoft.com/office/drawing/2014/main" id="{5A5ECF0E-C1F3-421F-AA1A-07E19F70C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4265" y="2888673"/>
            <a:ext cx="3261040" cy="28479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3">
            <a:extLst>
              <a:ext uri="{FF2B5EF4-FFF2-40B4-BE49-F238E27FC236}">
                <a16:creationId xmlns:a16="http://schemas.microsoft.com/office/drawing/2014/main" id="{1F6ADC63-7A94-441F-B814-8F2C204E316F}"/>
              </a:ext>
            </a:extLst>
          </p:cNvPr>
          <p:cNvCxnSpPr/>
          <p:nvPr/>
        </p:nvCxnSpPr>
        <p:spPr>
          <a:xfrm flipV="1">
            <a:off x="444211" y="2472169"/>
            <a:ext cx="174914" cy="4165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D0291A31-F24B-4EB4-B22F-78B9B2170F59}"/>
              </a:ext>
            </a:extLst>
          </p:cNvPr>
          <p:cNvSpPr txBox="1"/>
          <p:nvPr/>
        </p:nvSpPr>
        <p:spPr>
          <a:xfrm>
            <a:off x="249212" y="172060"/>
            <a:ext cx="4405745" cy="461665"/>
          </a:xfrm>
          <a:prstGeom prst="rect">
            <a:avLst/>
          </a:prstGeom>
          <a:noFill/>
        </p:spPr>
        <p:txBody>
          <a:bodyPr wrap="square" rtlCol="0">
            <a:spAutoFit/>
          </a:bodyPr>
          <a:lstStyle/>
          <a:p>
            <a:r>
              <a:rPr lang="es-CL" sz="2400" b="1" dirty="0">
                <a:latin typeface="gobCL" panose="02000603050000020004" pitchFamily="50" charset="0"/>
              </a:rPr>
              <a:t>CALENDARIO MAPUCHE</a:t>
            </a:r>
          </a:p>
        </p:txBody>
      </p:sp>
      <p:cxnSp>
        <p:nvCxnSpPr>
          <p:cNvPr id="6" name="Conector recto 5">
            <a:extLst>
              <a:ext uri="{FF2B5EF4-FFF2-40B4-BE49-F238E27FC236}">
                <a16:creationId xmlns:a16="http://schemas.microsoft.com/office/drawing/2014/main" id="{EED72651-5036-4189-BFCD-25848CD903DA}"/>
              </a:ext>
            </a:extLst>
          </p:cNvPr>
          <p:cNvCxnSpPr>
            <a:cxnSpLocks/>
          </p:cNvCxnSpPr>
          <p:nvPr/>
        </p:nvCxnSpPr>
        <p:spPr>
          <a:xfrm>
            <a:off x="249212" y="609082"/>
            <a:ext cx="1108934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165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arte mapuche">
            <a:extLst>
              <a:ext uri="{FF2B5EF4-FFF2-40B4-BE49-F238E27FC236}">
                <a16:creationId xmlns:a16="http://schemas.microsoft.com/office/drawing/2014/main" id="{723368DE-CD93-4EF0-8AF2-B2ADAC8E4CC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8174"/>
          <a:stretch/>
        </p:blipFill>
        <p:spPr bwMode="auto">
          <a:xfrm>
            <a:off x="2809175" y="134247"/>
            <a:ext cx="6229895" cy="6589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arte mapuche">
            <a:extLst>
              <a:ext uri="{FF2B5EF4-FFF2-40B4-BE49-F238E27FC236}">
                <a16:creationId xmlns:a16="http://schemas.microsoft.com/office/drawing/2014/main" id="{82670CDE-85BE-47DE-BCE3-D7C9555BBCD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2882" t="81291"/>
          <a:stretch/>
        </p:blipFill>
        <p:spPr bwMode="auto">
          <a:xfrm>
            <a:off x="4251266" y="2683240"/>
            <a:ext cx="2714787" cy="176883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7E88D2C-592E-460A-B095-94F52EEBAEAE}"/>
              </a:ext>
            </a:extLst>
          </p:cNvPr>
          <p:cNvSpPr/>
          <p:nvPr/>
        </p:nvSpPr>
        <p:spPr>
          <a:xfrm>
            <a:off x="4751882" y="4452079"/>
            <a:ext cx="1843790" cy="2248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3196522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565F21D6-7E76-443D-ABA6-BD75DF2A1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60" y="201168"/>
            <a:ext cx="9755867" cy="645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06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selknam">
            <a:extLst>
              <a:ext uri="{FF2B5EF4-FFF2-40B4-BE49-F238E27FC236}">
                <a16:creationId xmlns:a16="http://schemas.microsoft.com/office/drawing/2014/main" id="{C64DDC18-650F-48B8-97FB-75559FAAAB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567" y="218209"/>
            <a:ext cx="8808865" cy="642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951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selknam">
            <a:extLst>
              <a:ext uri="{FF2B5EF4-FFF2-40B4-BE49-F238E27FC236}">
                <a16:creationId xmlns:a16="http://schemas.microsoft.com/office/drawing/2014/main" id="{D818108A-CBC6-4EFC-B2D8-91BD16013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038" y="-1"/>
            <a:ext cx="9144002"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054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arte selknam">
            <a:extLst>
              <a:ext uri="{FF2B5EF4-FFF2-40B4-BE49-F238E27FC236}">
                <a16:creationId xmlns:a16="http://schemas.microsoft.com/office/drawing/2014/main" id="{184B2FEF-693C-443A-9DBD-AF9D3DD342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6" r="7655"/>
          <a:stretch/>
        </p:blipFill>
        <p:spPr bwMode="auto">
          <a:xfrm>
            <a:off x="369906" y="2688336"/>
            <a:ext cx="6250349" cy="3647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n relacionada">
            <a:extLst>
              <a:ext uri="{FF2B5EF4-FFF2-40B4-BE49-F238E27FC236}">
                <a16:creationId xmlns:a16="http://schemas.microsoft.com/office/drawing/2014/main" id="{6C5A4288-5C96-4655-9E73-23D85BD65C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55" r="4150"/>
          <a:stretch/>
        </p:blipFill>
        <p:spPr bwMode="auto">
          <a:xfrm>
            <a:off x="5094784" y="2688336"/>
            <a:ext cx="6433187" cy="36471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FFE42964-4508-47BF-938F-A1E85EF42AB5}"/>
              </a:ext>
            </a:extLst>
          </p:cNvPr>
          <p:cNvSpPr/>
          <p:nvPr/>
        </p:nvSpPr>
        <p:spPr>
          <a:xfrm>
            <a:off x="669965" y="1167747"/>
            <a:ext cx="10858006" cy="923330"/>
          </a:xfrm>
          <a:prstGeom prst="rect">
            <a:avLst/>
          </a:prstGeom>
        </p:spPr>
        <p:txBody>
          <a:bodyPr wrap="square">
            <a:spAutoFit/>
          </a:bodyPr>
          <a:lstStyle/>
          <a:p>
            <a:pPr algn="just"/>
            <a:r>
              <a:rPr lang="es-CL" dirty="0">
                <a:solidFill>
                  <a:srgbClr val="333333"/>
                </a:solidFill>
                <a:latin typeface="gobCL" panose="02000603050000020004" pitchFamily="50" charset="0"/>
              </a:rPr>
              <a:t>La pintura corporal respondía a</a:t>
            </a:r>
            <a:r>
              <a:rPr lang="es-CL" i="0" dirty="0">
                <a:solidFill>
                  <a:srgbClr val="333333"/>
                </a:solidFill>
                <a:effectLst/>
                <a:latin typeface="gobCL" panose="02000603050000020004" pitchFamily="50" charset="0"/>
              </a:rPr>
              <a:t> razones estéticas</a:t>
            </a:r>
            <a:r>
              <a:rPr lang="es-CL" dirty="0">
                <a:solidFill>
                  <a:srgbClr val="333333"/>
                </a:solidFill>
                <a:latin typeface="gobCL" panose="02000603050000020004" pitchFamily="50" charset="0"/>
              </a:rPr>
              <a:t> (</a:t>
            </a:r>
            <a:r>
              <a:rPr lang="es-CL" i="0" dirty="0">
                <a:solidFill>
                  <a:srgbClr val="333333"/>
                </a:solidFill>
                <a:effectLst/>
                <a:latin typeface="gobCL" panose="02000603050000020004" pitchFamily="50" charset="0"/>
              </a:rPr>
              <a:t>destaca ciertas características físicas),  a razones prácticas (camuflaje), a razones comunicativas que ejercían un rol primordial en los códigos sociales</a:t>
            </a:r>
            <a:r>
              <a:rPr lang="es-CL" dirty="0">
                <a:solidFill>
                  <a:srgbClr val="333333"/>
                </a:solidFill>
                <a:latin typeface="gobCL" panose="02000603050000020004" pitchFamily="50" charset="0"/>
              </a:rPr>
              <a:t>, a</a:t>
            </a:r>
            <a:r>
              <a:rPr lang="es-CL" i="0" dirty="0">
                <a:solidFill>
                  <a:srgbClr val="333333"/>
                </a:solidFill>
                <a:effectLst/>
                <a:latin typeface="gobCL" panose="02000603050000020004" pitchFamily="50" charset="0"/>
              </a:rPr>
              <a:t> razones de orden social (roles como chamán o hechicero), y finalmente con fines espirituales</a:t>
            </a:r>
            <a:r>
              <a:rPr lang="es-CL" dirty="0">
                <a:solidFill>
                  <a:srgbClr val="333333"/>
                </a:solidFill>
                <a:latin typeface="gobCL" panose="02000603050000020004" pitchFamily="50" charset="0"/>
              </a:rPr>
              <a:t> o rituales</a:t>
            </a:r>
            <a:endParaRPr lang="es-CL" dirty="0">
              <a:latin typeface="gobCL" panose="02000603050000020004" pitchFamily="50" charset="0"/>
            </a:endParaRPr>
          </a:p>
        </p:txBody>
      </p:sp>
      <p:sp>
        <p:nvSpPr>
          <p:cNvPr id="6" name="CuadroTexto 5">
            <a:extLst>
              <a:ext uri="{FF2B5EF4-FFF2-40B4-BE49-F238E27FC236}">
                <a16:creationId xmlns:a16="http://schemas.microsoft.com/office/drawing/2014/main" id="{88C23210-C8DC-4B38-995A-924CF5FF58D2}"/>
              </a:ext>
            </a:extLst>
          </p:cNvPr>
          <p:cNvSpPr txBox="1"/>
          <p:nvPr/>
        </p:nvSpPr>
        <p:spPr>
          <a:xfrm>
            <a:off x="727527" y="581891"/>
            <a:ext cx="4655127" cy="646331"/>
          </a:xfrm>
          <a:prstGeom prst="rect">
            <a:avLst/>
          </a:prstGeom>
          <a:noFill/>
        </p:spPr>
        <p:txBody>
          <a:bodyPr wrap="square" rtlCol="0">
            <a:spAutoFit/>
          </a:bodyPr>
          <a:lstStyle/>
          <a:p>
            <a:r>
              <a:rPr lang="es-CL" sz="3600" b="1" dirty="0">
                <a:latin typeface="gobCL" panose="02000603050000020004" pitchFamily="50" charset="0"/>
                <a:ea typeface="Adobe Heiti Std R" panose="020B0400000000000000" pitchFamily="34" charset="-128"/>
              </a:rPr>
              <a:t>SELKNAM</a:t>
            </a:r>
          </a:p>
        </p:txBody>
      </p:sp>
      <p:cxnSp>
        <p:nvCxnSpPr>
          <p:cNvPr id="7" name="Conector recto 6">
            <a:extLst>
              <a:ext uri="{FF2B5EF4-FFF2-40B4-BE49-F238E27FC236}">
                <a16:creationId xmlns:a16="http://schemas.microsoft.com/office/drawing/2014/main" id="{D78E49DC-1767-4E98-A705-1FF3EF3BF19E}"/>
              </a:ext>
            </a:extLst>
          </p:cNvPr>
          <p:cNvCxnSpPr>
            <a:cxnSpLocks/>
          </p:cNvCxnSpPr>
          <p:nvPr/>
        </p:nvCxnSpPr>
        <p:spPr>
          <a:xfrm flipV="1">
            <a:off x="810654" y="1125536"/>
            <a:ext cx="7753428" cy="1"/>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350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8BC97B-134A-4FCA-A011-0B5D3B67E7FC}"/>
              </a:ext>
            </a:extLst>
          </p:cNvPr>
          <p:cNvSpPr txBox="1"/>
          <p:nvPr/>
        </p:nvSpPr>
        <p:spPr>
          <a:xfrm>
            <a:off x="1042416" y="347472"/>
            <a:ext cx="9784080" cy="6586418"/>
          </a:xfrm>
          <a:prstGeom prst="rect">
            <a:avLst/>
          </a:prstGeom>
          <a:noFill/>
        </p:spPr>
        <p:txBody>
          <a:bodyPr wrap="square" rtlCol="0">
            <a:spAutoFit/>
          </a:bodyPr>
          <a:lstStyle/>
          <a:p>
            <a:endParaRPr lang="es-CL" sz="3200" b="1" dirty="0">
              <a:latin typeface="gobCL" panose="02000603050000020004" pitchFamily="50" charset="0"/>
            </a:endParaRPr>
          </a:p>
          <a:p>
            <a:r>
              <a:rPr lang="es-CL" sz="3200" b="1" dirty="0">
                <a:latin typeface="gobCL" panose="02000603050000020004" pitchFamily="50" charset="0"/>
              </a:rPr>
              <a:t>Actividad:</a:t>
            </a:r>
          </a:p>
          <a:p>
            <a:endParaRPr lang="es-CL" sz="2400" dirty="0">
              <a:latin typeface="gobCL" panose="02000603050000020004" pitchFamily="50" charset="0"/>
            </a:endParaRPr>
          </a:p>
          <a:p>
            <a:r>
              <a:rPr lang="es-CL" sz="2400" dirty="0">
                <a:latin typeface="gobCL" panose="02000603050000020004" pitchFamily="50" charset="0"/>
              </a:rPr>
              <a:t>En una hoja de su croquera, represente cada uno de estos conceptos a través de 5 símbolos que puedan ser de fácil entendimiento. Dibújelo de manera simple, como si fuesen a ser letreros en las calles por ejemplo, así que de preferencia utilice plumón negro. </a:t>
            </a:r>
          </a:p>
          <a:p>
            <a:endParaRPr lang="es-CL" sz="2400" dirty="0">
              <a:latin typeface="gobCL" panose="02000603050000020004" pitchFamily="50" charset="0"/>
            </a:endParaRPr>
          </a:p>
          <a:p>
            <a:pPr algn="ctr"/>
            <a:r>
              <a:rPr lang="es-CL" sz="3200" dirty="0">
                <a:latin typeface="gobCL" panose="02000603050000020004" pitchFamily="50" charset="0"/>
              </a:rPr>
              <a:t>Dios o dioses</a:t>
            </a:r>
          </a:p>
          <a:p>
            <a:pPr algn="ctr"/>
            <a:r>
              <a:rPr lang="es-CL" sz="3200" dirty="0">
                <a:latin typeface="gobCL" panose="02000603050000020004" pitchFamily="50" charset="0"/>
              </a:rPr>
              <a:t>Presidente/a</a:t>
            </a:r>
          </a:p>
          <a:p>
            <a:pPr algn="ctr"/>
            <a:r>
              <a:rPr lang="es-CL" sz="3200" dirty="0">
                <a:latin typeface="gobCL" panose="02000603050000020004" pitchFamily="50" charset="0"/>
              </a:rPr>
              <a:t>Año</a:t>
            </a:r>
          </a:p>
          <a:p>
            <a:pPr algn="ctr"/>
            <a:r>
              <a:rPr lang="es-CL" sz="3200" dirty="0">
                <a:latin typeface="gobCL" panose="02000603050000020004" pitchFamily="50" charset="0"/>
              </a:rPr>
              <a:t>Trabajo</a:t>
            </a:r>
          </a:p>
          <a:p>
            <a:pPr algn="ctr"/>
            <a:r>
              <a:rPr lang="es-CL" sz="3200" dirty="0">
                <a:latin typeface="gobCL" panose="02000603050000020004" pitchFamily="50" charset="0"/>
              </a:rPr>
              <a:t>Alma</a:t>
            </a:r>
          </a:p>
          <a:p>
            <a:endParaRPr lang="es-CL" dirty="0"/>
          </a:p>
          <a:p>
            <a:endParaRPr lang="es-CL" dirty="0"/>
          </a:p>
          <a:p>
            <a:endParaRPr lang="es-CL" dirty="0"/>
          </a:p>
        </p:txBody>
      </p:sp>
    </p:spTree>
    <p:extLst>
      <p:ext uri="{BB962C8B-B14F-4D97-AF65-F5344CB8AC3E}">
        <p14:creationId xmlns:p14="http://schemas.microsoft.com/office/powerpoint/2010/main" val="1312665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54DF07-59D7-4477-969E-CD4F47C89205}"/>
              </a:ext>
            </a:extLst>
          </p:cNvPr>
          <p:cNvSpPr txBox="1"/>
          <p:nvPr/>
        </p:nvSpPr>
        <p:spPr>
          <a:xfrm>
            <a:off x="5092078" y="387900"/>
            <a:ext cx="5739618" cy="584775"/>
          </a:xfrm>
          <a:prstGeom prst="rect">
            <a:avLst/>
          </a:prstGeom>
          <a:noFill/>
        </p:spPr>
        <p:txBody>
          <a:bodyPr wrap="square" rtlCol="0">
            <a:spAutoFit/>
          </a:bodyPr>
          <a:lstStyle/>
          <a:p>
            <a:r>
              <a:rPr lang="es-CL" sz="3200" b="1" dirty="0">
                <a:latin typeface="gobCL" panose="02000603050000020004" pitchFamily="50" charset="0"/>
              </a:rPr>
              <a:t>LUNA</a:t>
            </a:r>
          </a:p>
        </p:txBody>
      </p:sp>
      <p:sp>
        <p:nvSpPr>
          <p:cNvPr id="5" name="CuadroTexto 4">
            <a:extLst>
              <a:ext uri="{FF2B5EF4-FFF2-40B4-BE49-F238E27FC236}">
                <a16:creationId xmlns:a16="http://schemas.microsoft.com/office/drawing/2014/main" id="{E0429773-B398-4EE2-A542-06DF57313373}"/>
              </a:ext>
            </a:extLst>
          </p:cNvPr>
          <p:cNvSpPr txBox="1"/>
          <p:nvPr/>
        </p:nvSpPr>
        <p:spPr>
          <a:xfrm>
            <a:off x="1444482" y="2951946"/>
            <a:ext cx="9748911" cy="954107"/>
          </a:xfrm>
          <a:prstGeom prst="rect">
            <a:avLst/>
          </a:prstGeom>
          <a:noFill/>
        </p:spPr>
        <p:txBody>
          <a:bodyPr wrap="square" rtlCol="0">
            <a:spAutoFit/>
          </a:bodyPr>
          <a:lstStyle/>
          <a:p>
            <a:pPr algn="ctr"/>
            <a:r>
              <a:rPr lang="es-CL" sz="2800" b="1" dirty="0">
                <a:latin typeface="gobCL" panose="02000603050000020004" pitchFamily="50" charset="0"/>
              </a:rPr>
              <a:t>Dibuja en tu croquera  rápidamente un símbolo que pudiese representar la luna</a:t>
            </a:r>
          </a:p>
        </p:txBody>
      </p:sp>
    </p:spTree>
    <p:extLst>
      <p:ext uri="{BB962C8B-B14F-4D97-AF65-F5344CB8AC3E}">
        <p14:creationId xmlns:p14="http://schemas.microsoft.com/office/powerpoint/2010/main" val="1284986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BD67FD66-CE4A-46DB-A66B-1EAFBD4C7620}"/>
              </a:ext>
            </a:extLst>
          </p:cNvPr>
          <p:cNvSpPr>
            <a:spLocks noGrp="1"/>
          </p:cNvSpPr>
          <p:nvPr>
            <p:ph type="title"/>
          </p:nvPr>
        </p:nvSpPr>
        <p:spPr>
          <a:xfrm>
            <a:off x="1179226" y="826681"/>
            <a:ext cx="9833548" cy="685446"/>
          </a:xfrm>
        </p:spPr>
        <p:txBody>
          <a:bodyPr>
            <a:normAutofit/>
          </a:bodyPr>
          <a:lstStyle/>
          <a:p>
            <a:pPr algn="ctr"/>
            <a:r>
              <a:rPr lang="es-CL" sz="3600">
                <a:solidFill>
                  <a:srgbClr val="FFFFFF"/>
                </a:solidFill>
              </a:rPr>
              <a:t>Listado de videos y películas obligatorios y sugeridos</a:t>
            </a:r>
            <a:endParaRPr lang="es-CL" sz="3600" dirty="0">
              <a:solidFill>
                <a:srgbClr val="FFFFFF"/>
              </a:solidFill>
            </a:endParaRPr>
          </a:p>
        </p:txBody>
      </p:sp>
      <p:sp>
        <p:nvSpPr>
          <p:cNvPr id="3" name="Marcador de contenido 2">
            <a:extLst>
              <a:ext uri="{FF2B5EF4-FFF2-40B4-BE49-F238E27FC236}">
                <a16:creationId xmlns:a16="http://schemas.microsoft.com/office/drawing/2014/main" id="{06353202-6BD3-4EDD-BF54-99FA2D80F35E}"/>
              </a:ext>
            </a:extLst>
          </p:cNvPr>
          <p:cNvSpPr>
            <a:spLocks noGrp="1"/>
          </p:cNvSpPr>
          <p:nvPr>
            <p:ph idx="1"/>
          </p:nvPr>
        </p:nvSpPr>
        <p:spPr>
          <a:xfrm>
            <a:off x="719847" y="2583179"/>
            <a:ext cx="11116248" cy="3448139"/>
          </a:xfrm>
        </p:spPr>
        <p:txBody>
          <a:bodyPr>
            <a:normAutofit fontScale="70000" lnSpcReduction="20000"/>
          </a:bodyPr>
          <a:lstStyle/>
          <a:p>
            <a:pPr marL="0" indent="0">
              <a:buNone/>
            </a:pPr>
            <a:r>
              <a:rPr lang="es-CL" sz="2400" dirty="0" smtClean="0">
                <a:solidFill>
                  <a:srgbClr val="000000"/>
                </a:solidFill>
              </a:rPr>
              <a:t>Este </a:t>
            </a:r>
            <a:r>
              <a:rPr lang="es-CL" sz="2400" dirty="0">
                <a:solidFill>
                  <a:srgbClr val="000000"/>
                </a:solidFill>
              </a:rPr>
              <a:t>material les servirá para seleccionar a una cultura precolombina y profundizar en otras. Ver primero el </a:t>
            </a:r>
            <a:r>
              <a:rPr lang="es-CL" sz="2400" dirty="0" err="1">
                <a:solidFill>
                  <a:srgbClr val="000000"/>
                </a:solidFill>
              </a:rPr>
              <a:t>Tikiticlip</a:t>
            </a:r>
            <a:r>
              <a:rPr lang="es-CL" sz="2400" dirty="0">
                <a:solidFill>
                  <a:srgbClr val="000000"/>
                </a:solidFill>
              </a:rPr>
              <a:t>, recuerda que es obligatorio, e ir anotando las diferentes culturas que se mencionan en tu croquera</a:t>
            </a:r>
            <a:r>
              <a:rPr lang="es-CL" sz="2400" dirty="0" smtClean="0">
                <a:solidFill>
                  <a:srgbClr val="000000"/>
                </a:solidFill>
              </a:rPr>
              <a:t>.</a:t>
            </a:r>
          </a:p>
          <a:p>
            <a:pPr marL="0" indent="0">
              <a:buNone/>
            </a:pPr>
            <a:endParaRPr lang="es-CL" sz="2400" dirty="0">
              <a:solidFill>
                <a:srgbClr val="000000"/>
              </a:solidFill>
            </a:endParaRPr>
          </a:p>
          <a:p>
            <a:pPr algn="just">
              <a:lnSpc>
                <a:spcPct val="107000"/>
              </a:lnSpc>
              <a:spcAft>
                <a:spcPts val="800"/>
              </a:spcAft>
            </a:pPr>
            <a:r>
              <a:rPr lang="es-CL" sz="2400" dirty="0" err="1">
                <a:ea typeface="Calibri" panose="020F0502020204030204" pitchFamily="34" charset="0"/>
                <a:cs typeface="Times New Roman" panose="02020603050405020304" pitchFamily="18" charset="0"/>
              </a:rPr>
              <a:t>Tikiticlip</a:t>
            </a:r>
            <a:r>
              <a:rPr lang="es-CL" sz="2400" dirty="0">
                <a:ea typeface="Calibri" panose="020F0502020204030204" pitchFamily="34" charset="0"/>
                <a:cs typeface="Times New Roman" panose="02020603050405020304" pitchFamily="18" charset="0"/>
              </a:rPr>
              <a:t> Precolombino: </a:t>
            </a:r>
            <a:r>
              <a:rPr lang="es-CL" sz="2400" u="sng"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https://www.youtube.com/watch?v=6YyceB0ypVw&amp;t=2539s</a:t>
            </a:r>
            <a:endParaRPr lang="es-CL" sz="2400" u="sng" dirty="0">
              <a:solidFill>
                <a:srgbClr val="0000FF"/>
              </a:solidFill>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L" sz="2400" dirty="0">
                <a:ea typeface="Calibri" panose="020F0502020204030204" pitchFamily="34" charset="0"/>
                <a:cs typeface="Times New Roman" panose="02020603050405020304" pitchFamily="18" charset="0"/>
              </a:rPr>
              <a:t>. “Cerámicas y diseños Diaguitas”: </a:t>
            </a:r>
            <a:r>
              <a:rPr lang="es-CL" sz="2400" u="sng" dirty="0">
                <a:solidFill>
                  <a:srgbClr val="0000FF"/>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https://www.youtube.com/watch?v=9kmX27EaN44</a:t>
            </a:r>
            <a:endParaRPr lang="es-CL" sz="2400" dirty="0">
              <a:ea typeface="Calibri" panose="020F0502020204030204" pitchFamily="34" charset="0"/>
              <a:cs typeface="Times New Roman" panose="02020603050405020304" pitchFamily="18" charset="0"/>
            </a:endParaRPr>
          </a:p>
          <a:p>
            <a:pPr algn="just">
              <a:lnSpc>
                <a:spcPct val="107000"/>
              </a:lnSpc>
              <a:spcAft>
                <a:spcPts val="800"/>
              </a:spcAft>
            </a:pPr>
            <a:r>
              <a:rPr lang="es-CL" sz="2400" dirty="0">
                <a:ea typeface="Calibri" panose="020F0502020204030204" pitchFamily="34" charset="0"/>
                <a:cs typeface="Times New Roman" panose="02020603050405020304" pitchFamily="18" charset="0"/>
              </a:rPr>
              <a:t>Página del Museo de Arte Precolombino: </a:t>
            </a:r>
            <a:r>
              <a:rPr lang="es-CL" sz="2400" u="sng" dirty="0">
                <a:solidFill>
                  <a:srgbClr val="0000FF"/>
                </a:solidFill>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http://www.precolombino.cl/biblioteca/</a:t>
            </a:r>
            <a:endParaRPr lang="es-CL" sz="2400" u="sng" dirty="0">
              <a:solidFill>
                <a:srgbClr val="0000FF"/>
              </a:solidFill>
              <a:ea typeface="Calibri" panose="020F0502020204030204" pitchFamily="34" charset="0"/>
              <a:cs typeface="Times New Roman" panose="02020603050405020304" pitchFamily="18" charset="0"/>
            </a:endParaRPr>
          </a:p>
          <a:p>
            <a:pPr algn="just">
              <a:lnSpc>
                <a:spcPct val="107000"/>
              </a:lnSpc>
              <a:spcAft>
                <a:spcPts val="800"/>
              </a:spcAft>
            </a:pPr>
            <a:r>
              <a:rPr lang="es-CL" sz="2400" dirty="0">
                <a:ea typeface="Calibri" panose="020F0502020204030204" pitchFamily="34" charset="0"/>
              </a:rPr>
              <a:t>Películas: </a:t>
            </a:r>
            <a:r>
              <a:rPr lang="es-CL" sz="2400" dirty="0">
                <a:ea typeface="Calibri" panose="020F0502020204030204" pitchFamily="34" charset="0"/>
              </a:rPr>
              <a:t>“</a:t>
            </a:r>
            <a:r>
              <a:rPr lang="es-CL" sz="2400" dirty="0" err="1">
                <a:ea typeface="Calibri" panose="020F0502020204030204" pitchFamily="34" charset="0"/>
              </a:rPr>
              <a:t>Apocalypto</a:t>
            </a:r>
            <a:r>
              <a:rPr lang="es-CL" sz="2400" dirty="0">
                <a:ea typeface="Calibri" panose="020F0502020204030204" pitchFamily="34" charset="0"/>
              </a:rPr>
              <a:t>” (</a:t>
            </a:r>
            <a:r>
              <a:rPr lang="es-CL" sz="2400" dirty="0" err="1">
                <a:ea typeface="Calibri" panose="020F0502020204030204" pitchFamily="34" charset="0"/>
              </a:rPr>
              <a:t>Youtube</a:t>
            </a:r>
            <a:r>
              <a:rPr lang="es-CL" sz="2400" dirty="0" smtClean="0">
                <a:ea typeface="Calibri" panose="020F0502020204030204" pitchFamily="34" charset="0"/>
              </a:rPr>
              <a:t>)</a:t>
            </a:r>
            <a:r>
              <a:rPr lang="es-CL" sz="2400" dirty="0">
                <a:ea typeface="Calibri" panose="020F0502020204030204" pitchFamily="34" charset="0"/>
              </a:rPr>
              <a:t> </a:t>
            </a:r>
            <a:r>
              <a:rPr lang="es-CL" sz="2400" b="1" dirty="0">
                <a:ea typeface="Calibri" panose="020F0502020204030204" pitchFamily="34" charset="0"/>
              </a:rPr>
              <a:t>obligatoria</a:t>
            </a:r>
            <a:endParaRPr lang="es-CL" sz="2400" b="1" dirty="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CL" sz="2400" dirty="0" smtClean="0">
                <a:ea typeface="Calibri" panose="020F0502020204030204" pitchFamily="34" charset="0"/>
              </a:rPr>
              <a:t>                       “</a:t>
            </a:r>
            <a:r>
              <a:rPr lang="es-CL" sz="2400" dirty="0" err="1">
                <a:ea typeface="Calibri" panose="020F0502020204030204" pitchFamily="34" charset="0"/>
              </a:rPr>
              <a:t>Pachamama</a:t>
            </a:r>
            <a:r>
              <a:rPr lang="es-CL" sz="2400" dirty="0">
                <a:ea typeface="Calibri" panose="020F0502020204030204" pitchFamily="34" charset="0"/>
              </a:rPr>
              <a:t>” (</a:t>
            </a:r>
            <a:r>
              <a:rPr lang="es-CL" sz="2400" dirty="0" err="1">
                <a:ea typeface="Calibri" panose="020F0502020204030204" pitchFamily="34" charset="0"/>
              </a:rPr>
              <a:t>Netflix</a:t>
            </a:r>
            <a:r>
              <a:rPr lang="es-CL" sz="2400" dirty="0">
                <a:ea typeface="Calibri" panose="020F0502020204030204" pitchFamily="34" charset="0"/>
              </a:rPr>
              <a:t>) </a:t>
            </a:r>
            <a:r>
              <a:rPr lang="es-CL" sz="2400" dirty="0" smtClean="0">
                <a:ea typeface="Calibri" panose="020F0502020204030204" pitchFamily="34" charset="0"/>
              </a:rPr>
              <a:t>electiva </a:t>
            </a:r>
          </a:p>
          <a:p>
            <a:pPr marL="0" indent="0" algn="just">
              <a:lnSpc>
                <a:spcPct val="107000"/>
              </a:lnSpc>
              <a:spcAft>
                <a:spcPts val="800"/>
              </a:spcAft>
              <a:buNone/>
            </a:pPr>
            <a:r>
              <a:rPr lang="es-CL" sz="2400" dirty="0" smtClean="0">
                <a:ea typeface="Calibri" panose="020F0502020204030204" pitchFamily="34" charset="0"/>
              </a:rPr>
              <a:t>                       </a:t>
            </a:r>
            <a:endParaRPr lang="es-CL" dirty="0">
              <a:solidFill>
                <a:srgbClr val="000000"/>
              </a:solidFill>
            </a:endParaRPr>
          </a:p>
        </p:txBody>
      </p:sp>
    </p:spTree>
    <p:extLst>
      <p:ext uri="{BB962C8B-B14F-4D97-AF65-F5344CB8AC3E}">
        <p14:creationId xmlns:p14="http://schemas.microsoft.com/office/powerpoint/2010/main" val="1177777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descr="Imagen que contiene tabla&#10;&#10;Descripción generada automáticamente">
            <a:extLst>
              <a:ext uri="{FF2B5EF4-FFF2-40B4-BE49-F238E27FC236}">
                <a16:creationId xmlns:a16="http://schemas.microsoft.com/office/drawing/2014/main" id="{11912CAC-17E5-40F1-819C-B916E5C4737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258" r="10743"/>
          <a:stretch/>
        </p:blipFill>
        <p:spPr>
          <a:xfrm>
            <a:off x="20" y="10"/>
            <a:ext cx="12191980" cy="6857990"/>
          </a:xfrm>
          <a:prstGeom prst="rect">
            <a:avLst/>
          </a:prstGeom>
        </p:spPr>
      </p:pic>
      <p:sp>
        <p:nvSpPr>
          <p:cNvPr id="3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1E3E35-DFB0-46E4-AF97-9929D2672E14}"/>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600">
                <a:solidFill>
                  <a:schemeClr val="bg1"/>
                </a:solidFill>
              </a:rPr>
              <a:t>Animo  chiquis y con todo si </a:t>
            </a:r>
            <a:br>
              <a:rPr lang="en-US" sz="3600">
                <a:solidFill>
                  <a:schemeClr val="bg1"/>
                </a:solidFill>
              </a:rPr>
            </a:br>
            <a:r>
              <a:rPr lang="en-US" sz="3600">
                <a:solidFill>
                  <a:schemeClr val="bg1"/>
                </a:solidFill>
              </a:rPr>
              <a:t>no pa que!!!</a:t>
            </a:r>
          </a:p>
        </p:txBody>
      </p:sp>
    </p:spTree>
    <p:extLst>
      <p:ext uri="{BB962C8B-B14F-4D97-AF65-F5344CB8AC3E}">
        <p14:creationId xmlns:p14="http://schemas.microsoft.com/office/powerpoint/2010/main" val="287125775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54DF07-59D7-4477-969E-CD4F47C89205}"/>
              </a:ext>
            </a:extLst>
          </p:cNvPr>
          <p:cNvSpPr txBox="1"/>
          <p:nvPr/>
        </p:nvSpPr>
        <p:spPr>
          <a:xfrm>
            <a:off x="5092078" y="387900"/>
            <a:ext cx="5739618" cy="584775"/>
          </a:xfrm>
          <a:prstGeom prst="rect">
            <a:avLst/>
          </a:prstGeom>
          <a:noFill/>
        </p:spPr>
        <p:txBody>
          <a:bodyPr wrap="square" rtlCol="0">
            <a:spAutoFit/>
          </a:bodyPr>
          <a:lstStyle/>
          <a:p>
            <a:r>
              <a:rPr lang="es-CL" sz="3200" b="1" dirty="0">
                <a:latin typeface="gobCL" panose="02000603050000020004" pitchFamily="50" charset="0"/>
              </a:rPr>
              <a:t>LUNA</a:t>
            </a:r>
          </a:p>
        </p:txBody>
      </p:sp>
      <p:sp>
        <p:nvSpPr>
          <p:cNvPr id="3" name="CuadroTexto 2">
            <a:extLst>
              <a:ext uri="{FF2B5EF4-FFF2-40B4-BE49-F238E27FC236}">
                <a16:creationId xmlns:a16="http://schemas.microsoft.com/office/drawing/2014/main" id="{DA4E2D25-4B7A-45FA-8E3D-79DFE8DF7039}"/>
              </a:ext>
            </a:extLst>
          </p:cNvPr>
          <p:cNvSpPr txBox="1"/>
          <p:nvPr/>
        </p:nvSpPr>
        <p:spPr>
          <a:xfrm>
            <a:off x="4907194" y="5808380"/>
            <a:ext cx="4557932" cy="369332"/>
          </a:xfrm>
          <a:prstGeom prst="rect">
            <a:avLst/>
          </a:prstGeom>
          <a:noFill/>
        </p:spPr>
        <p:txBody>
          <a:bodyPr wrap="square" rtlCol="0">
            <a:spAutoFit/>
          </a:bodyPr>
          <a:lstStyle/>
          <a:p>
            <a:r>
              <a:rPr lang="es-CL" dirty="0">
                <a:latin typeface="gobCL" panose="02000603050000020004" pitchFamily="50" charset="0"/>
              </a:rPr>
              <a:t>Luna según los mayas</a:t>
            </a:r>
          </a:p>
        </p:txBody>
      </p:sp>
      <p:pic>
        <p:nvPicPr>
          <p:cNvPr id="4" name="Imagen 3">
            <a:extLst>
              <a:ext uri="{FF2B5EF4-FFF2-40B4-BE49-F238E27FC236}">
                <a16:creationId xmlns:a16="http://schemas.microsoft.com/office/drawing/2014/main" id="{ACA90124-4719-49AF-9BB0-C45C1541870D}"/>
              </a:ext>
            </a:extLst>
          </p:cNvPr>
          <p:cNvPicPr>
            <a:picLocks noChangeAspect="1"/>
          </p:cNvPicPr>
          <p:nvPr/>
        </p:nvPicPr>
        <p:blipFill rotWithShape="1">
          <a:blip r:embed="rId2"/>
          <a:srcRect l="15000" t="11448" r="64600" b="52801"/>
          <a:stretch/>
        </p:blipFill>
        <p:spPr>
          <a:xfrm>
            <a:off x="3682495" y="1562548"/>
            <a:ext cx="4279392" cy="4216460"/>
          </a:xfrm>
          <a:prstGeom prst="rect">
            <a:avLst/>
          </a:prstGeom>
        </p:spPr>
      </p:pic>
    </p:spTree>
    <p:extLst>
      <p:ext uri="{BB962C8B-B14F-4D97-AF65-F5344CB8AC3E}">
        <p14:creationId xmlns:p14="http://schemas.microsoft.com/office/powerpoint/2010/main" val="46311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B664846-D515-4378-8548-40A8F180B4D5}"/>
              </a:ext>
            </a:extLst>
          </p:cNvPr>
          <p:cNvSpPr txBox="1"/>
          <p:nvPr/>
        </p:nvSpPr>
        <p:spPr>
          <a:xfrm>
            <a:off x="1631853" y="382862"/>
            <a:ext cx="8131126" cy="584775"/>
          </a:xfrm>
          <a:prstGeom prst="rect">
            <a:avLst/>
          </a:prstGeom>
          <a:noFill/>
        </p:spPr>
        <p:txBody>
          <a:bodyPr wrap="square" rtlCol="0">
            <a:spAutoFit/>
          </a:bodyPr>
          <a:lstStyle/>
          <a:p>
            <a:pPr algn="ctr"/>
            <a:r>
              <a:rPr lang="es-CL" sz="3200" b="1" dirty="0">
                <a:latin typeface="gobCL" panose="02000603050000020004" pitchFamily="50" charset="0"/>
              </a:rPr>
              <a:t>SERPIENTE</a:t>
            </a:r>
          </a:p>
        </p:txBody>
      </p:sp>
      <p:sp>
        <p:nvSpPr>
          <p:cNvPr id="3" name="CuadroTexto 2">
            <a:extLst>
              <a:ext uri="{FF2B5EF4-FFF2-40B4-BE49-F238E27FC236}">
                <a16:creationId xmlns:a16="http://schemas.microsoft.com/office/drawing/2014/main" id="{39C50A11-915C-4664-8408-BB8FF991A26C}"/>
              </a:ext>
            </a:extLst>
          </p:cNvPr>
          <p:cNvSpPr txBox="1"/>
          <p:nvPr/>
        </p:nvSpPr>
        <p:spPr>
          <a:xfrm>
            <a:off x="1221544" y="2681025"/>
            <a:ext cx="9748911" cy="1077218"/>
          </a:xfrm>
          <a:prstGeom prst="rect">
            <a:avLst/>
          </a:prstGeom>
          <a:noFill/>
        </p:spPr>
        <p:txBody>
          <a:bodyPr wrap="square" rtlCol="0">
            <a:spAutoFit/>
          </a:bodyPr>
          <a:lstStyle/>
          <a:p>
            <a:pPr algn="ctr"/>
            <a:r>
              <a:rPr lang="es-CL" sz="3200" b="1" dirty="0">
                <a:latin typeface="Abadi" panose="020B0604020202020204" pitchFamily="34" charset="0"/>
              </a:rPr>
              <a:t>Dibuja en tu croquera  rápidamente un símbolo que pudiese representar una serpiente</a:t>
            </a:r>
          </a:p>
        </p:txBody>
      </p:sp>
    </p:spTree>
    <p:extLst>
      <p:ext uri="{BB962C8B-B14F-4D97-AF65-F5344CB8AC3E}">
        <p14:creationId xmlns:p14="http://schemas.microsoft.com/office/powerpoint/2010/main" val="279298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B664846-D515-4378-8548-40A8F180B4D5}"/>
              </a:ext>
            </a:extLst>
          </p:cNvPr>
          <p:cNvSpPr txBox="1"/>
          <p:nvPr/>
        </p:nvSpPr>
        <p:spPr>
          <a:xfrm>
            <a:off x="1631853" y="382862"/>
            <a:ext cx="8131126" cy="584775"/>
          </a:xfrm>
          <a:prstGeom prst="rect">
            <a:avLst/>
          </a:prstGeom>
          <a:noFill/>
        </p:spPr>
        <p:txBody>
          <a:bodyPr wrap="square" rtlCol="0">
            <a:spAutoFit/>
          </a:bodyPr>
          <a:lstStyle/>
          <a:p>
            <a:pPr algn="ctr"/>
            <a:r>
              <a:rPr lang="es-CL" sz="3200" b="1" dirty="0">
                <a:latin typeface="gobCL" panose="02000603050000020004" pitchFamily="50" charset="0"/>
              </a:rPr>
              <a:t>SERPIENTE</a:t>
            </a:r>
          </a:p>
        </p:txBody>
      </p:sp>
      <p:sp>
        <p:nvSpPr>
          <p:cNvPr id="5" name="CuadroTexto 4">
            <a:extLst>
              <a:ext uri="{FF2B5EF4-FFF2-40B4-BE49-F238E27FC236}">
                <a16:creationId xmlns:a16="http://schemas.microsoft.com/office/drawing/2014/main" id="{A2E820B3-2A16-43D8-B4BE-3BCF8F9F858D}"/>
              </a:ext>
            </a:extLst>
          </p:cNvPr>
          <p:cNvSpPr txBox="1"/>
          <p:nvPr/>
        </p:nvSpPr>
        <p:spPr>
          <a:xfrm>
            <a:off x="4254159" y="5979637"/>
            <a:ext cx="5725550" cy="369332"/>
          </a:xfrm>
          <a:prstGeom prst="rect">
            <a:avLst/>
          </a:prstGeom>
          <a:noFill/>
        </p:spPr>
        <p:txBody>
          <a:bodyPr wrap="square" rtlCol="0">
            <a:spAutoFit/>
          </a:bodyPr>
          <a:lstStyle/>
          <a:p>
            <a:r>
              <a:rPr lang="es-CL" dirty="0">
                <a:latin typeface="gobCL" panose="02000603050000020004" pitchFamily="50" charset="0"/>
              </a:rPr>
              <a:t>Serpiente según el telar mapuche</a:t>
            </a:r>
          </a:p>
        </p:txBody>
      </p:sp>
      <p:pic>
        <p:nvPicPr>
          <p:cNvPr id="3" name="Imagen 2">
            <a:extLst>
              <a:ext uri="{FF2B5EF4-FFF2-40B4-BE49-F238E27FC236}">
                <a16:creationId xmlns:a16="http://schemas.microsoft.com/office/drawing/2014/main" id="{67286135-FAE1-438F-8C29-EC67F33EF59D}"/>
              </a:ext>
            </a:extLst>
          </p:cNvPr>
          <p:cNvPicPr>
            <a:picLocks noChangeAspect="1"/>
          </p:cNvPicPr>
          <p:nvPr/>
        </p:nvPicPr>
        <p:blipFill rotWithShape="1">
          <a:blip r:embed="rId2"/>
          <a:srcRect l="15750" t="47465" r="64900" b="12249"/>
          <a:stretch/>
        </p:blipFill>
        <p:spPr>
          <a:xfrm>
            <a:off x="3874713" y="1368578"/>
            <a:ext cx="3939249" cy="4611059"/>
          </a:xfrm>
          <a:prstGeom prst="rect">
            <a:avLst/>
          </a:prstGeom>
        </p:spPr>
      </p:pic>
    </p:spTree>
    <p:extLst>
      <p:ext uri="{BB962C8B-B14F-4D97-AF65-F5344CB8AC3E}">
        <p14:creationId xmlns:p14="http://schemas.microsoft.com/office/powerpoint/2010/main" val="265392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0F56E-F88F-4211-AC23-744D34DEB7AC}"/>
              </a:ext>
            </a:extLst>
          </p:cNvPr>
          <p:cNvSpPr txBox="1"/>
          <p:nvPr/>
        </p:nvSpPr>
        <p:spPr>
          <a:xfrm>
            <a:off x="3151163" y="486620"/>
            <a:ext cx="5134708" cy="584775"/>
          </a:xfrm>
          <a:prstGeom prst="rect">
            <a:avLst/>
          </a:prstGeom>
          <a:noFill/>
        </p:spPr>
        <p:txBody>
          <a:bodyPr wrap="square" rtlCol="0">
            <a:spAutoFit/>
          </a:bodyPr>
          <a:lstStyle/>
          <a:p>
            <a:pPr algn="ctr"/>
            <a:r>
              <a:rPr lang="es-CL" sz="3200" b="1" dirty="0">
                <a:latin typeface="gobCL" panose="02000603050000020004" pitchFamily="50" charset="0"/>
              </a:rPr>
              <a:t>MUJER</a:t>
            </a:r>
          </a:p>
        </p:txBody>
      </p:sp>
      <p:sp>
        <p:nvSpPr>
          <p:cNvPr id="3" name="CuadroTexto 2">
            <a:extLst>
              <a:ext uri="{FF2B5EF4-FFF2-40B4-BE49-F238E27FC236}">
                <a16:creationId xmlns:a16="http://schemas.microsoft.com/office/drawing/2014/main" id="{06388C2C-AE4D-4D4D-B36F-EAB89E55748F}"/>
              </a:ext>
            </a:extLst>
          </p:cNvPr>
          <p:cNvSpPr txBox="1"/>
          <p:nvPr/>
        </p:nvSpPr>
        <p:spPr>
          <a:xfrm>
            <a:off x="1221544" y="3059668"/>
            <a:ext cx="9748911" cy="954107"/>
          </a:xfrm>
          <a:prstGeom prst="rect">
            <a:avLst/>
          </a:prstGeom>
          <a:noFill/>
        </p:spPr>
        <p:txBody>
          <a:bodyPr wrap="square" rtlCol="0">
            <a:spAutoFit/>
          </a:bodyPr>
          <a:lstStyle/>
          <a:p>
            <a:pPr algn="ctr"/>
            <a:r>
              <a:rPr lang="es-CL" sz="2800" b="1" dirty="0">
                <a:latin typeface="Abadi" panose="020B0604020104020204" pitchFamily="34" charset="0"/>
              </a:rPr>
              <a:t>Dibuja rápidamente en tu croquera un símbolo que pudiese representar una mujer</a:t>
            </a:r>
          </a:p>
        </p:txBody>
      </p:sp>
    </p:spTree>
    <p:extLst>
      <p:ext uri="{BB962C8B-B14F-4D97-AF65-F5344CB8AC3E}">
        <p14:creationId xmlns:p14="http://schemas.microsoft.com/office/powerpoint/2010/main" val="185113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FB0F56E-F88F-4211-AC23-744D34DEB7AC}"/>
              </a:ext>
            </a:extLst>
          </p:cNvPr>
          <p:cNvSpPr txBox="1"/>
          <p:nvPr/>
        </p:nvSpPr>
        <p:spPr>
          <a:xfrm>
            <a:off x="3151163" y="486620"/>
            <a:ext cx="5134708" cy="584775"/>
          </a:xfrm>
          <a:prstGeom prst="rect">
            <a:avLst/>
          </a:prstGeom>
          <a:noFill/>
        </p:spPr>
        <p:txBody>
          <a:bodyPr wrap="square" rtlCol="0">
            <a:spAutoFit/>
          </a:bodyPr>
          <a:lstStyle/>
          <a:p>
            <a:pPr algn="ctr"/>
            <a:r>
              <a:rPr lang="es-CL" sz="3200" b="1" dirty="0">
                <a:latin typeface="gobCL" panose="02000603050000020004" pitchFamily="50" charset="0"/>
              </a:rPr>
              <a:t>MUJER</a:t>
            </a:r>
          </a:p>
        </p:txBody>
      </p:sp>
      <p:sp>
        <p:nvSpPr>
          <p:cNvPr id="3" name="CuadroTexto 2">
            <a:extLst>
              <a:ext uri="{FF2B5EF4-FFF2-40B4-BE49-F238E27FC236}">
                <a16:creationId xmlns:a16="http://schemas.microsoft.com/office/drawing/2014/main" id="{722BDEB8-528D-495B-BEA7-55425E160894}"/>
              </a:ext>
            </a:extLst>
          </p:cNvPr>
          <p:cNvSpPr txBox="1"/>
          <p:nvPr/>
        </p:nvSpPr>
        <p:spPr>
          <a:xfrm>
            <a:off x="4571574" y="5867831"/>
            <a:ext cx="3432517" cy="369332"/>
          </a:xfrm>
          <a:prstGeom prst="rect">
            <a:avLst/>
          </a:prstGeom>
          <a:noFill/>
        </p:spPr>
        <p:txBody>
          <a:bodyPr wrap="square" rtlCol="0">
            <a:spAutoFit/>
          </a:bodyPr>
          <a:lstStyle/>
          <a:p>
            <a:r>
              <a:rPr lang="es-CL" dirty="0">
                <a:latin typeface="gobCL" panose="02000603050000020004" pitchFamily="50" charset="0"/>
              </a:rPr>
              <a:t>Mujer según los aztecas</a:t>
            </a:r>
          </a:p>
        </p:txBody>
      </p:sp>
      <p:pic>
        <p:nvPicPr>
          <p:cNvPr id="4" name="Imagen 3">
            <a:extLst>
              <a:ext uri="{FF2B5EF4-FFF2-40B4-BE49-F238E27FC236}">
                <a16:creationId xmlns:a16="http://schemas.microsoft.com/office/drawing/2014/main" id="{9B6C8923-0BEF-4D19-BAAE-2C0596BC73EB}"/>
              </a:ext>
            </a:extLst>
          </p:cNvPr>
          <p:cNvPicPr>
            <a:picLocks noChangeAspect="1"/>
          </p:cNvPicPr>
          <p:nvPr/>
        </p:nvPicPr>
        <p:blipFill rotWithShape="1">
          <a:blip r:embed="rId2"/>
          <a:srcRect l="35399" t="13309" r="43901" b="54669"/>
          <a:stretch/>
        </p:blipFill>
        <p:spPr>
          <a:xfrm>
            <a:off x="3093584" y="1496291"/>
            <a:ext cx="4910507" cy="4270806"/>
          </a:xfrm>
          <a:prstGeom prst="rect">
            <a:avLst/>
          </a:prstGeom>
        </p:spPr>
      </p:pic>
    </p:spTree>
    <p:extLst>
      <p:ext uri="{BB962C8B-B14F-4D97-AF65-F5344CB8AC3E}">
        <p14:creationId xmlns:p14="http://schemas.microsoft.com/office/powerpoint/2010/main" val="273302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721</Words>
  <Application>Microsoft Office PowerPoint</Application>
  <PresentationFormat>Panorámica</PresentationFormat>
  <Paragraphs>85</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41</vt:i4>
      </vt:variant>
    </vt:vector>
  </HeadingPairs>
  <TitlesOfParts>
    <vt:vector size="50" baseType="lpstr">
      <vt:lpstr>Abadi</vt:lpstr>
      <vt:lpstr>Adobe Heiti Std R</vt:lpstr>
      <vt:lpstr>Arial</vt:lpstr>
      <vt:lpstr>Calibri</vt:lpstr>
      <vt:lpstr>Calibri Light</vt:lpstr>
      <vt:lpstr>gobCL</vt:lpstr>
      <vt:lpstr>Times New Roman</vt:lpstr>
      <vt:lpstr>Wingdings</vt:lpstr>
      <vt:lpstr>Tema de Office</vt:lpstr>
      <vt:lpstr>Esta presentación es la Introducción a la  Unidad 1, por favor leer bien estas indicaciones.</vt:lpstr>
      <vt:lpstr>Esta presentación es la Introducción a la Unidad 1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Aprendemos sobre culturas precolombinas por que son parte de nuestro pasado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Listado de videos y películas obligatorios y sugeridos</vt:lpstr>
      <vt:lpstr>Animo  chiquis y con todo si  no pa 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 presentación es la Introducción a la  Unidad 1, por favor leer bien estas indicaciones.</dc:title>
  <dc:creator>Barbara Soledad Campillay Nunez (barbara.campillay)</dc:creator>
  <cp:lastModifiedBy>Alfonso Moya Venegas</cp:lastModifiedBy>
  <cp:revision>3</cp:revision>
  <dcterms:created xsi:type="dcterms:W3CDTF">2020-03-20T18:53:41Z</dcterms:created>
  <dcterms:modified xsi:type="dcterms:W3CDTF">2020-03-21T03:28:06Z</dcterms:modified>
</cp:coreProperties>
</file>